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tags/tag6.xml" ContentType="application/vnd.openxmlformats-officedocument.presentationml.tags+xml"/>
  <Default Extension="svg" ContentType="image/svg+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343" r:id="rId1"/>
  </p:sldMasterIdLst>
  <p:notesMasterIdLst>
    <p:notesMasterId r:id="rId45"/>
  </p:notesMasterIdLst>
  <p:handoutMasterIdLst>
    <p:handoutMasterId r:id="rId46"/>
  </p:handoutMasterIdLst>
  <p:sldIdLst>
    <p:sldId id="1560" r:id="rId2"/>
    <p:sldId id="1619" r:id="rId3"/>
    <p:sldId id="1562" r:id="rId4"/>
    <p:sldId id="1628" r:id="rId5"/>
    <p:sldId id="1649" r:id="rId6"/>
    <p:sldId id="1605" r:id="rId7"/>
    <p:sldId id="1606" r:id="rId8"/>
    <p:sldId id="1607" r:id="rId9"/>
    <p:sldId id="1639" r:id="rId10"/>
    <p:sldId id="1630" r:id="rId11"/>
    <p:sldId id="1608" r:id="rId12"/>
    <p:sldId id="1623" r:id="rId13"/>
    <p:sldId id="1622" r:id="rId14"/>
    <p:sldId id="1609" r:id="rId15"/>
    <p:sldId id="1610" r:id="rId16"/>
    <p:sldId id="1611" r:id="rId17"/>
    <p:sldId id="1632" r:id="rId18"/>
    <p:sldId id="1629" r:id="rId19"/>
    <p:sldId id="1612" r:id="rId20"/>
    <p:sldId id="1650" r:id="rId21"/>
    <p:sldId id="1653" r:id="rId22"/>
    <p:sldId id="1652" r:id="rId23"/>
    <p:sldId id="1651" r:id="rId24"/>
    <p:sldId id="1654" r:id="rId25"/>
    <p:sldId id="1641" r:id="rId26"/>
    <p:sldId id="1642" r:id="rId27"/>
    <p:sldId id="1643" r:id="rId28"/>
    <p:sldId id="1645" r:id="rId29"/>
    <p:sldId id="1646" r:id="rId30"/>
    <p:sldId id="1638" r:id="rId31"/>
    <p:sldId id="1633" r:id="rId32"/>
    <p:sldId id="1634" r:id="rId33"/>
    <p:sldId id="1636" r:id="rId34"/>
    <p:sldId id="1635" r:id="rId35"/>
    <p:sldId id="1571" r:id="rId36"/>
    <p:sldId id="1614" r:id="rId37"/>
    <p:sldId id="1647" r:id="rId38"/>
    <p:sldId id="1613" r:id="rId39"/>
    <p:sldId id="1655" r:id="rId40"/>
    <p:sldId id="1617" r:id="rId41"/>
    <p:sldId id="1648" r:id="rId42"/>
    <p:sldId id="1620" r:id="rId43"/>
    <p:sldId id="1585" r:id="rId44"/>
  </p:sldIdLst>
  <p:sldSz cx="13442950" cy="7561263"/>
  <p:notesSz cx="6797675" cy="9926638"/>
  <p:custDataLst>
    <p:tags r:id="rId47"/>
  </p:custDataLst>
  <p:defaultTextStyle>
    <a:defPPr>
      <a:defRPr lang="zh-CN"/>
    </a:defPPr>
    <a:lvl1pPr marL="0" algn="l" defTabSz="1012498" rtl="0" eaLnBrk="1" latinLnBrk="0" hangingPunct="1">
      <a:defRPr sz="2100" kern="1200">
        <a:solidFill>
          <a:schemeClr val="tx1"/>
        </a:solidFill>
        <a:latin typeface="+mn-lt"/>
        <a:ea typeface="+mn-ea"/>
        <a:cs typeface="+mn-cs"/>
      </a:defRPr>
    </a:lvl1pPr>
    <a:lvl2pPr marL="506247" algn="l" defTabSz="1012498" rtl="0" eaLnBrk="1" latinLnBrk="0" hangingPunct="1">
      <a:defRPr sz="2100" kern="1200">
        <a:solidFill>
          <a:schemeClr val="tx1"/>
        </a:solidFill>
        <a:latin typeface="+mn-lt"/>
        <a:ea typeface="+mn-ea"/>
        <a:cs typeface="+mn-cs"/>
      </a:defRPr>
    </a:lvl2pPr>
    <a:lvl3pPr marL="1012498" algn="l" defTabSz="1012498" rtl="0" eaLnBrk="1" latinLnBrk="0" hangingPunct="1">
      <a:defRPr sz="2100" kern="1200">
        <a:solidFill>
          <a:schemeClr val="tx1"/>
        </a:solidFill>
        <a:latin typeface="+mn-lt"/>
        <a:ea typeface="+mn-ea"/>
        <a:cs typeface="+mn-cs"/>
      </a:defRPr>
    </a:lvl3pPr>
    <a:lvl4pPr marL="1518731" algn="l" defTabSz="1012498" rtl="0" eaLnBrk="1" latinLnBrk="0" hangingPunct="1">
      <a:defRPr sz="2100" kern="1200">
        <a:solidFill>
          <a:schemeClr val="tx1"/>
        </a:solidFill>
        <a:latin typeface="+mn-lt"/>
        <a:ea typeface="+mn-ea"/>
        <a:cs typeface="+mn-cs"/>
      </a:defRPr>
    </a:lvl4pPr>
    <a:lvl5pPr marL="2024985" algn="l" defTabSz="1012498" rtl="0" eaLnBrk="1" latinLnBrk="0" hangingPunct="1">
      <a:defRPr sz="2100" kern="1200">
        <a:solidFill>
          <a:schemeClr val="tx1"/>
        </a:solidFill>
        <a:latin typeface="+mn-lt"/>
        <a:ea typeface="+mn-ea"/>
        <a:cs typeface="+mn-cs"/>
      </a:defRPr>
    </a:lvl5pPr>
    <a:lvl6pPr marL="2531233" algn="l" defTabSz="1012498" rtl="0" eaLnBrk="1" latinLnBrk="0" hangingPunct="1">
      <a:defRPr sz="2100" kern="1200">
        <a:solidFill>
          <a:schemeClr val="tx1"/>
        </a:solidFill>
        <a:latin typeface="+mn-lt"/>
        <a:ea typeface="+mn-ea"/>
        <a:cs typeface="+mn-cs"/>
      </a:defRPr>
    </a:lvl6pPr>
    <a:lvl7pPr marL="3037476" algn="l" defTabSz="1012498" rtl="0" eaLnBrk="1" latinLnBrk="0" hangingPunct="1">
      <a:defRPr sz="2100" kern="1200">
        <a:solidFill>
          <a:schemeClr val="tx1"/>
        </a:solidFill>
        <a:latin typeface="+mn-lt"/>
        <a:ea typeface="+mn-ea"/>
        <a:cs typeface="+mn-cs"/>
      </a:defRPr>
    </a:lvl7pPr>
    <a:lvl8pPr marL="3543719" algn="l" defTabSz="1012498" rtl="0" eaLnBrk="1" latinLnBrk="0" hangingPunct="1">
      <a:defRPr sz="2100" kern="1200">
        <a:solidFill>
          <a:schemeClr val="tx1"/>
        </a:solidFill>
        <a:latin typeface="+mn-lt"/>
        <a:ea typeface="+mn-ea"/>
        <a:cs typeface="+mn-cs"/>
      </a:defRPr>
    </a:lvl8pPr>
    <a:lvl9pPr marL="4049957" algn="l" defTabSz="1012498" rtl="0" eaLnBrk="1" latinLnBrk="0" hangingPunct="1">
      <a:defRPr sz="21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默认节" id="{2E5320D9-2463-4C4A-AE6C-5CE090BF68C2}">
          <p14:sldIdLst>
            <p14:sldId id="1560"/>
            <p14:sldId id="1619"/>
            <p14:sldId id="1562"/>
            <p14:sldId id="1628"/>
            <p14:sldId id="1649"/>
            <p14:sldId id="1605"/>
            <p14:sldId id="1606"/>
            <p14:sldId id="1607"/>
            <p14:sldId id="1639"/>
            <p14:sldId id="1630"/>
            <p14:sldId id="1608"/>
            <p14:sldId id="1623"/>
            <p14:sldId id="1622"/>
            <p14:sldId id="1609"/>
            <p14:sldId id="1610"/>
            <p14:sldId id="1611"/>
            <p14:sldId id="1632"/>
            <p14:sldId id="1629"/>
            <p14:sldId id="1612"/>
          </p14:sldIdLst>
        </p14:section>
        <p14:section name="4 强化事中事后监管机制" id="{00B48A0B-C95C-4502-8DF9-E6E6A1A3DA06}">
          <p14:sldIdLst>
            <p14:sldId id="1650"/>
            <p14:sldId id="1653"/>
            <p14:sldId id="1652"/>
            <p14:sldId id="1651"/>
            <p14:sldId id="1654"/>
            <p14:sldId id="1641"/>
            <p14:sldId id="1642"/>
            <p14:sldId id="1643"/>
            <p14:sldId id="1645"/>
            <p14:sldId id="1646"/>
            <p14:sldId id="1638"/>
            <p14:sldId id="1633"/>
            <p14:sldId id="1634"/>
            <p14:sldId id="1636"/>
            <p14:sldId id="1635"/>
            <p14:sldId id="1571"/>
            <p14:sldId id="1614"/>
            <p14:sldId id="1647"/>
            <p14:sldId id="1613"/>
            <p14:sldId id="1655"/>
            <p14:sldId id="1617"/>
            <p14:sldId id="1648"/>
            <p14:sldId id="1620"/>
            <p14:sldId id="1585"/>
          </p14:sldIdLst>
        </p14:section>
      </p14:sectionLst>
    </p:ext>
    <p:ext uri="{EFAFB233-063F-42B5-8137-9DF3F51BA10A}">
      <p15:sldGuideLst xmlns:p15="http://schemas.microsoft.com/office/powerpoint/2012/main" xmlns="">
        <p15:guide id="1" orient="horz" pos="4377" userDrawn="1">
          <p15:clr>
            <a:srgbClr val="A4A3A4"/>
          </p15:clr>
        </p15:guide>
        <p15:guide id="2" pos="1104" userDrawn="1">
          <p15:clr>
            <a:srgbClr val="A4A3A4"/>
          </p15:clr>
        </p15:guide>
        <p15:guide id="3" pos="7863" userDrawn="1">
          <p15:clr>
            <a:srgbClr val="A4A3A4"/>
          </p15:clr>
        </p15:guide>
        <p15:guide id="4" pos="4234" userDrawn="1">
          <p15:clr>
            <a:srgbClr val="A4A3A4"/>
          </p15:clr>
        </p15:guide>
        <p15:guide id="5" pos="605" userDrawn="1">
          <p15:clr>
            <a:srgbClr val="A4A3A4"/>
          </p15:clr>
        </p15:guide>
        <p15:guide id="6" orient="horz" pos="1111" userDrawn="1">
          <p15:clr>
            <a:srgbClr val="A4A3A4"/>
          </p15:clr>
        </p15:guide>
      </p15:sldGuideLst>
    </p:ext>
    <p:ext uri="{2D200454-40CA-4A62-9FC3-DE9A4176ACB9}">
      <p15:notesGuideLst xmlns:p15="http://schemas.microsoft.com/office/powerpoint/2012/main" xmlns="">
        <p15:guide id="1" orient="horz" pos="3127">
          <p15:clr>
            <a:srgbClr val="A4A3A4"/>
          </p15:clr>
        </p15:guide>
        <p15:guide id="2" pos="2101">
          <p15:clr>
            <a:srgbClr val="A4A3A4"/>
          </p15:clr>
        </p15:guide>
        <p15:guide id="3"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tlh" initials="A" lastIdx="4" clrIdx="0"/>
  <p:cmAuthor id="2" name="yang" initials="htlh" lastIdx="3" clrIdx="1">
    <p:extLst>
      <p:ext uri="{19B8F6BF-5375-455C-9EA6-DF929625EA0E}">
        <p15:presenceInfo xmlns:p15="http://schemas.microsoft.com/office/powerpoint/2012/main" xmlns="" userId="y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F2F2F2"/>
    <a:srgbClr val="B08A5E"/>
    <a:srgbClr val="C00000"/>
    <a:srgbClr val="F8F5F1"/>
    <a:srgbClr val="E6E6E6"/>
    <a:srgbClr val="D9D9D9"/>
    <a:srgbClr val="FFFFCC"/>
    <a:srgbClr val="DFD0BF"/>
    <a:srgbClr val="E600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5883" autoAdjust="0"/>
  </p:normalViewPr>
  <p:slideViewPr>
    <p:cSldViewPr>
      <p:cViewPr varScale="1">
        <p:scale>
          <a:sx n="58" d="100"/>
          <a:sy n="58" d="100"/>
        </p:scale>
        <p:origin x="-725" y="-77"/>
      </p:cViewPr>
      <p:guideLst>
        <p:guide orient="horz" pos="4377"/>
        <p:guide orient="horz" pos="1111"/>
        <p:guide pos="1104"/>
        <p:guide pos="7863"/>
        <p:guide pos="4234"/>
        <p:guide pos="605"/>
      </p:guideLst>
    </p:cSldViewPr>
  </p:slideViewPr>
  <p:outlineViewPr>
    <p:cViewPr>
      <p:scale>
        <a:sx n="33" d="100"/>
        <a:sy n="33" d="100"/>
      </p:scale>
      <p:origin x="0" y="-2409"/>
    </p:cViewPr>
  </p:outlineViewPr>
  <p:notesTextViewPr>
    <p:cViewPr>
      <p:scale>
        <a:sx n="1" d="1"/>
        <a:sy n="1" d="1"/>
      </p:scale>
      <p:origin x="0" y="0"/>
    </p:cViewPr>
  </p:notesTextViewPr>
  <p:sorterViewPr>
    <p:cViewPr>
      <p:scale>
        <a:sx n="100" d="100"/>
        <a:sy n="100" d="100"/>
      </p:scale>
      <p:origin x="0" y="-12648"/>
    </p:cViewPr>
  </p:sorterViewPr>
  <p:notesViewPr>
    <p:cSldViewPr>
      <p:cViewPr varScale="1">
        <p:scale>
          <a:sx n="69" d="100"/>
          <a:sy n="69" d="100"/>
        </p:scale>
        <p:origin x="2913" y="54"/>
      </p:cViewPr>
      <p:guideLst>
        <p:guide orient="horz" pos="3127"/>
        <p:guide pos="2101"/>
        <p:guide pos="214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2"/>
            <a:ext cx="2945659" cy="496333"/>
          </a:xfrm>
          <a:prstGeom prst="rect">
            <a:avLst/>
          </a:prstGeom>
        </p:spPr>
        <p:txBody>
          <a:bodyPr vert="horz" lIns="91435" tIns="45717" rIns="91435" bIns="45717" rtlCol="0"/>
          <a:lstStyle>
            <a:lvl1pPr algn="l">
              <a:defRPr sz="1200"/>
            </a:lvl1pPr>
          </a:lstStyle>
          <a:p>
            <a:endParaRPr lang="zh-CN" altLang="en-US"/>
          </a:p>
        </p:txBody>
      </p:sp>
      <p:sp>
        <p:nvSpPr>
          <p:cNvPr id="3" name="日期占位符 2"/>
          <p:cNvSpPr>
            <a:spLocks noGrp="1"/>
          </p:cNvSpPr>
          <p:nvPr>
            <p:ph type="dt" sz="quarter" idx="1"/>
          </p:nvPr>
        </p:nvSpPr>
        <p:spPr>
          <a:xfrm>
            <a:off x="3850446" y="2"/>
            <a:ext cx="2945659" cy="496333"/>
          </a:xfrm>
          <a:prstGeom prst="rect">
            <a:avLst/>
          </a:prstGeom>
        </p:spPr>
        <p:txBody>
          <a:bodyPr vert="horz" lIns="91435" tIns="45717" rIns="91435" bIns="45717" rtlCol="0"/>
          <a:lstStyle>
            <a:lvl1pPr algn="r">
              <a:defRPr sz="1200"/>
            </a:lvl1pPr>
          </a:lstStyle>
          <a:p>
            <a:fld id="{64E96497-1E67-4B42-B83B-DACAE7F54982}" type="datetimeFigureOut">
              <a:rPr lang="zh-CN" altLang="en-US" smtClean="0"/>
              <a:pPr/>
              <a:t>2020/5/9</a:t>
            </a:fld>
            <a:endParaRPr lang="zh-CN" altLang="en-US"/>
          </a:p>
        </p:txBody>
      </p:sp>
      <p:sp>
        <p:nvSpPr>
          <p:cNvPr id="4" name="页脚占位符 3"/>
          <p:cNvSpPr>
            <a:spLocks noGrp="1"/>
          </p:cNvSpPr>
          <p:nvPr>
            <p:ph type="ftr" sz="quarter" idx="2"/>
          </p:nvPr>
        </p:nvSpPr>
        <p:spPr>
          <a:xfrm>
            <a:off x="2" y="9428583"/>
            <a:ext cx="2945659" cy="496333"/>
          </a:xfrm>
          <a:prstGeom prst="rect">
            <a:avLst/>
          </a:prstGeom>
        </p:spPr>
        <p:txBody>
          <a:bodyPr vert="horz" lIns="91435" tIns="45717" rIns="91435" bIns="45717"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6" y="9428583"/>
            <a:ext cx="2945659" cy="496333"/>
          </a:xfrm>
          <a:prstGeom prst="rect">
            <a:avLst/>
          </a:prstGeom>
        </p:spPr>
        <p:txBody>
          <a:bodyPr vert="horz" lIns="91435" tIns="45717" rIns="91435" bIns="45717" rtlCol="0" anchor="b"/>
          <a:lstStyle>
            <a:lvl1pPr algn="r">
              <a:defRPr sz="1200"/>
            </a:lvl1pPr>
          </a:lstStyle>
          <a:p>
            <a:fld id="{7706138B-35AB-4C98-BE1C-9ACCD94C6CAE}" type="slidenum">
              <a:rPr lang="zh-CN" altLang="en-US" smtClean="0"/>
              <a:pPr/>
              <a:t>‹#›</a:t>
            </a:fld>
            <a:endParaRPr lang="zh-CN" altLang="en-US"/>
          </a:p>
        </p:txBody>
      </p:sp>
    </p:spTree>
    <p:extLst>
      <p:ext uri="{BB962C8B-B14F-4D97-AF65-F5344CB8AC3E}">
        <p14:creationId xmlns:p14="http://schemas.microsoft.com/office/powerpoint/2010/main" xmlns="" val="17669115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2"/>
            <a:ext cx="2945659" cy="496333"/>
          </a:xfrm>
          <a:prstGeom prst="rect">
            <a:avLst/>
          </a:prstGeom>
        </p:spPr>
        <p:txBody>
          <a:bodyPr vert="horz" lIns="91435" tIns="45717" rIns="91435" bIns="45717" rtlCol="0"/>
          <a:lstStyle>
            <a:lvl1pPr algn="l">
              <a:defRPr sz="1200"/>
            </a:lvl1pPr>
          </a:lstStyle>
          <a:p>
            <a:endParaRPr lang="zh-CN" altLang="en-US"/>
          </a:p>
        </p:txBody>
      </p:sp>
      <p:sp>
        <p:nvSpPr>
          <p:cNvPr id="3" name="日期占位符 2"/>
          <p:cNvSpPr>
            <a:spLocks noGrp="1"/>
          </p:cNvSpPr>
          <p:nvPr>
            <p:ph type="dt" idx="1"/>
          </p:nvPr>
        </p:nvSpPr>
        <p:spPr>
          <a:xfrm>
            <a:off x="3850446" y="2"/>
            <a:ext cx="2945659" cy="496333"/>
          </a:xfrm>
          <a:prstGeom prst="rect">
            <a:avLst/>
          </a:prstGeom>
        </p:spPr>
        <p:txBody>
          <a:bodyPr vert="horz" lIns="91435" tIns="45717" rIns="91435" bIns="45717" rtlCol="0"/>
          <a:lstStyle>
            <a:lvl1pPr algn="r">
              <a:defRPr sz="1200"/>
            </a:lvl1pPr>
          </a:lstStyle>
          <a:p>
            <a:fld id="{3FB9EC3D-6D49-40CF-A152-2C92812942E2}" type="datetimeFigureOut">
              <a:rPr lang="zh-CN" altLang="en-US" smtClean="0"/>
              <a:pPr/>
              <a:t>2020/5/9</a:t>
            </a:fld>
            <a:endParaRPr lang="zh-CN" altLang="en-US"/>
          </a:p>
        </p:txBody>
      </p:sp>
      <p:sp>
        <p:nvSpPr>
          <p:cNvPr id="4" name="幻灯片图像占位符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5" tIns="45717" rIns="91435" bIns="45717" rtlCol="0" anchor="ctr"/>
          <a:lstStyle/>
          <a:p>
            <a:endParaRPr lang="zh-CN" altLang="en-US"/>
          </a:p>
        </p:txBody>
      </p:sp>
      <p:sp>
        <p:nvSpPr>
          <p:cNvPr id="5" name="备注占位符 4"/>
          <p:cNvSpPr>
            <a:spLocks noGrp="1"/>
          </p:cNvSpPr>
          <p:nvPr>
            <p:ph type="body" sz="quarter" idx="3"/>
          </p:nvPr>
        </p:nvSpPr>
        <p:spPr>
          <a:xfrm>
            <a:off x="679768" y="4715153"/>
            <a:ext cx="5438140" cy="4466988"/>
          </a:xfrm>
          <a:prstGeom prst="rect">
            <a:avLst/>
          </a:prstGeom>
        </p:spPr>
        <p:txBody>
          <a:bodyPr vert="horz" lIns="91435" tIns="45717" rIns="91435" bIns="45717"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2" y="9428583"/>
            <a:ext cx="2945659" cy="496333"/>
          </a:xfrm>
          <a:prstGeom prst="rect">
            <a:avLst/>
          </a:prstGeom>
        </p:spPr>
        <p:txBody>
          <a:bodyPr vert="horz" lIns="91435" tIns="45717" rIns="91435" bIns="45717"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6" y="9428583"/>
            <a:ext cx="2945659" cy="496333"/>
          </a:xfrm>
          <a:prstGeom prst="rect">
            <a:avLst/>
          </a:prstGeom>
        </p:spPr>
        <p:txBody>
          <a:bodyPr vert="horz" lIns="91435" tIns="45717" rIns="91435" bIns="45717" rtlCol="0" anchor="b"/>
          <a:lstStyle>
            <a:lvl1pPr algn="r">
              <a:defRPr sz="1200"/>
            </a:lvl1pPr>
          </a:lstStyle>
          <a:p>
            <a:fld id="{6B34AE96-01EE-4E1C-AE08-F6DBD0A69C5E}" type="slidenum">
              <a:rPr lang="zh-CN" altLang="en-US" smtClean="0"/>
              <a:pPr/>
              <a:t>‹#›</a:t>
            </a:fld>
            <a:endParaRPr lang="zh-CN" altLang="en-US"/>
          </a:p>
        </p:txBody>
      </p:sp>
    </p:spTree>
    <p:extLst>
      <p:ext uri="{BB962C8B-B14F-4D97-AF65-F5344CB8AC3E}">
        <p14:creationId xmlns:p14="http://schemas.microsoft.com/office/powerpoint/2010/main" xmlns="" val="4072883448"/>
      </p:ext>
    </p:extLst>
  </p:cSld>
  <p:clrMap bg1="lt1" tx1="dk1" bg2="lt2" tx2="dk2" accent1="accent1" accent2="accent2" accent3="accent3" accent4="accent4" accent5="accent5" accent6="accent6" hlink="hlink" folHlink="folHlink"/>
  <p:hf hdr="0" ftr="0" dt="0"/>
  <p:notesStyle>
    <a:lvl1pPr marL="0" algn="l" defTabSz="908554" rtl="0" eaLnBrk="1" latinLnBrk="0" hangingPunct="1">
      <a:defRPr sz="1300" kern="1200">
        <a:solidFill>
          <a:schemeClr val="tx1"/>
        </a:solidFill>
        <a:latin typeface="+mn-lt"/>
        <a:ea typeface="+mn-ea"/>
        <a:cs typeface="+mn-cs"/>
      </a:defRPr>
    </a:lvl1pPr>
    <a:lvl2pPr marL="454288" algn="l" defTabSz="908554" rtl="0" eaLnBrk="1" latinLnBrk="0" hangingPunct="1">
      <a:defRPr sz="1300" kern="1200">
        <a:solidFill>
          <a:schemeClr val="tx1"/>
        </a:solidFill>
        <a:latin typeface="+mn-lt"/>
        <a:ea typeface="+mn-ea"/>
        <a:cs typeface="+mn-cs"/>
      </a:defRPr>
    </a:lvl2pPr>
    <a:lvl3pPr marL="908554" algn="l" defTabSz="908554" rtl="0" eaLnBrk="1" latinLnBrk="0" hangingPunct="1">
      <a:defRPr sz="1300" kern="1200">
        <a:solidFill>
          <a:schemeClr val="tx1"/>
        </a:solidFill>
        <a:latin typeface="+mn-lt"/>
        <a:ea typeface="+mn-ea"/>
        <a:cs typeface="+mn-cs"/>
      </a:defRPr>
    </a:lvl3pPr>
    <a:lvl4pPr marL="1362839" algn="l" defTabSz="908554" rtl="0" eaLnBrk="1" latinLnBrk="0" hangingPunct="1">
      <a:defRPr sz="1300" kern="1200">
        <a:solidFill>
          <a:schemeClr val="tx1"/>
        </a:solidFill>
        <a:latin typeface="+mn-lt"/>
        <a:ea typeface="+mn-ea"/>
        <a:cs typeface="+mn-cs"/>
      </a:defRPr>
    </a:lvl4pPr>
    <a:lvl5pPr marL="1817097" algn="l" defTabSz="908554" rtl="0" eaLnBrk="1" latinLnBrk="0" hangingPunct="1">
      <a:defRPr sz="1300" kern="1200">
        <a:solidFill>
          <a:schemeClr val="tx1"/>
        </a:solidFill>
        <a:latin typeface="+mn-lt"/>
        <a:ea typeface="+mn-ea"/>
        <a:cs typeface="+mn-cs"/>
      </a:defRPr>
    </a:lvl5pPr>
    <a:lvl6pPr marL="2271384" algn="l" defTabSz="908554" rtl="0" eaLnBrk="1" latinLnBrk="0" hangingPunct="1">
      <a:defRPr sz="1300" kern="1200">
        <a:solidFill>
          <a:schemeClr val="tx1"/>
        </a:solidFill>
        <a:latin typeface="+mn-lt"/>
        <a:ea typeface="+mn-ea"/>
        <a:cs typeface="+mn-cs"/>
      </a:defRPr>
    </a:lvl6pPr>
    <a:lvl7pPr marL="2725655" algn="l" defTabSz="908554" rtl="0" eaLnBrk="1" latinLnBrk="0" hangingPunct="1">
      <a:defRPr sz="1300" kern="1200">
        <a:solidFill>
          <a:schemeClr val="tx1"/>
        </a:solidFill>
        <a:latin typeface="+mn-lt"/>
        <a:ea typeface="+mn-ea"/>
        <a:cs typeface="+mn-cs"/>
      </a:defRPr>
    </a:lvl7pPr>
    <a:lvl8pPr marL="3179936" algn="l" defTabSz="908554" rtl="0" eaLnBrk="1" latinLnBrk="0" hangingPunct="1">
      <a:defRPr sz="1300" kern="1200">
        <a:solidFill>
          <a:schemeClr val="tx1"/>
        </a:solidFill>
        <a:latin typeface="+mn-lt"/>
        <a:ea typeface="+mn-ea"/>
        <a:cs typeface="+mn-cs"/>
      </a:defRPr>
    </a:lvl8pPr>
    <a:lvl9pPr marL="3634207" algn="l" defTabSz="90855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34AE96-01EE-4E1C-AE08-F6DBD0A69C5E}" type="slidenum">
              <a:rPr lang="zh-CN" altLang="en-US" smtClean="0"/>
              <a:pPr/>
              <a:t>3</a:t>
            </a:fld>
            <a:endParaRPr lang="zh-CN" altLang="en-US"/>
          </a:p>
        </p:txBody>
      </p:sp>
    </p:spTree>
    <p:extLst>
      <p:ext uri="{BB962C8B-B14F-4D97-AF65-F5344CB8AC3E}">
        <p14:creationId xmlns:p14="http://schemas.microsoft.com/office/powerpoint/2010/main" xmlns="" val="729366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15</a:t>
            </a:fld>
            <a:endParaRPr lang="zh-CN" altLang="en-US"/>
          </a:p>
        </p:txBody>
      </p:sp>
    </p:spTree>
    <p:extLst>
      <p:ext uri="{BB962C8B-B14F-4D97-AF65-F5344CB8AC3E}">
        <p14:creationId xmlns:p14="http://schemas.microsoft.com/office/powerpoint/2010/main" xmlns="" val="2731300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18</a:t>
            </a:fld>
            <a:endParaRPr lang="zh-CN" altLang="en-US"/>
          </a:p>
        </p:txBody>
      </p:sp>
    </p:spTree>
    <p:extLst>
      <p:ext uri="{BB962C8B-B14F-4D97-AF65-F5344CB8AC3E}">
        <p14:creationId xmlns:p14="http://schemas.microsoft.com/office/powerpoint/2010/main" xmlns="" val="3980432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20</a:t>
            </a:fld>
            <a:endParaRPr lang="zh-CN" altLang="en-US"/>
          </a:p>
        </p:txBody>
      </p:sp>
    </p:spTree>
    <p:extLst>
      <p:ext uri="{BB962C8B-B14F-4D97-AF65-F5344CB8AC3E}">
        <p14:creationId xmlns:p14="http://schemas.microsoft.com/office/powerpoint/2010/main" xmlns="" val="2189613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34AE96-01EE-4E1C-AE08-F6DBD0A69C5E}" type="slidenum">
              <a:rPr lang="zh-CN" altLang="en-US" smtClean="0"/>
              <a:pPr/>
              <a:t>24</a:t>
            </a:fld>
            <a:endParaRPr lang="zh-CN" altLang="en-US"/>
          </a:p>
        </p:txBody>
      </p:sp>
    </p:spTree>
    <p:extLst>
      <p:ext uri="{BB962C8B-B14F-4D97-AF65-F5344CB8AC3E}">
        <p14:creationId xmlns:p14="http://schemas.microsoft.com/office/powerpoint/2010/main" xmlns="" val="1540108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34AE96-01EE-4E1C-AE08-F6DBD0A69C5E}" type="slidenum">
              <a:rPr lang="zh-CN" altLang="en-US" smtClean="0"/>
              <a:pPr/>
              <a:t>25</a:t>
            </a:fld>
            <a:endParaRPr lang="zh-CN" altLang="en-US"/>
          </a:p>
        </p:txBody>
      </p:sp>
    </p:spTree>
    <p:extLst>
      <p:ext uri="{BB962C8B-B14F-4D97-AF65-F5344CB8AC3E}">
        <p14:creationId xmlns:p14="http://schemas.microsoft.com/office/powerpoint/2010/main" xmlns="" val="1546359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34AE96-01EE-4E1C-AE08-F6DBD0A69C5E}" type="slidenum">
              <a:rPr lang="zh-CN" altLang="en-US" smtClean="0"/>
              <a:pPr/>
              <a:t>26</a:t>
            </a:fld>
            <a:endParaRPr lang="zh-CN" altLang="en-US"/>
          </a:p>
        </p:txBody>
      </p:sp>
    </p:spTree>
    <p:extLst>
      <p:ext uri="{BB962C8B-B14F-4D97-AF65-F5344CB8AC3E}">
        <p14:creationId xmlns:p14="http://schemas.microsoft.com/office/powerpoint/2010/main" xmlns="" val="3120853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34AE96-01EE-4E1C-AE08-F6DBD0A69C5E}" type="slidenum">
              <a:rPr lang="zh-CN" altLang="en-US" smtClean="0"/>
              <a:pPr/>
              <a:t>27</a:t>
            </a:fld>
            <a:endParaRPr lang="zh-CN" altLang="en-US"/>
          </a:p>
        </p:txBody>
      </p:sp>
    </p:spTree>
    <p:extLst>
      <p:ext uri="{BB962C8B-B14F-4D97-AF65-F5344CB8AC3E}">
        <p14:creationId xmlns:p14="http://schemas.microsoft.com/office/powerpoint/2010/main" xmlns="" val="3804838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34AE96-01EE-4E1C-AE08-F6DBD0A69C5E}" type="slidenum">
              <a:rPr lang="zh-CN" altLang="en-US" smtClean="0"/>
              <a:pPr/>
              <a:t>28</a:t>
            </a:fld>
            <a:endParaRPr lang="zh-CN" altLang="en-US"/>
          </a:p>
        </p:txBody>
      </p:sp>
    </p:spTree>
    <p:extLst>
      <p:ext uri="{BB962C8B-B14F-4D97-AF65-F5344CB8AC3E}">
        <p14:creationId xmlns:p14="http://schemas.microsoft.com/office/powerpoint/2010/main" xmlns="" val="3025515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34AE96-01EE-4E1C-AE08-F6DBD0A69C5E}" type="slidenum">
              <a:rPr lang="zh-CN" altLang="en-US" smtClean="0"/>
              <a:pPr/>
              <a:t>29</a:t>
            </a:fld>
            <a:endParaRPr lang="zh-CN" altLang="en-US"/>
          </a:p>
        </p:txBody>
      </p:sp>
    </p:spTree>
    <p:extLst>
      <p:ext uri="{BB962C8B-B14F-4D97-AF65-F5344CB8AC3E}">
        <p14:creationId xmlns:p14="http://schemas.microsoft.com/office/powerpoint/2010/main" xmlns="" val="1707441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B34AE96-01EE-4E1C-AE08-F6DBD0A69C5E}" type="slidenum">
              <a:rPr lang="zh-CN" altLang="en-US" smtClean="0"/>
              <a:pPr/>
              <a:t>30</a:t>
            </a:fld>
            <a:endParaRPr lang="zh-CN" altLang="en-US"/>
          </a:p>
        </p:txBody>
      </p:sp>
    </p:spTree>
    <p:extLst>
      <p:ext uri="{BB962C8B-B14F-4D97-AF65-F5344CB8AC3E}">
        <p14:creationId xmlns:p14="http://schemas.microsoft.com/office/powerpoint/2010/main" xmlns="" val="10557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5</a:t>
            </a:fld>
            <a:endParaRPr lang="zh-CN" altLang="en-US"/>
          </a:p>
        </p:txBody>
      </p:sp>
    </p:spTree>
    <p:extLst>
      <p:ext uri="{BB962C8B-B14F-4D97-AF65-F5344CB8AC3E}">
        <p14:creationId xmlns:p14="http://schemas.microsoft.com/office/powerpoint/2010/main" xmlns="" val="3138328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31</a:t>
            </a:fld>
            <a:endParaRPr lang="zh-CN" altLang="en-US"/>
          </a:p>
        </p:txBody>
      </p:sp>
    </p:spTree>
    <p:extLst>
      <p:ext uri="{BB962C8B-B14F-4D97-AF65-F5344CB8AC3E}">
        <p14:creationId xmlns:p14="http://schemas.microsoft.com/office/powerpoint/2010/main" xmlns="" val="16179250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32</a:t>
            </a:fld>
            <a:endParaRPr lang="zh-CN" altLang="en-US"/>
          </a:p>
        </p:txBody>
      </p:sp>
    </p:spTree>
    <p:extLst>
      <p:ext uri="{BB962C8B-B14F-4D97-AF65-F5344CB8AC3E}">
        <p14:creationId xmlns:p14="http://schemas.microsoft.com/office/powerpoint/2010/main" xmlns="" val="2872310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33</a:t>
            </a:fld>
            <a:endParaRPr lang="zh-CN" altLang="en-US"/>
          </a:p>
        </p:txBody>
      </p:sp>
    </p:spTree>
    <p:extLst>
      <p:ext uri="{BB962C8B-B14F-4D97-AF65-F5344CB8AC3E}">
        <p14:creationId xmlns:p14="http://schemas.microsoft.com/office/powerpoint/2010/main" xmlns="" val="31817561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35</a:t>
            </a:fld>
            <a:endParaRPr lang="zh-CN" altLang="en-US"/>
          </a:p>
        </p:txBody>
      </p:sp>
    </p:spTree>
    <p:extLst>
      <p:ext uri="{BB962C8B-B14F-4D97-AF65-F5344CB8AC3E}">
        <p14:creationId xmlns:p14="http://schemas.microsoft.com/office/powerpoint/2010/main" xmlns="" val="18351842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36</a:t>
            </a:fld>
            <a:endParaRPr lang="zh-CN" altLang="en-US"/>
          </a:p>
        </p:txBody>
      </p:sp>
    </p:spTree>
    <p:extLst>
      <p:ext uri="{BB962C8B-B14F-4D97-AF65-F5344CB8AC3E}">
        <p14:creationId xmlns:p14="http://schemas.microsoft.com/office/powerpoint/2010/main" xmlns="" val="39009263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38</a:t>
            </a:fld>
            <a:endParaRPr lang="zh-CN" altLang="en-US"/>
          </a:p>
        </p:txBody>
      </p:sp>
    </p:spTree>
    <p:extLst>
      <p:ext uri="{BB962C8B-B14F-4D97-AF65-F5344CB8AC3E}">
        <p14:creationId xmlns:p14="http://schemas.microsoft.com/office/powerpoint/2010/main" xmlns="" val="496866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39</a:t>
            </a:fld>
            <a:endParaRPr lang="zh-CN" altLang="en-US"/>
          </a:p>
        </p:txBody>
      </p:sp>
    </p:spTree>
    <p:extLst>
      <p:ext uri="{BB962C8B-B14F-4D97-AF65-F5344CB8AC3E}">
        <p14:creationId xmlns:p14="http://schemas.microsoft.com/office/powerpoint/2010/main" xmlns="" val="27804371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40</a:t>
            </a:fld>
            <a:endParaRPr lang="zh-CN" altLang="en-US"/>
          </a:p>
        </p:txBody>
      </p:sp>
    </p:spTree>
    <p:extLst>
      <p:ext uri="{BB962C8B-B14F-4D97-AF65-F5344CB8AC3E}">
        <p14:creationId xmlns:p14="http://schemas.microsoft.com/office/powerpoint/2010/main" xmlns="" val="1582002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6</a:t>
            </a:fld>
            <a:endParaRPr lang="zh-CN" altLang="en-US"/>
          </a:p>
        </p:txBody>
      </p:sp>
    </p:spTree>
    <p:extLst>
      <p:ext uri="{BB962C8B-B14F-4D97-AF65-F5344CB8AC3E}">
        <p14:creationId xmlns:p14="http://schemas.microsoft.com/office/powerpoint/2010/main" xmlns="" val="429644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7</a:t>
            </a:fld>
            <a:endParaRPr lang="zh-CN" altLang="en-US"/>
          </a:p>
        </p:txBody>
      </p:sp>
    </p:spTree>
    <p:extLst>
      <p:ext uri="{BB962C8B-B14F-4D97-AF65-F5344CB8AC3E}">
        <p14:creationId xmlns:p14="http://schemas.microsoft.com/office/powerpoint/2010/main" xmlns="" val="36880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8</a:t>
            </a:fld>
            <a:endParaRPr lang="zh-CN" altLang="en-US"/>
          </a:p>
        </p:txBody>
      </p:sp>
    </p:spTree>
    <p:extLst>
      <p:ext uri="{BB962C8B-B14F-4D97-AF65-F5344CB8AC3E}">
        <p14:creationId xmlns:p14="http://schemas.microsoft.com/office/powerpoint/2010/main" xmlns="" val="3706996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10</a:t>
            </a:fld>
            <a:endParaRPr lang="zh-CN" altLang="en-US"/>
          </a:p>
        </p:txBody>
      </p:sp>
    </p:spTree>
    <p:extLst>
      <p:ext uri="{BB962C8B-B14F-4D97-AF65-F5344CB8AC3E}">
        <p14:creationId xmlns:p14="http://schemas.microsoft.com/office/powerpoint/2010/main" xmlns="" val="107117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12</a:t>
            </a:fld>
            <a:endParaRPr lang="zh-CN" altLang="en-US"/>
          </a:p>
        </p:txBody>
      </p:sp>
    </p:spTree>
    <p:extLst>
      <p:ext uri="{BB962C8B-B14F-4D97-AF65-F5344CB8AC3E}">
        <p14:creationId xmlns:p14="http://schemas.microsoft.com/office/powerpoint/2010/main" xmlns="" val="1386198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13</a:t>
            </a:fld>
            <a:endParaRPr lang="zh-CN" altLang="en-US"/>
          </a:p>
        </p:txBody>
      </p:sp>
    </p:spTree>
    <p:extLst>
      <p:ext uri="{BB962C8B-B14F-4D97-AF65-F5344CB8AC3E}">
        <p14:creationId xmlns:p14="http://schemas.microsoft.com/office/powerpoint/2010/main" xmlns="" val="807709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34AE96-01EE-4E1C-AE08-F6DBD0A69C5E}" type="slidenum">
              <a:rPr lang="zh-CN" altLang="en-US" smtClean="0"/>
              <a:pPr/>
              <a:t>14</a:t>
            </a:fld>
            <a:endParaRPr lang="zh-CN" altLang="en-US"/>
          </a:p>
        </p:txBody>
      </p:sp>
    </p:spTree>
    <p:extLst>
      <p:ext uri="{BB962C8B-B14F-4D97-AF65-F5344CB8AC3E}">
        <p14:creationId xmlns:p14="http://schemas.microsoft.com/office/powerpoint/2010/main" xmlns="" val="462714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封面">
    <p:spTree>
      <p:nvGrpSpPr>
        <p:cNvPr id="1" name=""/>
        <p:cNvGrpSpPr/>
        <p:nvPr/>
      </p:nvGrpSpPr>
      <p:grpSpPr>
        <a:xfrm>
          <a:off x="0" y="0"/>
          <a:ext cx="0" cy="0"/>
          <a:chOff x="0" y="0"/>
          <a:chExt cx="0" cy="0"/>
        </a:xfrm>
      </p:grpSpPr>
      <p:pic>
        <p:nvPicPr>
          <p:cNvPr id="29698" name="Picture 2" descr="E:\华泰\ppt\16比92018-01.png"/>
          <p:cNvPicPr>
            <a:picLocks noChangeAspect="1" noChangeArrowheads="1"/>
          </p:cNvPicPr>
          <p:nvPr userDrawn="1"/>
        </p:nvPicPr>
        <p:blipFill>
          <a:blip r:embed="rId2" cstate="print"/>
          <a:srcRect/>
          <a:stretch>
            <a:fillRect/>
          </a:stretch>
        </p:blipFill>
        <p:spPr bwMode="auto">
          <a:xfrm>
            <a:off x="1544" y="0"/>
            <a:ext cx="13441406" cy="7559718"/>
          </a:xfrm>
          <a:prstGeom prst="rect">
            <a:avLst/>
          </a:prstGeom>
          <a:noFill/>
        </p:spPr>
      </p:pic>
    </p:spTree>
    <p:extLst>
      <p:ext uri="{BB962C8B-B14F-4D97-AF65-F5344CB8AC3E}">
        <p14:creationId xmlns:p14="http://schemas.microsoft.com/office/powerpoint/2010/main" xmlns="" val="375355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分页">
    <p:spTree>
      <p:nvGrpSpPr>
        <p:cNvPr id="1" name=""/>
        <p:cNvGrpSpPr/>
        <p:nvPr/>
      </p:nvGrpSpPr>
      <p:grpSpPr>
        <a:xfrm>
          <a:off x="0" y="0"/>
          <a:ext cx="0" cy="0"/>
          <a:chOff x="0" y="0"/>
          <a:chExt cx="0" cy="0"/>
        </a:xfrm>
      </p:grpSpPr>
      <p:cxnSp>
        <p:nvCxnSpPr>
          <p:cNvPr id="12" name="直接连接符 11"/>
          <p:cNvCxnSpPr/>
          <p:nvPr/>
        </p:nvCxnSpPr>
        <p:spPr>
          <a:xfrm>
            <a:off x="1852959" y="3155283"/>
            <a:ext cx="6734846" cy="154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灯片编号占位符 8"/>
          <p:cNvSpPr txBox="1">
            <a:spLocks/>
          </p:cNvSpPr>
          <p:nvPr userDrawn="1"/>
        </p:nvSpPr>
        <p:spPr>
          <a:xfrm>
            <a:off x="12640063" y="7185310"/>
            <a:ext cx="1050072" cy="402567"/>
          </a:xfrm>
          <a:prstGeom prst="rect">
            <a:avLst/>
          </a:prstGeom>
        </p:spPr>
        <p:txBody>
          <a:bodyPr/>
          <a:lstStyle/>
          <a:p>
            <a:pPr marL="0" marR="0" lvl="0" indent="0" algn="l" defTabSz="991086" rtl="0" eaLnBrk="1" fontAlgn="auto" latinLnBrk="0" hangingPunct="1">
              <a:lnSpc>
                <a:spcPct val="100000"/>
              </a:lnSpc>
              <a:spcBef>
                <a:spcPts val="0"/>
              </a:spcBef>
              <a:spcAft>
                <a:spcPts val="0"/>
              </a:spcAft>
              <a:buClrTx/>
              <a:buSzTx/>
              <a:buFontTx/>
              <a:buNone/>
              <a:tabLst/>
              <a:defRPr/>
            </a:pPr>
            <a:fld id="{797D4103-61BD-4137-B001-84DE1808E05A}" type="slidenum">
              <a:rPr kumimoji="0" lang="zh-CN" altLang="en-US" sz="1167" b="0" i="0" u="none" strike="noStrike" kern="1200" cap="none" spc="0" normalizeH="0" baseline="0" noProof="0" smtClean="0">
                <a:ln>
                  <a:noFill/>
                </a:ln>
                <a:solidFill>
                  <a:prstClr val="black"/>
                </a:solidFill>
                <a:effectLst/>
                <a:uLnTx/>
                <a:uFillTx/>
                <a:latin typeface="Arial" pitchFamily="34" charset="0"/>
                <a:ea typeface="宋体" panose="02010600030101010101" pitchFamily="2" charset="-122"/>
                <a:cs typeface="Arial" pitchFamily="34" charset="0"/>
              </a:rPr>
              <a:pPr marL="0" marR="0" lvl="0" indent="0" algn="l" defTabSz="991086" rtl="0" eaLnBrk="1" fontAlgn="auto" latinLnBrk="0" hangingPunct="1">
                <a:lnSpc>
                  <a:spcPct val="100000"/>
                </a:lnSpc>
                <a:spcBef>
                  <a:spcPts val="0"/>
                </a:spcBef>
                <a:spcAft>
                  <a:spcPts val="0"/>
                </a:spcAft>
                <a:buClrTx/>
                <a:buSzTx/>
                <a:buFontTx/>
                <a:buNone/>
                <a:tabLst/>
                <a:defRPr/>
              </a:pPr>
              <a:t>‹#›</a:t>
            </a:fld>
            <a:endParaRPr kumimoji="0" lang="zh-CN" altLang="en-US" sz="1167" b="0" i="0" u="none" strike="noStrike" kern="1200" cap="none" spc="0" normalizeH="0" baseline="0" noProof="0" dirty="0">
              <a:ln>
                <a:noFill/>
              </a:ln>
              <a:solidFill>
                <a:prstClr val="black"/>
              </a:solidFill>
              <a:effectLst/>
              <a:uLnTx/>
              <a:uFillTx/>
              <a:latin typeface="Arial" pitchFamily="34" charset="0"/>
              <a:ea typeface="宋体" panose="02010600030101010101" pitchFamily="2" charset="-122"/>
              <a:cs typeface="Arial" pitchFamily="34" charset="0"/>
            </a:endParaRPr>
          </a:p>
        </p:txBody>
      </p:sp>
      <p:sp>
        <p:nvSpPr>
          <p:cNvPr id="5" name="矩形 4">
            <a:extLst>
              <a:ext uri="{FF2B5EF4-FFF2-40B4-BE49-F238E27FC236}">
                <a16:creationId xmlns:a16="http://schemas.microsoft.com/office/drawing/2014/main" xmlns="" id="{DE7BB754-2DE1-495E-AEAD-EA8333D5B9B9}"/>
              </a:ext>
            </a:extLst>
          </p:cNvPr>
          <p:cNvSpPr/>
          <p:nvPr userDrawn="1"/>
        </p:nvSpPr>
        <p:spPr>
          <a:xfrm>
            <a:off x="12698139" y="7213956"/>
            <a:ext cx="288032" cy="19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745" name="Picture 1" descr="E:\华泰\ppt\16比9-02.png"/>
          <p:cNvPicPr>
            <a:picLocks noChangeAspect="1" noChangeArrowheads="1"/>
          </p:cNvPicPr>
          <p:nvPr userDrawn="1"/>
        </p:nvPicPr>
        <p:blipFill>
          <a:blip r:embed="rId2" cstate="print"/>
          <a:srcRect/>
          <a:stretch>
            <a:fillRect/>
          </a:stretch>
        </p:blipFill>
        <p:spPr bwMode="auto">
          <a:xfrm>
            <a:off x="1" y="1"/>
            <a:ext cx="13441405" cy="7559719"/>
          </a:xfrm>
          <a:prstGeom prst="rect">
            <a:avLst/>
          </a:prstGeom>
          <a:noFill/>
        </p:spPr>
      </p:pic>
    </p:spTree>
    <p:extLst>
      <p:ext uri="{BB962C8B-B14F-4D97-AF65-F5344CB8AC3E}">
        <p14:creationId xmlns:p14="http://schemas.microsoft.com/office/powerpoint/2010/main" xmlns="" val="325098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主页">
    <p:spTree>
      <p:nvGrpSpPr>
        <p:cNvPr id="1" name=""/>
        <p:cNvGrpSpPr/>
        <p:nvPr/>
      </p:nvGrpSpPr>
      <p:grpSpPr>
        <a:xfrm>
          <a:off x="0" y="0"/>
          <a:ext cx="0" cy="0"/>
          <a:chOff x="0" y="0"/>
          <a:chExt cx="0" cy="0"/>
        </a:xfrm>
      </p:grpSpPr>
      <p:sp>
        <p:nvSpPr>
          <p:cNvPr id="3" name="灯片编号占位符 8"/>
          <p:cNvSpPr txBox="1">
            <a:spLocks/>
          </p:cNvSpPr>
          <p:nvPr userDrawn="1"/>
        </p:nvSpPr>
        <p:spPr>
          <a:xfrm>
            <a:off x="12640063" y="7185310"/>
            <a:ext cx="1050072" cy="402567"/>
          </a:xfrm>
          <a:prstGeom prst="rect">
            <a:avLst/>
          </a:prstGeom>
        </p:spPr>
        <p:txBody>
          <a:bodyPr/>
          <a:lstStyle/>
          <a:p>
            <a:pPr marL="0" marR="0" lvl="0" indent="0" algn="l" defTabSz="991086" rtl="0" eaLnBrk="1" fontAlgn="auto" latinLnBrk="0" hangingPunct="1">
              <a:lnSpc>
                <a:spcPct val="100000"/>
              </a:lnSpc>
              <a:spcBef>
                <a:spcPts val="0"/>
              </a:spcBef>
              <a:spcAft>
                <a:spcPts val="0"/>
              </a:spcAft>
              <a:buClrTx/>
              <a:buSzTx/>
              <a:buFontTx/>
              <a:buNone/>
              <a:tabLst/>
              <a:defRPr/>
            </a:pPr>
            <a:fld id="{797D4103-61BD-4137-B001-84DE1808E05A}" type="slidenum">
              <a:rPr kumimoji="0" lang="zh-CN" altLang="en-US" sz="1167" b="0" i="0" u="none" strike="noStrike" kern="1200" cap="none" spc="0" normalizeH="0" baseline="0" noProof="0" smtClean="0">
                <a:ln>
                  <a:noFill/>
                </a:ln>
                <a:solidFill>
                  <a:prstClr val="black"/>
                </a:solidFill>
                <a:effectLst/>
                <a:uLnTx/>
                <a:uFillTx/>
                <a:latin typeface="Arial" pitchFamily="34" charset="0"/>
                <a:ea typeface="宋体" panose="02010600030101010101" pitchFamily="2" charset="-122"/>
                <a:cs typeface="Arial" pitchFamily="34" charset="0"/>
              </a:rPr>
              <a:pPr marL="0" marR="0" lvl="0" indent="0" algn="l" defTabSz="991086" rtl="0" eaLnBrk="1" fontAlgn="auto" latinLnBrk="0" hangingPunct="1">
                <a:lnSpc>
                  <a:spcPct val="100000"/>
                </a:lnSpc>
                <a:spcBef>
                  <a:spcPts val="0"/>
                </a:spcBef>
                <a:spcAft>
                  <a:spcPts val="0"/>
                </a:spcAft>
                <a:buClrTx/>
                <a:buSzTx/>
                <a:buFontTx/>
                <a:buNone/>
                <a:tabLst/>
                <a:defRPr/>
              </a:pPr>
              <a:t>‹#›</a:t>
            </a:fld>
            <a:endParaRPr kumimoji="0" lang="zh-CN" altLang="en-US" sz="1167" b="0" i="0" u="none" strike="noStrike" kern="1200" cap="none" spc="0" normalizeH="0" baseline="0" noProof="0" dirty="0">
              <a:ln>
                <a:noFill/>
              </a:ln>
              <a:solidFill>
                <a:prstClr val="black"/>
              </a:solidFill>
              <a:effectLst/>
              <a:uLnTx/>
              <a:uFillTx/>
              <a:latin typeface="Arial" pitchFamily="34" charset="0"/>
              <a:ea typeface="宋体" panose="02010600030101010101" pitchFamily="2" charset="-122"/>
              <a:cs typeface="Arial" pitchFamily="34" charset="0"/>
            </a:endParaRPr>
          </a:p>
        </p:txBody>
      </p:sp>
      <p:pic>
        <p:nvPicPr>
          <p:cNvPr id="30721" name="Picture 1" descr="E:\华泰\ppt\16比9-03.png"/>
          <p:cNvPicPr>
            <a:picLocks noChangeAspect="1" noChangeArrowheads="1"/>
          </p:cNvPicPr>
          <p:nvPr userDrawn="1"/>
        </p:nvPicPr>
        <p:blipFill>
          <a:blip r:embed="rId2" cstate="print"/>
          <a:srcRect/>
          <a:stretch>
            <a:fillRect/>
          </a:stretch>
        </p:blipFill>
        <p:spPr bwMode="auto">
          <a:xfrm>
            <a:off x="0" y="1"/>
            <a:ext cx="13441406" cy="7559719"/>
          </a:xfrm>
          <a:prstGeom prst="rect">
            <a:avLst/>
          </a:prstGeom>
          <a:noFill/>
        </p:spPr>
      </p:pic>
      <p:sp>
        <p:nvSpPr>
          <p:cNvPr id="2" name="矩形 1">
            <a:extLst>
              <a:ext uri="{FF2B5EF4-FFF2-40B4-BE49-F238E27FC236}">
                <a16:creationId xmlns:a16="http://schemas.microsoft.com/office/drawing/2014/main" xmlns="" id="{5550FE1C-7D87-4292-BCB1-5A7DA2A355A2}"/>
              </a:ext>
            </a:extLst>
          </p:cNvPr>
          <p:cNvSpPr/>
          <p:nvPr userDrawn="1"/>
        </p:nvSpPr>
        <p:spPr>
          <a:xfrm>
            <a:off x="12698139" y="7185310"/>
            <a:ext cx="288032" cy="19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74870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封底">
    <p:spTree>
      <p:nvGrpSpPr>
        <p:cNvPr id="1" name=""/>
        <p:cNvGrpSpPr/>
        <p:nvPr/>
      </p:nvGrpSpPr>
      <p:grpSpPr>
        <a:xfrm>
          <a:off x="0" y="0"/>
          <a:ext cx="0" cy="0"/>
          <a:chOff x="0" y="0"/>
          <a:chExt cx="0" cy="0"/>
        </a:xfrm>
      </p:grpSpPr>
      <p:pic>
        <p:nvPicPr>
          <p:cNvPr id="29697" name="Picture 1" descr="E:\华泰\ppt\16比9-04.png"/>
          <p:cNvPicPr>
            <a:picLocks noChangeAspect="1" noChangeArrowheads="1"/>
          </p:cNvPicPr>
          <p:nvPr userDrawn="1"/>
        </p:nvPicPr>
        <p:blipFill>
          <a:blip r:embed="rId2" cstate="print"/>
          <a:srcRect/>
          <a:stretch>
            <a:fillRect/>
          </a:stretch>
        </p:blipFill>
        <p:spPr bwMode="auto">
          <a:xfrm>
            <a:off x="1544" y="1545"/>
            <a:ext cx="13441406" cy="7559718"/>
          </a:xfrm>
          <a:prstGeom prst="rect">
            <a:avLst/>
          </a:prstGeom>
          <a:noFill/>
        </p:spPr>
      </p:pic>
    </p:spTree>
    <p:extLst>
      <p:ext uri="{BB962C8B-B14F-4D97-AF65-F5344CB8AC3E}">
        <p14:creationId xmlns:p14="http://schemas.microsoft.com/office/powerpoint/2010/main" xmlns="" val="1911511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72742182"/>
      </p:ext>
    </p:extLst>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Lst>
  <p:hf hdr="0" dt="0"/>
  <p:txStyles>
    <p:titleStyle>
      <a:lvl1pPr algn="ctr" defTabSz="991086" rtl="0" eaLnBrk="1" latinLnBrk="0" hangingPunct="1">
        <a:spcBef>
          <a:spcPct val="0"/>
        </a:spcBef>
        <a:buNone/>
        <a:defRPr sz="4766" kern="1200">
          <a:solidFill>
            <a:schemeClr val="tx1"/>
          </a:solidFill>
          <a:latin typeface="+mj-lt"/>
          <a:ea typeface="+mj-ea"/>
          <a:cs typeface="+mj-cs"/>
        </a:defRPr>
      </a:lvl1pPr>
    </p:titleStyle>
    <p:bodyStyle>
      <a:lvl1pPr marL="371658" indent="-371658" algn="l" defTabSz="991086" rtl="0" eaLnBrk="1" latinLnBrk="0" hangingPunct="1">
        <a:spcBef>
          <a:spcPct val="20000"/>
        </a:spcBef>
        <a:buFont typeface="Arial" pitchFamily="34" charset="0"/>
        <a:buChar char="•"/>
        <a:defRPr sz="3501" kern="1200">
          <a:solidFill>
            <a:schemeClr val="tx1"/>
          </a:solidFill>
          <a:latin typeface="+mn-lt"/>
          <a:ea typeface="+mn-ea"/>
          <a:cs typeface="+mn-cs"/>
        </a:defRPr>
      </a:lvl1pPr>
      <a:lvl2pPr marL="805257" indent="-309715" algn="l" defTabSz="991086" rtl="0" eaLnBrk="1" latinLnBrk="0" hangingPunct="1">
        <a:spcBef>
          <a:spcPct val="20000"/>
        </a:spcBef>
        <a:buFont typeface="Arial" pitchFamily="34" charset="0"/>
        <a:buChar char="–"/>
        <a:defRPr sz="3015" kern="1200">
          <a:solidFill>
            <a:schemeClr val="tx1"/>
          </a:solidFill>
          <a:latin typeface="+mn-lt"/>
          <a:ea typeface="+mn-ea"/>
          <a:cs typeface="+mn-cs"/>
        </a:defRPr>
      </a:lvl2pPr>
      <a:lvl3pPr marL="1238858" indent="-247772" algn="l" defTabSz="991086" rtl="0" eaLnBrk="1" latinLnBrk="0" hangingPunct="1">
        <a:spcBef>
          <a:spcPct val="20000"/>
        </a:spcBef>
        <a:buFont typeface="Arial" pitchFamily="34" charset="0"/>
        <a:buChar char="•"/>
        <a:defRPr sz="2626" kern="1200">
          <a:solidFill>
            <a:schemeClr val="tx1"/>
          </a:solidFill>
          <a:latin typeface="+mn-lt"/>
          <a:ea typeface="+mn-ea"/>
          <a:cs typeface="+mn-cs"/>
        </a:defRPr>
      </a:lvl3pPr>
      <a:lvl4pPr marL="1734402" indent="-247772" algn="l" defTabSz="991086" rtl="0" eaLnBrk="1" latinLnBrk="0" hangingPunct="1">
        <a:spcBef>
          <a:spcPct val="20000"/>
        </a:spcBef>
        <a:buFont typeface="Arial" pitchFamily="34" charset="0"/>
        <a:buChar char="–"/>
        <a:defRPr sz="2140" kern="1200">
          <a:solidFill>
            <a:schemeClr val="tx1"/>
          </a:solidFill>
          <a:latin typeface="+mn-lt"/>
          <a:ea typeface="+mn-ea"/>
          <a:cs typeface="+mn-cs"/>
        </a:defRPr>
      </a:lvl4pPr>
      <a:lvl5pPr marL="2229945" indent="-247772" algn="l" defTabSz="991086" rtl="0" eaLnBrk="1" latinLnBrk="0" hangingPunct="1">
        <a:spcBef>
          <a:spcPct val="20000"/>
        </a:spcBef>
        <a:buFont typeface="Arial" pitchFamily="34" charset="0"/>
        <a:buChar char="»"/>
        <a:defRPr sz="2140" kern="1200">
          <a:solidFill>
            <a:schemeClr val="tx1"/>
          </a:solidFill>
          <a:latin typeface="+mn-lt"/>
          <a:ea typeface="+mn-ea"/>
          <a:cs typeface="+mn-cs"/>
        </a:defRPr>
      </a:lvl5pPr>
      <a:lvl6pPr marL="2725488" indent="-247772" algn="l" defTabSz="991086" rtl="0" eaLnBrk="1" latinLnBrk="0" hangingPunct="1">
        <a:spcBef>
          <a:spcPct val="20000"/>
        </a:spcBef>
        <a:buFont typeface="Arial" pitchFamily="34" charset="0"/>
        <a:buChar char="•"/>
        <a:defRPr sz="2140" kern="1200">
          <a:solidFill>
            <a:schemeClr val="tx1"/>
          </a:solidFill>
          <a:latin typeface="+mn-lt"/>
          <a:ea typeface="+mn-ea"/>
          <a:cs typeface="+mn-cs"/>
        </a:defRPr>
      </a:lvl6pPr>
      <a:lvl7pPr marL="3221031" indent="-247772" algn="l" defTabSz="991086" rtl="0" eaLnBrk="1" latinLnBrk="0" hangingPunct="1">
        <a:spcBef>
          <a:spcPct val="20000"/>
        </a:spcBef>
        <a:buFont typeface="Arial" pitchFamily="34" charset="0"/>
        <a:buChar char="•"/>
        <a:defRPr sz="2140" kern="1200">
          <a:solidFill>
            <a:schemeClr val="tx1"/>
          </a:solidFill>
          <a:latin typeface="+mn-lt"/>
          <a:ea typeface="+mn-ea"/>
          <a:cs typeface="+mn-cs"/>
        </a:defRPr>
      </a:lvl7pPr>
      <a:lvl8pPr marL="3716575" indent="-247772" algn="l" defTabSz="991086" rtl="0" eaLnBrk="1" latinLnBrk="0" hangingPunct="1">
        <a:spcBef>
          <a:spcPct val="20000"/>
        </a:spcBef>
        <a:buFont typeface="Arial" pitchFamily="34" charset="0"/>
        <a:buChar char="•"/>
        <a:defRPr sz="2140" kern="1200">
          <a:solidFill>
            <a:schemeClr val="tx1"/>
          </a:solidFill>
          <a:latin typeface="+mn-lt"/>
          <a:ea typeface="+mn-ea"/>
          <a:cs typeface="+mn-cs"/>
        </a:defRPr>
      </a:lvl8pPr>
      <a:lvl9pPr marL="4212118" indent="-247772" algn="l" defTabSz="991086" rtl="0" eaLnBrk="1" latinLnBrk="0" hangingPunct="1">
        <a:spcBef>
          <a:spcPct val="20000"/>
        </a:spcBef>
        <a:buFont typeface="Arial" pitchFamily="34" charset="0"/>
        <a:buChar char="•"/>
        <a:defRPr sz="2140" kern="1200">
          <a:solidFill>
            <a:schemeClr val="tx1"/>
          </a:solidFill>
          <a:latin typeface="+mn-lt"/>
          <a:ea typeface="+mn-ea"/>
          <a:cs typeface="+mn-cs"/>
        </a:defRPr>
      </a:lvl9pPr>
    </p:bodyStyle>
    <p:otherStyle>
      <a:defPPr>
        <a:defRPr lang="zh-CN"/>
      </a:defPPr>
      <a:lvl1pPr marL="0" algn="l" defTabSz="991086" rtl="0" eaLnBrk="1" latinLnBrk="0" hangingPunct="1">
        <a:defRPr sz="1945" kern="1200">
          <a:solidFill>
            <a:schemeClr val="tx1"/>
          </a:solidFill>
          <a:latin typeface="+mn-lt"/>
          <a:ea typeface="+mn-ea"/>
          <a:cs typeface="+mn-cs"/>
        </a:defRPr>
      </a:lvl1pPr>
      <a:lvl2pPr marL="495544" algn="l" defTabSz="991086" rtl="0" eaLnBrk="1" latinLnBrk="0" hangingPunct="1">
        <a:defRPr sz="1945" kern="1200">
          <a:solidFill>
            <a:schemeClr val="tx1"/>
          </a:solidFill>
          <a:latin typeface="+mn-lt"/>
          <a:ea typeface="+mn-ea"/>
          <a:cs typeface="+mn-cs"/>
        </a:defRPr>
      </a:lvl2pPr>
      <a:lvl3pPr marL="991086" algn="l" defTabSz="991086" rtl="0" eaLnBrk="1" latinLnBrk="0" hangingPunct="1">
        <a:defRPr sz="1945" kern="1200">
          <a:solidFill>
            <a:schemeClr val="tx1"/>
          </a:solidFill>
          <a:latin typeface="+mn-lt"/>
          <a:ea typeface="+mn-ea"/>
          <a:cs typeface="+mn-cs"/>
        </a:defRPr>
      </a:lvl3pPr>
      <a:lvl4pPr marL="1486630" algn="l" defTabSz="991086" rtl="0" eaLnBrk="1" latinLnBrk="0" hangingPunct="1">
        <a:defRPr sz="1945" kern="1200">
          <a:solidFill>
            <a:schemeClr val="tx1"/>
          </a:solidFill>
          <a:latin typeface="+mn-lt"/>
          <a:ea typeface="+mn-ea"/>
          <a:cs typeface="+mn-cs"/>
        </a:defRPr>
      </a:lvl4pPr>
      <a:lvl5pPr marL="1982173" algn="l" defTabSz="991086" rtl="0" eaLnBrk="1" latinLnBrk="0" hangingPunct="1">
        <a:defRPr sz="1945" kern="1200">
          <a:solidFill>
            <a:schemeClr val="tx1"/>
          </a:solidFill>
          <a:latin typeface="+mn-lt"/>
          <a:ea typeface="+mn-ea"/>
          <a:cs typeface="+mn-cs"/>
        </a:defRPr>
      </a:lvl5pPr>
      <a:lvl6pPr marL="2477716" algn="l" defTabSz="991086" rtl="0" eaLnBrk="1" latinLnBrk="0" hangingPunct="1">
        <a:defRPr sz="1945" kern="1200">
          <a:solidFill>
            <a:schemeClr val="tx1"/>
          </a:solidFill>
          <a:latin typeface="+mn-lt"/>
          <a:ea typeface="+mn-ea"/>
          <a:cs typeface="+mn-cs"/>
        </a:defRPr>
      </a:lvl6pPr>
      <a:lvl7pPr marL="2973260" algn="l" defTabSz="991086" rtl="0" eaLnBrk="1" latinLnBrk="0" hangingPunct="1">
        <a:defRPr sz="1945" kern="1200">
          <a:solidFill>
            <a:schemeClr val="tx1"/>
          </a:solidFill>
          <a:latin typeface="+mn-lt"/>
          <a:ea typeface="+mn-ea"/>
          <a:cs typeface="+mn-cs"/>
        </a:defRPr>
      </a:lvl7pPr>
      <a:lvl8pPr marL="3468803" algn="l" defTabSz="991086" rtl="0" eaLnBrk="1" latinLnBrk="0" hangingPunct="1">
        <a:defRPr sz="1945" kern="1200">
          <a:solidFill>
            <a:schemeClr val="tx1"/>
          </a:solidFill>
          <a:latin typeface="+mn-lt"/>
          <a:ea typeface="+mn-ea"/>
          <a:cs typeface="+mn-cs"/>
        </a:defRPr>
      </a:lvl8pPr>
      <a:lvl9pPr marL="3964346" algn="l" defTabSz="991086" rtl="0" eaLnBrk="1" latinLnBrk="0" hangingPunct="1">
        <a:defRPr sz="19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6.png"/><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baike.eastmoney.com/item/&#24066;&#22330;&#36923;&#36753;"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8.sv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3.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98890896-5C40-4FBD-9C4E-E563E8D2039F}"/>
              </a:ext>
            </a:extLst>
          </p:cNvPr>
          <p:cNvSpPr/>
          <p:nvPr/>
        </p:nvSpPr>
        <p:spPr>
          <a:xfrm>
            <a:off x="2547923" y="2556495"/>
            <a:ext cx="8964996" cy="707886"/>
          </a:xfrm>
          <a:prstGeom prst="rect">
            <a:avLst/>
          </a:prstGeom>
        </p:spPr>
        <p:txBody>
          <a:bodyPr wrap="square">
            <a:spAutoFit/>
          </a:bodyPr>
          <a:lstStyle/>
          <a:p>
            <a:pPr algn="ctr"/>
            <a:r>
              <a:rPr lang="en-US" altLang="zh-CN" sz="4000" b="1"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4000" b="1"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4000" b="1"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4000" b="1" dirty="0">
                <a:latin typeface="Times New Roman" panose="02020603050405020304" pitchFamily="18" charset="0"/>
                <a:ea typeface="楷体" panose="02010609060101010101" pitchFamily="49" charset="-122"/>
                <a:cs typeface="+mn-ea"/>
                <a:sym typeface="Times New Roman" panose="02020603050405020304" pitchFamily="18" charset="0"/>
              </a:rPr>
              <a:t>修订后并购重组关注要点</a:t>
            </a:r>
            <a:endParaRPr lang="zh-CN" altLang="en-US" sz="36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 name="矩形 3">
            <a:extLst>
              <a:ext uri="{FF2B5EF4-FFF2-40B4-BE49-F238E27FC236}">
                <a16:creationId xmlns:a16="http://schemas.microsoft.com/office/drawing/2014/main" xmlns="" id="{F4665638-E179-4D34-86C3-F8BEE474E36C}"/>
              </a:ext>
            </a:extLst>
          </p:cNvPr>
          <p:cNvSpPr/>
          <p:nvPr/>
        </p:nvSpPr>
        <p:spPr>
          <a:xfrm>
            <a:off x="3913163" y="6084887"/>
            <a:ext cx="5346700" cy="369332"/>
          </a:xfrm>
          <a:prstGeom prst="rect">
            <a:avLst/>
          </a:prstGeom>
        </p:spPr>
        <p:txBody>
          <a:bodyPr>
            <a:spAutoFit/>
          </a:bodyPr>
          <a:lstStyle/>
          <a:p>
            <a:pPr algn="ctr"/>
            <a:r>
              <a:rPr lang="en-US" altLang="zh-CN" sz="1800" b="1"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800" b="1" dirty="0">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月</a:t>
            </a:r>
            <a:endPar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6" name="文本框 5">
            <a:extLst>
              <a:ext uri="{FF2B5EF4-FFF2-40B4-BE49-F238E27FC236}">
                <a16:creationId xmlns:a16="http://schemas.microsoft.com/office/drawing/2014/main" xmlns="" id="{D0B546D0-5D80-4EFA-B6A8-B2F991968094}"/>
              </a:ext>
            </a:extLst>
          </p:cNvPr>
          <p:cNvSpPr txBox="1"/>
          <p:nvPr/>
        </p:nvSpPr>
        <p:spPr>
          <a:xfrm>
            <a:off x="5785371" y="4296882"/>
            <a:ext cx="4680520" cy="1200329"/>
          </a:xfrm>
          <a:prstGeom prst="rect">
            <a:avLst/>
          </a:prstGeom>
          <a:noFill/>
        </p:spPr>
        <p:txBody>
          <a:bodyPr wrap="square" rtlCol="0">
            <a:spAutoFit/>
          </a:bodyPr>
          <a:lstStyle/>
          <a:p>
            <a:r>
              <a:rPr lang="zh-CN" altLang="en-US" sz="2400" b="1" dirty="0">
                <a:solidFill>
                  <a:schemeClr val="bg1"/>
                </a:solidFill>
                <a:latin typeface="Arial" panose="020B0604020202020204" pitchFamily="34" charset="0"/>
                <a:ea typeface="楷体" panose="02010609060101010101" pitchFamily="49" charset="-122"/>
                <a:cs typeface="Arial" panose="020B0604020202020204" pitchFamily="34" charset="0"/>
              </a:rPr>
              <a:t>左迪     </a:t>
            </a:r>
            <a:endParaRPr lang="en-US" altLang="zh-CN" sz="2400" b="1" dirty="0">
              <a:solidFill>
                <a:schemeClr val="bg1"/>
              </a:solidFill>
              <a:latin typeface="Arial" panose="020B0604020202020204" pitchFamily="34" charset="0"/>
              <a:ea typeface="楷体" panose="02010609060101010101" pitchFamily="49" charset="-122"/>
              <a:cs typeface="Arial" panose="020B0604020202020204" pitchFamily="34" charset="0"/>
            </a:endParaRPr>
          </a:p>
          <a:p>
            <a:r>
              <a:rPr lang="zh-CN" altLang="en-US" sz="2400" b="1" dirty="0">
                <a:solidFill>
                  <a:schemeClr val="bg1"/>
                </a:solidFill>
                <a:latin typeface="Arial" panose="020B0604020202020204" pitchFamily="34" charset="0"/>
                <a:ea typeface="楷体" panose="02010609060101010101" pitchFamily="49" charset="-122"/>
                <a:cs typeface="Arial" panose="020B0604020202020204" pitchFamily="34" charset="0"/>
              </a:rPr>
              <a:t>华泰联合证券</a:t>
            </a:r>
            <a:endParaRPr lang="en-US" altLang="zh-CN" sz="2400" b="1" dirty="0">
              <a:solidFill>
                <a:schemeClr val="bg1"/>
              </a:solidFill>
              <a:latin typeface="Arial" panose="020B0604020202020204" pitchFamily="34" charset="0"/>
              <a:ea typeface="楷体" panose="02010609060101010101" pitchFamily="49" charset="-122"/>
              <a:cs typeface="Arial" panose="020B0604020202020204" pitchFamily="34" charset="0"/>
            </a:endParaRPr>
          </a:p>
          <a:p>
            <a:r>
              <a:rPr lang="en-US" altLang="zh-CN" sz="2400" b="1" dirty="0">
                <a:solidFill>
                  <a:schemeClr val="bg1"/>
                </a:solidFill>
                <a:latin typeface="Arial" panose="020B0604020202020204" pitchFamily="34" charset="0"/>
                <a:ea typeface="楷体" panose="02010609060101010101" pitchFamily="49" charset="-122"/>
                <a:cs typeface="Arial" panose="020B0604020202020204" pitchFamily="34" charset="0"/>
              </a:rPr>
              <a:t>189 185 02575</a:t>
            </a:r>
            <a:r>
              <a:rPr lang="zh-CN" altLang="en-US" sz="2400" b="1" dirty="0">
                <a:solidFill>
                  <a:schemeClr val="bg1"/>
                </a:solidFill>
                <a:latin typeface="Arial" panose="020B0604020202020204" pitchFamily="34" charset="0"/>
                <a:ea typeface="楷体" panose="02010609060101010101" pitchFamily="49" charset="-122"/>
                <a:cs typeface="Arial" panose="020B0604020202020204" pitchFamily="34" charset="0"/>
              </a:rPr>
              <a:t> </a:t>
            </a:r>
            <a:endParaRPr lang="zh-CN" altLang="en-US" dirty="0">
              <a:solidFill>
                <a:schemeClr val="bg1"/>
              </a:solidFill>
            </a:endParaRPr>
          </a:p>
        </p:txBody>
      </p:sp>
      <p:pic>
        <p:nvPicPr>
          <p:cNvPr id="5" name="图片 4" descr="图片包含 游戏机, 钟表&#10;&#10;描述已自动生成">
            <a:extLst>
              <a:ext uri="{FF2B5EF4-FFF2-40B4-BE49-F238E27FC236}">
                <a16:creationId xmlns:a16="http://schemas.microsoft.com/office/drawing/2014/main" xmlns="" id="{10EA238A-7D9E-460C-88E0-2818EFA3286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93082" y="3797555"/>
            <a:ext cx="1920213" cy="1800200"/>
          </a:xfrm>
          <a:prstGeom prst="rect">
            <a:avLst/>
          </a:prstGeom>
        </p:spPr>
      </p:pic>
    </p:spTree>
    <p:extLst>
      <p:ext uri="{BB962C8B-B14F-4D97-AF65-F5344CB8AC3E}">
        <p14:creationId xmlns:p14="http://schemas.microsoft.com/office/powerpoint/2010/main" xmlns="" val="4000225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a:extLst>
              <a:ext uri="{FF2B5EF4-FFF2-40B4-BE49-F238E27FC236}">
                <a16:creationId xmlns:a16="http://schemas.microsoft.com/office/drawing/2014/main" xmlns="" id="{B8155166-80F6-4BB9-A2FE-0DC022DFB98B}"/>
              </a:ext>
            </a:extLst>
          </p:cNvPr>
          <p:cNvSpPr txBox="1">
            <a:spLocks/>
          </p:cNvSpPr>
          <p:nvPr/>
        </p:nvSpPr>
        <p:spPr>
          <a:xfrm>
            <a:off x="1680915" y="649362"/>
            <a:ext cx="8965663"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1.4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增加简式权益变动报告书的披露要求</a:t>
            </a:r>
          </a:p>
        </p:txBody>
      </p:sp>
      <p:sp>
        <p:nvSpPr>
          <p:cNvPr id="9" name="矩形: 圆角 60">
            <a:extLst>
              <a:ext uri="{FF2B5EF4-FFF2-40B4-BE49-F238E27FC236}">
                <a16:creationId xmlns:a16="http://schemas.microsoft.com/office/drawing/2014/main" xmlns="" id="{6BD94062-D38B-4758-BE91-ADA3AB90464F}"/>
              </a:ext>
            </a:extLst>
          </p:cNvPr>
          <p:cNvSpPr/>
          <p:nvPr/>
        </p:nvSpPr>
        <p:spPr>
          <a:xfrm>
            <a:off x="1079453" y="2805510"/>
            <a:ext cx="11411503" cy="543073"/>
          </a:xfrm>
          <a:prstGeom prst="roundRect">
            <a:avLst/>
          </a:prstGeom>
          <a:solidFill>
            <a:srgbClr val="F8F5F1"/>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0" name="矩形 9">
            <a:extLst>
              <a:ext uri="{FF2B5EF4-FFF2-40B4-BE49-F238E27FC236}">
                <a16:creationId xmlns:a16="http://schemas.microsoft.com/office/drawing/2014/main" xmlns="" id="{E170A19C-890A-4F48-948B-EDFD3C10315D}"/>
              </a:ext>
            </a:extLst>
          </p:cNvPr>
          <p:cNvSpPr/>
          <p:nvPr/>
        </p:nvSpPr>
        <p:spPr>
          <a:xfrm>
            <a:off x="979037" y="1823417"/>
            <a:ext cx="10959047" cy="369332"/>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增加了对增持股份的</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资金来源</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、在上市公司中拥有表决权的</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股份变动的时间</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及</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方式</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的披露要求。</a:t>
            </a:r>
          </a:p>
        </p:txBody>
      </p:sp>
      <p:sp>
        <p:nvSpPr>
          <p:cNvPr id="12" name="矩形 11">
            <a:extLst>
              <a:ext uri="{FF2B5EF4-FFF2-40B4-BE49-F238E27FC236}">
                <a16:creationId xmlns:a16="http://schemas.microsoft.com/office/drawing/2014/main" xmlns="" id="{FEE1AA2D-7C0B-42F2-BEEF-098FC166B9FE}"/>
              </a:ext>
            </a:extLst>
          </p:cNvPr>
          <p:cNvSpPr/>
          <p:nvPr/>
        </p:nvSpPr>
        <p:spPr>
          <a:xfrm>
            <a:off x="960835" y="1724451"/>
            <a:ext cx="11565049" cy="45719"/>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3" name="AutoShape 21">
            <a:extLst>
              <a:ext uri="{FF2B5EF4-FFF2-40B4-BE49-F238E27FC236}">
                <a16:creationId xmlns:a16="http://schemas.microsoft.com/office/drawing/2014/main" xmlns="" id="{097D9334-CB94-470A-A1E6-247A48D7F008}"/>
              </a:ext>
            </a:extLst>
          </p:cNvPr>
          <p:cNvSpPr>
            <a:spLocks noChangeArrowheads="1"/>
          </p:cNvSpPr>
          <p:nvPr/>
        </p:nvSpPr>
        <p:spPr bwMode="auto">
          <a:xfrm>
            <a:off x="968664" y="1408774"/>
            <a:ext cx="275415"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2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4" name="Text10">
            <a:extLst>
              <a:ext uri="{FF2B5EF4-FFF2-40B4-BE49-F238E27FC236}">
                <a16:creationId xmlns:a16="http://schemas.microsoft.com/office/drawing/2014/main" xmlns="" id="{9EC3193B-0A59-4D86-9614-70EB0874230C}"/>
              </a:ext>
            </a:extLst>
          </p:cNvPr>
          <p:cNvSpPr>
            <a:spLocks noChangeArrowheads="1"/>
          </p:cNvSpPr>
          <p:nvPr/>
        </p:nvSpPr>
        <p:spPr bwMode="auto">
          <a:xfrm>
            <a:off x="1903769" y="1407221"/>
            <a:ext cx="7937922"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15" name="AutoShape 22">
            <a:extLst>
              <a:ext uri="{FF2B5EF4-FFF2-40B4-BE49-F238E27FC236}">
                <a16:creationId xmlns:a16="http://schemas.microsoft.com/office/drawing/2014/main" xmlns="" id="{5B9A9C71-9334-4F3F-ACD7-5E852899F666}"/>
              </a:ext>
            </a:extLst>
          </p:cNvPr>
          <p:cNvSpPr>
            <a:spLocks noChangeArrowheads="1"/>
          </p:cNvSpPr>
          <p:nvPr/>
        </p:nvSpPr>
        <p:spPr bwMode="auto">
          <a:xfrm>
            <a:off x="1134969" y="1404368"/>
            <a:ext cx="275415" cy="293189"/>
          </a:xfrm>
          <a:prstGeom prst="parallelogram">
            <a:avLst>
              <a:gd name="adj" fmla="val 60000"/>
            </a:avLst>
          </a:prstGeom>
          <a:solidFill>
            <a:srgbClr val="B08A5E"/>
          </a:solidFill>
          <a:ln>
            <a:noFill/>
          </a:ln>
        </p:spPr>
        <p:txBody>
          <a:bodyPr wrap="none" anchor="ctr"/>
          <a:lstStyle/>
          <a:p>
            <a:pPr eaLnBrk="0" hangingPunct="0"/>
            <a:endParaRPr kumimoji="1" lang="zh-CN" altLang="zh-CN" sz="12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6" name="AutoShape 23">
            <a:extLst>
              <a:ext uri="{FF2B5EF4-FFF2-40B4-BE49-F238E27FC236}">
                <a16:creationId xmlns:a16="http://schemas.microsoft.com/office/drawing/2014/main" xmlns="" id="{E9101C85-C2CB-4C47-9939-58259CDCC00B}"/>
              </a:ext>
            </a:extLst>
          </p:cNvPr>
          <p:cNvSpPr>
            <a:spLocks noChangeArrowheads="1"/>
          </p:cNvSpPr>
          <p:nvPr/>
        </p:nvSpPr>
        <p:spPr bwMode="auto">
          <a:xfrm>
            <a:off x="1279033" y="1404368"/>
            <a:ext cx="275415"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2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7" name="Text Box 38">
            <a:extLst>
              <a:ext uri="{FF2B5EF4-FFF2-40B4-BE49-F238E27FC236}">
                <a16:creationId xmlns:a16="http://schemas.microsoft.com/office/drawing/2014/main" xmlns="" id="{50E2D720-9BDF-4119-BF1D-CC770A8300FB}"/>
              </a:ext>
            </a:extLst>
          </p:cNvPr>
          <p:cNvSpPr txBox="1">
            <a:spLocks noChangeArrowheads="1"/>
          </p:cNvSpPr>
          <p:nvPr/>
        </p:nvSpPr>
        <p:spPr bwMode="auto">
          <a:xfrm>
            <a:off x="1806895" y="2295850"/>
            <a:ext cx="10622908" cy="369332"/>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p>
        </p:txBody>
      </p:sp>
      <p:sp>
        <p:nvSpPr>
          <p:cNvPr id="18" name="Freeform 3">
            <a:extLst>
              <a:ext uri="{FF2B5EF4-FFF2-40B4-BE49-F238E27FC236}">
                <a16:creationId xmlns:a16="http://schemas.microsoft.com/office/drawing/2014/main" xmlns="" id="{0300D103-20F9-43C2-B18A-0CE458DACCBE}"/>
              </a:ext>
            </a:extLst>
          </p:cNvPr>
          <p:cNvSpPr>
            <a:spLocks/>
          </p:cNvSpPr>
          <p:nvPr/>
        </p:nvSpPr>
        <p:spPr bwMode="auto">
          <a:xfrm>
            <a:off x="960835" y="2457591"/>
            <a:ext cx="11492870" cy="278864"/>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sz="12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9" name="矩形 18">
            <a:extLst>
              <a:ext uri="{FF2B5EF4-FFF2-40B4-BE49-F238E27FC236}">
                <a16:creationId xmlns:a16="http://schemas.microsoft.com/office/drawing/2014/main" xmlns="" id="{C5295763-502A-47CA-A421-A3E210816517}"/>
              </a:ext>
            </a:extLst>
          </p:cNvPr>
          <p:cNvSpPr/>
          <p:nvPr/>
        </p:nvSpPr>
        <p:spPr>
          <a:xfrm>
            <a:off x="979038" y="2809286"/>
            <a:ext cx="11474668" cy="523220"/>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及</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对投资者披露信息的内容扩大到资金来源、股权变动的时间和方式，</a:t>
            </a:r>
            <a:r>
              <a:rPr lang="zh-CN" altLang="en-US" sz="1400" dirty="0">
                <a:solidFill>
                  <a:srgbClr val="FF0000"/>
                </a:solidFill>
                <a:latin typeface="Times New Roman" panose="02020603050405020304" pitchFamily="18" charset="0"/>
                <a:ea typeface="楷体" panose="02010609060101010101" pitchFamily="49" charset="-122"/>
                <a:cs typeface="+mn-ea"/>
                <a:sym typeface="Times New Roman" panose="02020603050405020304" pitchFamily="18" charset="0"/>
              </a:rPr>
              <a:t>重点在于判断举牌上市公司所用资金的合法性，</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诸如此前前海人寿举牌万科</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000002.SZ</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）资金来源争议等类似问题将得到明确。</a:t>
            </a:r>
          </a:p>
        </p:txBody>
      </p:sp>
      <p:pic>
        <p:nvPicPr>
          <p:cNvPr id="20" name="图形 184">
            <a:extLst>
              <a:ext uri="{FF2B5EF4-FFF2-40B4-BE49-F238E27FC236}">
                <a16:creationId xmlns:a16="http://schemas.microsoft.com/office/drawing/2014/main" xmlns="" id="{D99EAB43-9B0D-4788-A128-AF441EC0C007}"/>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1049313" y="2196455"/>
            <a:ext cx="548611" cy="540000"/>
          </a:xfrm>
          <a:prstGeom prst="rect">
            <a:avLst/>
          </a:prstGeom>
        </p:spPr>
      </p:pic>
      <p:sp>
        <p:nvSpPr>
          <p:cNvPr id="28" name="文本框 33">
            <a:extLst>
              <a:ext uri="{FF2B5EF4-FFF2-40B4-BE49-F238E27FC236}">
                <a16:creationId xmlns:a16="http://schemas.microsoft.com/office/drawing/2014/main" xmlns="" id="{3F67EB02-4847-4F7B-B641-67F5DCE88A1B}"/>
              </a:ext>
            </a:extLst>
          </p:cNvPr>
          <p:cNvSpPr txBox="1"/>
          <p:nvPr/>
        </p:nvSpPr>
        <p:spPr>
          <a:xfrm>
            <a:off x="1061251" y="3477210"/>
            <a:ext cx="4253013" cy="307777"/>
          </a:xfrm>
          <a:prstGeom prst="rect">
            <a:avLst/>
          </a:prstGeom>
          <a:noFill/>
          <a:ln w="9525" cmpd="sng">
            <a:noFill/>
          </a:ln>
        </p:spPr>
        <p:style>
          <a:lnRef idx="2">
            <a:schemeClr val="dk1"/>
          </a:lnRef>
          <a:fillRef idx="1">
            <a:schemeClr val="lt1"/>
          </a:fillRef>
          <a:effectRef idx="0">
            <a:schemeClr val="dk1"/>
          </a:effectRef>
          <a:fontRef idx="minor">
            <a:schemeClr val="dk1"/>
          </a:fontRef>
        </p:style>
        <p:txBody>
          <a:bodyPr wrap="square" lIns="36000" rIns="36000" rtlCol="0" anchor="ctr" anchorCtr="0">
            <a:spAutoFit/>
          </a:bodyPr>
          <a:lstStyle/>
          <a:p>
            <a:r>
              <a:rPr lang="zh-CN" altLang="en-US" sz="1400" b="1" dirty="0">
                <a:solidFill>
                  <a:srgbClr val="C00000"/>
                </a:solidFill>
                <a:latin typeface="Times New Roman" panose="02020603050405020304" pitchFamily="18" charset="0"/>
                <a:ea typeface="楷体" panose="02010609060101010101" pitchFamily="49" charset="-122"/>
                <a:cs typeface="+mn-ea"/>
                <a:sym typeface="Times New Roman" panose="02020603050405020304" pitchFamily="18" charset="0"/>
              </a:rPr>
              <a:t>案例：前海人寿（宝能系）举牌万科</a:t>
            </a:r>
            <a:r>
              <a:rPr lang="en-US" altLang="zh-CN" sz="1400" b="1" dirty="0">
                <a:solidFill>
                  <a:srgbClr val="C00000"/>
                </a:solidFill>
                <a:latin typeface="Times New Roman" panose="02020603050405020304" pitchFamily="18" charset="0"/>
                <a:ea typeface="楷体" panose="02010609060101010101" pitchFamily="49" charset="-122"/>
                <a:cs typeface="+mn-ea"/>
                <a:sym typeface="Times New Roman" panose="02020603050405020304" pitchFamily="18" charset="0"/>
              </a:rPr>
              <a:t>A</a:t>
            </a:r>
            <a:r>
              <a:rPr lang="zh-CN" altLang="en-US" sz="1400" b="1" dirty="0">
                <a:solidFill>
                  <a:srgbClr val="C00000"/>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400" b="1" dirty="0">
                <a:solidFill>
                  <a:srgbClr val="C00000"/>
                </a:solidFill>
                <a:latin typeface="Times New Roman" panose="02020603050405020304" pitchFamily="18" charset="0"/>
                <a:ea typeface="楷体" panose="02010609060101010101" pitchFamily="49" charset="-122"/>
                <a:cs typeface="+mn-ea"/>
                <a:sym typeface="Times New Roman" panose="02020603050405020304" pitchFamily="18" charset="0"/>
              </a:rPr>
              <a:t>000002.SZ</a:t>
            </a:r>
            <a:r>
              <a:rPr lang="zh-CN" altLang="en-US" sz="1400" b="1" dirty="0">
                <a:solidFill>
                  <a:srgbClr val="C00000"/>
                </a:solidFill>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pic>
        <p:nvPicPr>
          <p:cNvPr id="29" name="图片 28">
            <a:extLst>
              <a:ext uri="{FF2B5EF4-FFF2-40B4-BE49-F238E27FC236}">
                <a16:creationId xmlns:a16="http://schemas.microsoft.com/office/drawing/2014/main" xmlns="" id="{A152D401-EDC9-457F-BD56-2233ED2AAF49}"/>
              </a:ext>
            </a:extLst>
          </p:cNvPr>
          <p:cNvPicPr>
            <a:picLocks noChangeAspect="1"/>
          </p:cNvPicPr>
          <p:nvPr/>
        </p:nvPicPr>
        <p:blipFill>
          <a:blip r:embed="rId4" cstate="print"/>
          <a:stretch>
            <a:fillRect/>
          </a:stretch>
        </p:blipFill>
        <p:spPr>
          <a:xfrm>
            <a:off x="1021694" y="3852639"/>
            <a:ext cx="1312128" cy="258112"/>
          </a:xfrm>
          <a:prstGeom prst="rect">
            <a:avLst/>
          </a:prstGeom>
        </p:spPr>
      </p:pic>
      <p:cxnSp>
        <p:nvCxnSpPr>
          <p:cNvPr id="30" name="直接连接符 29">
            <a:extLst>
              <a:ext uri="{FF2B5EF4-FFF2-40B4-BE49-F238E27FC236}">
                <a16:creationId xmlns:a16="http://schemas.microsoft.com/office/drawing/2014/main" xmlns="" id="{AA326D01-582A-44EA-804D-5E914C34C573}"/>
              </a:ext>
            </a:extLst>
          </p:cNvPr>
          <p:cNvCxnSpPr>
            <a:cxnSpLocks/>
          </p:cNvCxnSpPr>
          <p:nvPr/>
        </p:nvCxnSpPr>
        <p:spPr>
          <a:xfrm>
            <a:off x="1119055" y="4445964"/>
            <a:ext cx="8348158" cy="10996"/>
          </a:xfrm>
          <a:prstGeom prst="line">
            <a:avLst/>
          </a:prstGeom>
          <a:ln w="12700">
            <a:solidFill>
              <a:schemeClr val="accent6">
                <a:lumMod val="75000"/>
              </a:schemeClr>
            </a:solidFill>
            <a:tailEnd type="triangle"/>
          </a:ln>
        </p:spPr>
        <p:style>
          <a:lnRef idx="2">
            <a:schemeClr val="dk1"/>
          </a:lnRef>
          <a:fillRef idx="0">
            <a:schemeClr val="dk1"/>
          </a:fillRef>
          <a:effectRef idx="1">
            <a:schemeClr val="dk1"/>
          </a:effectRef>
          <a:fontRef idx="minor">
            <a:schemeClr val="tx1"/>
          </a:fontRef>
        </p:style>
      </p:cxnSp>
      <p:sp>
        <p:nvSpPr>
          <p:cNvPr id="31" name="椭圆 30">
            <a:extLst>
              <a:ext uri="{FF2B5EF4-FFF2-40B4-BE49-F238E27FC236}">
                <a16:creationId xmlns:a16="http://schemas.microsoft.com/office/drawing/2014/main" xmlns="" id="{96B55638-946B-4BB1-8A4A-32C550E7E0A4}"/>
              </a:ext>
            </a:extLst>
          </p:cNvPr>
          <p:cNvSpPr/>
          <p:nvPr/>
        </p:nvSpPr>
        <p:spPr>
          <a:xfrm>
            <a:off x="1597924" y="4418182"/>
            <a:ext cx="102849" cy="85060"/>
          </a:xfrm>
          <a:prstGeom prst="ellipse">
            <a:avLst/>
          </a:prstGeom>
          <a:solidFill>
            <a:schemeClr val="bg1"/>
          </a:solidFill>
          <a:ln>
            <a:solidFill>
              <a:schemeClr val="tx2"/>
            </a:solidFill>
            <a:prstDash val="lgDash"/>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sz="120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32" name="椭圆 31">
            <a:extLst>
              <a:ext uri="{FF2B5EF4-FFF2-40B4-BE49-F238E27FC236}">
                <a16:creationId xmlns:a16="http://schemas.microsoft.com/office/drawing/2014/main" xmlns="" id="{B1D4DF1F-83D4-4D40-8AA7-1D488CBA2DEB}"/>
              </a:ext>
            </a:extLst>
          </p:cNvPr>
          <p:cNvSpPr/>
          <p:nvPr/>
        </p:nvSpPr>
        <p:spPr>
          <a:xfrm>
            <a:off x="2971125" y="4418182"/>
            <a:ext cx="102849" cy="85060"/>
          </a:xfrm>
          <a:prstGeom prst="ellipse">
            <a:avLst/>
          </a:prstGeom>
          <a:solidFill>
            <a:schemeClr val="bg1"/>
          </a:solidFill>
          <a:ln>
            <a:solidFill>
              <a:schemeClr val="tx2"/>
            </a:solidFill>
            <a:prstDash val="lgDash"/>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sz="120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33" name="椭圆 32">
            <a:extLst>
              <a:ext uri="{FF2B5EF4-FFF2-40B4-BE49-F238E27FC236}">
                <a16:creationId xmlns:a16="http://schemas.microsoft.com/office/drawing/2014/main" xmlns="" id="{1463C723-14FD-404E-A455-C74F82048345}"/>
              </a:ext>
            </a:extLst>
          </p:cNvPr>
          <p:cNvSpPr/>
          <p:nvPr/>
        </p:nvSpPr>
        <p:spPr>
          <a:xfrm>
            <a:off x="4417944" y="4418182"/>
            <a:ext cx="102849" cy="85060"/>
          </a:xfrm>
          <a:prstGeom prst="ellipse">
            <a:avLst/>
          </a:prstGeom>
          <a:solidFill>
            <a:schemeClr val="bg1"/>
          </a:solidFill>
          <a:ln>
            <a:solidFill>
              <a:schemeClr val="tx2"/>
            </a:solidFill>
            <a:prstDash val="lgDash"/>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sz="120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34" name="椭圆 33">
            <a:extLst>
              <a:ext uri="{FF2B5EF4-FFF2-40B4-BE49-F238E27FC236}">
                <a16:creationId xmlns:a16="http://schemas.microsoft.com/office/drawing/2014/main" xmlns="" id="{6DF771E8-7AC8-445E-9DD2-E4106CFE7134}"/>
              </a:ext>
            </a:extLst>
          </p:cNvPr>
          <p:cNvSpPr/>
          <p:nvPr/>
        </p:nvSpPr>
        <p:spPr>
          <a:xfrm>
            <a:off x="5866508" y="4415290"/>
            <a:ext cx="118016" cy="85060"/>
          </a:xfrm>
          <a:prstGeom prst="ellipse">
            <a:avLst/>
          </a:prstGeom>
          <a:solidFill>
            <a:schemeClr val="bg1"/>
          </a:solidFill>
          <a:ln>
            <a:solidFill>
              <a:schemeClr val="tx2"/>
            </a:solidFill>
            <a:prstDash val="lgDash"/>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sz="120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35" name="文本框 34">
            <a:extLst>
              <a:ext uri="{FF2B5EF4-FFF2-40B4-BE49-F238E27FC236}">
                <a16:creationId xmlns:a16="http://schemas.microsoft.com/office/drawing/2014/main" xmlns="" id="{9F72A86D-59E8-48C5-9944-CEE902524308}"/>
              </a:ext>
            </a:extLst>
          </p:cNvPr>
          <p:cNvSpPr txBox="1"/>
          <p:nvPr/>
        </p:nvSpPr>
        <p:spPr>
          <a:xfrm>
            <a:off x="1088453" y="4532039"/>
            <a:ext cx="1207756" cy="276999"/>
          </a:xfrm>
          <a:prstGeom prst="rect">
            <a:avLst/>
          </a:prstGeom>
          <a:noFill/>
        </p:spPr>
        <p:txBody>
          <a:bodyPr wrap="square" rtlCol="0">
            <a:spAutoFit/>
          </a:bodyPr>
          <a:lstStyle/>
          <a:p>
            <a:pPr algn="ctr" defTabSz="914400">
              <a:defRPr/>
            </a:pPr>
            <a:r>
              <a:rPr lang="en-US" altLang="zh-CN"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2015.7</a:t>
            </a:r>
            <a:endParaRPr lang="zh-CN" altLang="en-US"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6" name="矩形 35">
            <a:extLst>
              <a:ext uri="{FF2B5EF4-FFF2-40B4-BE49-F238E27FC236}">
                <a16:creationId xmlns:a16="http://schemas.microsoft.com/office/drawing/2014/main" xmlns="" id="{BD6CFB46-5B00-4359-86AE-F45A3F12D4BF}"/>
              </a:ext>
            </a:extLst>
          </p:cNvPr>
          <p:cNvSpPr/>
          <p:nvPr/>
        </p:nvSpPr>
        <p:spPr>
          <a:xfrm>
            <a:off x="993285" y="4867714"/>
            <a:ext cx="1312126" cy="1069911"/>
          </a:xfrm>
          <a:prstGeom prst="rect">
            <a:avLst/>
          </a:prstGeom>
          <a:noFill/>
          <a:effectLst/>
        </p:spPr>
        <p:txBody>
          <a:bodyPr wrap="square" rtlCol="0" anchor="t">
            <a:noAutofit/>
          </a:bodyPr>
          <a:lstStyle/>
          <a:p>
            <a:pPr algn="just"/>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2015</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年</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7</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月，</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宝能系第一次举牌</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万科</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A</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，耗资</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80</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亿持万科</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A 5%</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股份，不到半月二度举牌，持有万科</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A 10%</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股份</a:t>
            </a:r>
          </a:p>
        </p:txBody>
      </p:sp>
      <p:sp>
        <p:nvSpPr>
          <p:cNvPr id="39" name="矩形: 折角 38">
            <a:extLst>
              <a:ext uri="{FF2B5EF4-FFF2-40B4-BE49-F238E27FC236}">
                <a16:creationId xmlns:a16="http://schemas.microsoft.com/office/drawing/2014/main" xmlns="" id="{D5F65FD3-3C57-493D-AB26-DF6E928E7716}"/>
              </a:ext>
            </a:extLst>
          </p:cNvPr>
          <p:cNvSpPr/>
          <p:nvPr/>
        </p:nvSpPr>
        <p:spPr>
          <a:xfrm>
            <a:off x="9732856" y="3862056"/>
            <a:ext cx="2749259" cy="2173510"/>
          </a:xfrm>
          <a:prstGeom prst="foldedCorner">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rtlCol="0" anchor="t">
            <a:noAutofit/>
          </a:bodyPr>
          <a:lstStyle/>
          <a:p>
            <a:pPr marL="216000" indent="-216000">
              <a:buFont typeface="Arial" panose="020B0604020202020204" pitchFamily="34" charset="0"/>
              <a:buChar char="•"/>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万科股权争夺战中，宝能系杠杆收购万科股权引发了大众对宝能资金来源的极大关注，资金来源的合法合规性受到多方质疑。同时，杠杆收购也引发市场对背后隐含的市场风险的担忧。资金问题成为了“万宝之争”的焦点；</a:t>
            </a:r>
            <a:endParaRPr lang="en-US" altLang="zh-CN" sz="1200" dirty="0">
              <a:latin typeface="Times New Roman" panose="02020603050405020304" pitchFamily="18" charset="0"/>
              <a:ea typeface="楷体" panose="02010609060101010101" pitchFamily="49" charset="-122"/>
              <a:sym typeface="Times New Roman" panose="02020603050405020304" pitchFamily="18" charset="0"/>
            </a:endParaRPr>
          </a:p>
          <a:p>
            <a:pPr marL="216000" indent="-216000">
              <a:buFont typeface="Arial" panose="020B0604020202020204" pitchFamily="34" charset="0"/>
              <a:buChar char="•"/>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本次修订明确要求披露收购人增持股份的资金来源等，通过明文入法的方式保障上市公司收购过程中的合法合规性。</a:t>
            </a:r>
          </a:p>
        </p:txBody>
      </p:sp>
      <p:sp>
        <p:nvSpPr>
          <p:cNvPr id="49" name="文本框 48">
            <a:extLst>
              <a:ext uri="{FF2B5EF4-FFF2-40B4-BE49-F238E27FC236}">
                <a16:creationId xmlns:a16="http://schemas.microsoft.com/office/drawing/2014/main" xmlns="" id="{49F16F16-4968-402B-A379-03AD338DFB0E}"/>
              </a:ext>
            </a:extLst>
          </p:cNvPr>
          <p:cNvSpPr txBox="1"/>
          <p:nvPr/>
        </p:nvSpPr>
        <p:spPr>
          <a:xfrm>
            <a:off x="2425953" y="4532039"/>
            <a:ext cx="1207756" cy="276999"/>
          </a:xfrm>
          <a:prstGeom prst="rect">
            <a:avLst/>
          </a:prstGeom>
          <a:noFill/>
        </p:spPr>
        <p:txBody>
          <a:bodyPr wrap="square" rtlCol="0">
            <a:spAutoFit/>
          </a:bodyPr>
          <a:lstStyle/>
          <a:p>
            <a:pPr algn="ctr" defTabSz="914400">
              <a:defRPr/>
            </a:pPr>
            <a:r>
              <a:rPr lang="en-US" altLang="zh-CN"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2015.12</a:t>
            </a:r>
            <a:endParaRPr lang="zh-CN" altLang="en-US"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0" name="矩形 49">
            <a:extLst>
              <a:ext uri="{FF2B5EF4-FFF2-40B4-BE49-F238E27FC236}">
                <a16:creationId xmlns:a16="http://schemas.microsoft.com/office/drawing/2014/main" xmlns="" id="{094616CE-2D02-45C8-83FD-AB6A59EE3A2C}"/>
              </a:ext>
            </a:extLst>
          </p:cNvPr>
          <p:cNvSpPr/>
          <p:nvPr/>
        </p:nvSpPr>
        <p:spPr>
          <a:xfrm>
            <a:off x="2363974" y="4867714"/>
            <a:ext cx="1473421" cy="1638701"/>
          </a:xfrm>
          <a:prstGeom prst="rect">
            <a:avLst/>
          </a:prstGeom>
          <a:noFill/>
          <a:effectLst/>
        </p:spPr>
        <p:txBody>
          <a:bodyPr wrap="square" rtlCol="0" anchor="t">
            <a:noAutofit/>
          </a:bodyPr>
          <a:lstStyle/>
          <a:p>
            <a:pPr algn="just"/>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宝能系通过多次购买对万科</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A</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的持股比例增至</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24.26%</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，取代华润成为万科第一大股东。</a:t>
            </a:r>
            <a:endParaRPr lang="en-US" altLang="zh-CN" sz="1200" dirty="0">
              <a:latin typeface="Times New Roman" panose="02020603050405020304" pitchFamily="18" charset="0"/>
              <a:ea typeface="楷体" panose="02010609060101010101" pitchFamily="49" charset="-122"/>
              <a:sym typeface="Times New Roman" panose="02020603050405020304" pitchFamily="18" charset="0"/>
            </a:endParaRPr>
          </a:p>
          <a:p>
            <a:pPr algn="just"/>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在此期间，对于宝能系</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资金来源的质疑</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不断出现，</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12</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月</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10</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日，深交所公司管理部发出关注函，</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要求宝能系说明资料来源、信披程序</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等问题。</a:t>
            </a:r>
            <a:endParaRPr lang="en-US" altLang="zh-CN" sz="1200"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1" name="矩形 50">
            <a:extLst>
              <a:ext uri="{FF2B5EF4-FFF2-40B4-BE49-F238E27FC236}">
                <a16:creationId xmlns:a16="http://schemas.microsoft.com/office/drawing/2014/main" xmlns="" id="{61197AEA-DC97-4E75-8401-6C5B987C7EF4}"/>
              </a:ext>
            </a:extLst>
          </p:cNvPr>
          <p:cNvSpPr/>
          <p:nvPr/>
        </p:nvSpPr>
        <p:spPr>
          <a:xfrm>
            <a:off x="3895955" y="4867714"/>
            <a:ext cx="1312126" cy="1278614"/>
          </a:xfrm>
          <a:prstGeom prst="rect">
            <a:avLst/>
          </a:prstGeom>
          <a:noFill/>
          <a:effectLst/>
        </p:spPr>
        <p:txBody>
          <a:bodyPr wrap="square" rtlCol="0" anchor="t">
            <a:noAutofit/>
          </a:bodyPr>
          <a:lstStyle/>
          <a:p>
            <a:pPr algn="just"/>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万科</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A</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通过停牌、寻找其他投资方等方式展开反击。王石表示，宝能系以</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短债长投</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方式强行进入万科，风险极大，就是一场赌博。</a:t>
            </a:r>
          </a:p>
        </p:txBody>
      </p:sp>
      <p:sp>
        <p:nvSpPr>
          <p:cNvPr id="52" name="文本框 51">
            <a:extLst>
              <a:ext uri="{FF2B5EF4-FFF2-40B4-BE49-F238E27FC236}">
                <a16:creationId xmlns:a16="http://schemas.microsoft.com/office/drawing/2014/main" xmlns="" id="{9CD6233D-A50F-4F86-8B99-5598BCAE623C}"/>
              </a:ext>
            </a:extLst>
          </p:cNvPr>
          <p:cNvSpPr txBox="1"/>
          <p:nvPr/>
        </p:nvSpPr>
        <p:spPr>
          <a:xfrm>
            <a:off x="3865490" y="4532039"/>
            <a:ext cx="1207756" cy="276999"/>
          </a:xfrm>
          <a:prstGeom prst="rect">
            <a:avLst/>
          </a:prstGeom>
          <a:noFill/>
        </p:spPr>
        <p:txBody>
          <a:bodyPr wrap="square" rtlCol="0">
            <a:spAutoFit/>
          </a:bodyPr>
          <a:lstStyle/>
          <a:p>
            <a:pPr algn="ctr" defTabSz="914400">
              <a:defRPr/>
            </a:pPr>
            <a:r>
              <a:rPr lang="en-US" altLang="zh-CN"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2015.12</a:t>
            </a:r>
            <a:endParaRPr lang="zh-CN" altLang="en-US"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3" name="文本框 52">
            <a:extLst>
              <a:ext uri="{FF2B5EF4-FFF2-40B4-BE49-F238E27FC236}">
                <a16:creationId xmlns:a16="http://schemas.microsoft.com/office/drawing/2014/main" xmlns="" id="{7C6CD1E9-3356-4E3E-A81E-3C3E3D4E769F}"/>
              </a:ext>
            </a:extLst>
          </p:cNvPr>
          <p:cNvSpPr txBox="1"/>
          <p:nvPr/>
        </p:nvSpPr>
        <p:spPr>
          <a:xfrm>
            <a:off x="5329708" y="4536058"/>
            <a:ext cx="1207756" cy="276999"/>
          </a:xfrm>
          <a:prstGeom prst="rect">
            <a:avLst/>
          </a:prstGeom>
          <a:noFill/>
        </p:spPr>
        <p:txBody>
          <a:bodyPr wrap="square" rtlCol="0">
            <a:spAutoFit/>
          </a:bodyPr>
          <a:lstStyle/>
          <a:p>
            <a:pPr algn="ctr" defTabSz="914400">
              <a:defRPr/>
            </a:pPr>
            <a:r>
              <a:rPr lang="en-US" altLang="zh-CN"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2016.6-2016.7</a:t>
            </a:r>
            <a:endParaRPr lang="zh-CN" altLang="en-US"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4" name="矩形 53">
            <a:extLst>
              <a:ext uri="{FF2B5EF4-FFF2-40B4-BE49-F238E27FC236}">
                <a16:creationId xmlns:a16="http://schemas.microsoft.com/office/drawing/2014/main" xmlns="" id="{B4C0A1D6-1728-4F20-BA93-A39C0CB74D94}"/>
              </a:ext>
            </a:extLst>
          </p:cNvPr>
          <p:cNvSpPr/>
          <p:nvPr/>
        </p:nvSpPr>
        <p:spPr>
          <a:xfrm>
            <a:off x="5320315" y="4864767"/>
            <a:ext cx="1312126" cy="1505712"/>
          </a:xfrm>
          <a:prstGeom prst="rect">
            <a:avLst/>
          </a:prstGeom>
          <a:noFill/>
          <a:effectLst/>
        </p:spPr>
        <p:txBody>
          <a:bodyPr wrap="square" rtlCol="0" anchor="t">
            <a:noAutofit/>
          </a:bodyPr>
          <a:lstStyle/>
          <a:p>
            <a:pPr algn="just"/>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万科公布重组方案，并于</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7</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月发布</a:t>
            </a:r>
            <a:r>
              <a:rPr lang="en-US" altLang="zh-CN" sz="1200" b="1" dirty="0">
                <a:latin typeface="Times New Roman" panose="02020603050405020304" pitchFamily="18" charset="0"/>
                <a:ea typeface="楷体" panose="02010609060101010101" pitchFamily="49" charset="-122"/>
                <a:sym typeface="Times New Roman" panose="02020603050405020304" pitchFamily="18" charset="0"/>
              </a:rPr>
              <a:t>《</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关于提请查处钜盛华及其控制的相关资管计划违法违规行为的报告</a:t>
            </a:r>
            <a:r>
              <a:rPr lang="en-US" altLang="zh-CN" sz="1200" b="1" dirty="0">
                <a:latin typeface="Times New Roman" panose="02020603050405020304" pitchFamily="18" charset="0"/>
                <a:ea typeface="楷体" panose="02010609060101010101" pitchFamily="49" charset="-122"/>
                <a:sym typeface="Times New Roman" panose="02020603050405020304" pitchFamily="18" charset="0"/>
              </a:rPr>
              <a:t>》</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，将宝能系的持股成本，金额细节等底牌全部揭开。</a:t>
            </a:r>
          </a:p>
        </p:txBody>
      </p:sp>
      <p:sp>
        <p:nvSpPr>
          <p:cNvPr id="57" name="椭圆 56">
            <a:extLst>
              <a:ext uri="{FF2B5EF4-FFF2-40B4-BE49-F238E27FC236}">
                <a16:creationId xmlns:a16="http://schemas.microsoft.com/office/drawing/2014/main" xmlns="" id="{9B1695FC-A243-4CE8-8174-BC0B1308AA36}"/>
              </a:ext>
            </a:extLst>
          </p:cNvPr>
          <p:cNvSpPr/>
          <p:nvPr/>
        </p:nvSpPr>
        <p:spPr>
          <a:xfrm>
            <a:off x="7204502" y="4424862"/>
            <a:ext cx="102849" cy="85060"/>
          </a:xfrm>
          <a:prstGeom prst="ellipse">
            <a:avLst/>
          </a:prstGeom>
          <a:solidFill>
            <a:schemeClr val="bg1"/>
          </a:solidFill>
          <a:ln>
            <a:solidFill>
              <a:schemeClr val="tx2"/>
            </a:solidFill>
            <a:prstDash val="lgDash"/>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sz="120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8" name="矩形 57">
            <a:extLst>
              <a:ext uri="{FF2B5EF4-FFF2-40B4-BE49-F238E27FC236}">
                <a16:creationId xmlns:a16="http://schemas.microsoft.com/office/drawing/2014/main" xmlns="" id="{9735D87E-84F3-40C0-A36A-FF037C098778}"/>
              </a:ext>
            </a:extLst>
          </p:cNvPr>
          <p:cNvSpPr/>
          <p:nvPr/>
        </p:nvSpPr>
        <p:spPr>
          <a:xfrm>
            <a:off x="6682514" y="4874394"/>
            <a:ext cx="1312126" cy="1278614"/>
          </a:xfrm>
          <a:prstGeom prst="rect">
            <a:avLst/>
          </a:prstGeom>
          <a:noFill/>
          <a:effectLst/>
        </p:spPr>
        <p:txBody>
          <a:bodyPr wrap="square" rtlCol="0" anchor="t">
            <a:noAutofit/>
          </a:bodyPr>
          <a:lstStyle/>
          <a:p>
            <a:pPr algn="just"/>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2016</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年</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7</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月</a:t>
            </a:r>
            <a:r>
              <a:rPr lang="en-US" altLang="zh-CN" sz="1200" dirty="0">
                <a:latin typeface="Times New Roman" panose="02020603050405020304" pitchFamily="18" charset="0"/>
                <a:ea typeface="楷体" panose="02010609060101010101" pitchFamily="49" charset="-122"/>
                <a:sym typeface="Times New Roman" panose="02020603050405020304" pitchFamily="18" charset="0"/>
              </a:rPr>
              <a:t>21</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日，深交所分别向万科、钜盛华发出</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监管函</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，同日，深圳证监局下发</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监管关注函</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称，已对宝能系的资金情况进行核查。</a:t>
            </a:r>
          </a:p>
        </p:txBody>
      </p:sp>
      <p:sp>
        <p:nvSpPr>
          <p:cNvPr id="59" name="文本框 58">
            <a:extLst>
              <a:ext uri="{FF2B5EF4-FFF2-40B4-BE49-F238E27FC236}">
                <a16:creationId xmlns:a16="http://schemas.microsoft.com/office/drawing/2014/main" xmlns="" id="{CF7E95DF-0FC8-4033-9EF4-F399280FECC4}"/>
              </a:ext>
            </a:extLst>
          </p:cNvPr>
          <p:cNvSpPr txBox="1"/>
          <p:nvPr/>
        </p:nvSpPr>
        <p:spPr>
          <a:xfrm>
            <a:off x="6652048" y="4538719"/>
            <a:ext cx="1207756" cy="276999"/>
          </a:xfrm>
          <a:prstGeom prst="rect">
            <a:avLst/>
          </a:prstGeom>
          <a:noFill/>
        </p:spPr>
        <p:txBody>
          <a:bodyPr wrap="square" rtlCol="0">
            <a:spAutoFit/>
          </a:bodyPr>
          <a:lstStyle/>
          <a:p>
            <a:pPr algn="ctr" defTabSz="914400">
              <a:defRPr/>
            </a:pPr>
            <a:r>
              <a:rPr lang="en-US" altLang="zh-CN"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2016.7</a:t>
            </a:r>
            <a:endParaRPr lang="zh-CN" altLang="en-US"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60" name="椭圆 59">
            <a:extLst>
              <a:ext uri="{FF2B5EF4-FFF2-40B4-BE49-F238E27FC236}">
                <a16:creationId xmlns:a16="http://schemas.microsoft.com/office/drawing/2014/main" xmlns="" id="{EE792B53-C28F-426D-921B-EB8263343DE9}"/>
              </a:ext>
            </a:extLst>
          </p:cNvPr>
          <p:cNvSpPr/>
          <p:nvPr/>
        </p:nvSpPr>
        <p:spPr>
          <a:xfrm>
            <a:off x="8583679" y="4425068"/>
            <a:ext cx="102849" cy="85060"/>
          </a:xfrm>
          <a:prstGeom prst="ellipse">
            <a:avLst/>
          </a:prstGeom>
          <a:solidFill>
            <a:schemeClr val="bg1"/>
          </a:solidFill>
          <a:ln>
            <a:solidFill>
              <a:schemeClr val="tx2"/>
            </a:solidFill>
            <a:prstDash val="lgDash"/>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sz="120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1" name="矩形 60">
            <a:extLst>
              <a:ext uri="{FF2B5EF4-FFF2-40B4-BE49-F238E27FC236}">
                <a16:creationId xmlns:a16="http://schemas.microsoft.com/office/drawing/2014/main" xmlns="" id="{6272CA11-E996-4C1E-B386-955BA61DE656}"/>
              </a:ext>
            </a:extLst>
          </p:cNvPr>
          <p:cNvSpPr/>
          <p:nvPr/>
        </p:nvSpPr>
        <p:spPr>
          <a:xfrm>
            <a:off x="8061690" y="4859275"/>
            <a:ext cx="1312126" cy="1278614"/>
          </a:xfrm>
          <a:prstGeom prst="rect">
            <a:avLst/>
          </a:prstGeom>
          <a:noFill/>
          <a:effectLst/>
        </p:spPr>
        <p:txBody>
          <a:bodyPr wrap="square" rtlCol="0" anchor="t">
            <a:noAutofit/>
          </a:bodyPr>
          <a:lstStyle/>
          <a:p>
            <a:pPr algn="just"/>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中国恒大将其持有的万科股份悉数转让予深圳地铁，</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深铁持股变为</a:t>
            </a:r>
            <a:r>
              <a:rPr lang="en-US" altLang="zh-CN" sz="1200" b="1" dirty="0">
                <a:latin typeface="Times New Roman" panose="02020603050405020304" pitchFamily="18" charset="0"/>
                <a:ea typeface="楷体" panose="02010609060101010101" pitchFamily="49" charset="-122"/>
                <a:sym typeface="Times New Roman" panose="02020603050405020304" pitchFamily="18" charset="0"/>
              </a:rPr>
              <a:t>29.38%</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，超宝能系</a:t>
            </a:r>
            <a:r>
              <a:rPr lang="en-US" altLang="zh-CN" sz="1200" b="1" dirty="0">
                <a:latin typeface="Times New Roman" panose="02020603050405020304" pitchFamily="18" charset="0"/>
                <a:ea typeface="楷体" panose="02010609060101010101" pitchFamily="49" charset="-122"/>
                <a:sym typeface="Times New Roman" panose="02020603050405020304" pitchFamily="18" charset="0"/>
              </a:rPr>
              <a:t>25.4%</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持股成为万科第一大股东</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，万科股权争夺战告一段落。</a:t>
            </a:r>
          </a:p>
        </p:txBody>
      </p:sp>
      <p:sp>
        <p:nvSpPr>
          <p:cNvPr id="62" name="文本框 61">
            <a:extLst>
              <a:ext uri="{FF2B5EF4-FFF2-40B4-BE49-F238E27FC236}">
                <a16:creationId xmlns:a16="http://schemas.microsoft.com/office/drawing/2014/main" xmlns="" id="{3F4007D4-D05F-4266-8AC3-610BC9146B64}"/>
              </a:ext>
            </a:extLst>
          </p:cNvPr>
          <p:cNvSpPr txBox="1"/>
          <p:nvPr/>
        </p:nvSpPr>
        <p:spPr>
          <a:xfrm>
            <a:off x="8031225" y="4523600"/>
            <a:ext cx="1207756" cy="276999"/>
          </a:xfrm>
          <a:prstGeom prst="rect">
            <a:avLst/>
          </a:prstGeom>
          <a:noFill/>
        </p:spPr>
        <p:txBody>
          <a:bodyPr wrap="square" rtlCol="0">
            <a:spAutoFit/>
          </a:bodyPr>
          <a:lstStyle/>
          <a:p>
            <a:pPr algn="ctr" defTabSz="914400">
              <a:defRPr/>
            </a:pPr>
            <a:r>
              <a:rPr lang="en-US" altLang="zh-CN"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2017.6</a:t>
            </a:r>
            <a:endParaRPr lang="zh-CN" altLang="en-US" sz="1200" b="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7" name="文本框 36">
            <a:extLst>
              <a:ext uri="{FF2B5EF4-FFF2-40B4-BE49-F238E27FC236}">
                <a16:creationId xmlns:a16="http://schemas.microsoft.com/office/drawing/2014/main" xmlns="" id="{20E58423-9FC0-40DD-B0E2-F863B072DE62}"/>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11</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5083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49362"/>
            <a:ext cx="8965663"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1.5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核心修订条款对比</a:t>
            </a:r>
          </a:p>
        </p:txBody>
      </p:sp>
      <p:sp>
        <p:nvSpPr>
          <p:cNvPr id="45" name="Rectangle 1029">
            <a:extLst>
              <a:ext uri="{FF2B5EF4-FFF2-40B4-BE49-F238E27FC236}">
                <a16:creationId xmlns:a16="http://schemas.microsoft.com/office/drawing/2014/main" xmlns="" id="{C1A2C096-8D89-444F-B026-FD521D246943}"/>
              </a:ext>
            </a:extLst>
          </p:cNvPr>
          <p:cNvSpPr>
            <a:spLocks noChangeArrowheads="1"/>
          </p:cNvSpPr>
          <p:nvPr/>
        </p:nvSpPr>
        <p:spPr bwMode="auto">
          <a:xfrm>
            <a:off x="960835" y="1309225"/>
            <a:ext cx="4392483" cy="293781"/>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修订前第十三条、第十六条</a:t>
            </a:r>
          </a:p>
        </p:txBody>
      </p:sp>
      <p:sp>
        <p:nvSpPr>
          <p:cNvPr id="46" name="Rectangle 1029">
            <a:extLst>
              <a:ext uri="{FF2B5EF4-FFF2-40B4-BE49-F238E27FC236}">
                <a16:creationId xmlns:a16="http://schemas.microsoft.com/office/drawing/2014/main" xmlns="" id="{FB96C8F6-9F2A-4986-AD24-A9E66046D583}"/>
              </a:ext>
            </a:extLst>
          </p:cNvPr>
          <p:cNvSpPr>
            <a:spLocks noChangeArrowheads="1"/>
          </p:cNvSpPr>
          <p:nvPr/>
        </p:nvSpPr>
        <p:spPr bwMode="auto">
          <a:xfrm>
            <a:off x="5929388" y="1309225"/>
            <a:ext cx="6553125" cy="311166"/>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修订后第十三条、第十六条</a:t>
            </a:r>
          </a:p>
        </p:txBody>
      </p:sp>
      <p:sp>
        <p:nvSpPr>
          <p:cNvPr id="47" name="Text Box 38">
            <a:extLst>
              <a:ext uri="{FF2B5EF4-FFF2-40B4-BE49-F238E27FC236}">
                <a16:creationId xmlns:a16="http://schemas.microsoft.com/office/drawing/2014/main" xmlns="" id="{5CBE7A4F-EAA1-4858-85A6-5EA1B45E9482}"/>
              </a:ext>
            </a:extLst>
          </p:cNvPr>
          <p:cNvSpPr txBox="1">
            <a:spLocks noChangeArrowheads="1"/>
          </p:cNvSpPr>
          <p:nvPr/>
        </p:nvSpPr>
        <p:spPr bwMode="auto">
          <a:xfrm>
            <a:off x="960837" y="1771412"/>
            <a:ext cx="4392482" cy="2441267"/>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第十三条 通过证券交易所的证券交易，投资者及其一致行动人拥有权益的股份达到一个上市公司已发行股份的</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时，应当在该事实发生之日起</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3</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日内编制权益变动报告书，向中国证监会、证券交易所提交书面报告，通知该上市公司，并予公告；在上述期限内，不得再行买卖该上市公司的股票。</a:t>
            </a:r>
          </a:p>
          <a:p>
            <a:pPr algn="just" latinLnBrk="1"/>
            <a:endParaRPr lang="zh-CN" altLang="en-US" sz="11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前述投资者及其一致行动人拥有权益的股份达到一个上市公司已发行股份的</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后，通过证券交易所的证券交易，其拥有权益的股份占该上市公司已发行股份的比例每增加或者减少</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，应当依照前款规定进行报告和公告。</a:t>
            </a: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在报告期限内和作出报告、公告后</a:t>
            </a:r>
            <a:r>
              <a:rPr lang="en-US" altLang="zh-CN" sz="1100" b="1" dirty="0">
                <a:latin typeface="Times New Roman" panose="02020603050405020304" pitchFamily="18" charset="0"/>
                <a:ea typeface="楷体" panose="02010609060101010101" pitchFamily="49" charset="-122"/>
                <a:sym typeface="Times New Roman" panose="02020603050405020304" pitchFamily="18" charset="0"/>
              </a:rPr>
              <a:t>2</a:t>
            </a: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日内</a:t>
            </a:r>
            <a:r>
              <a:rPr lang="zh-CN" altLang="en-US" sz="1100" b="1" dirty="0">
                <a:solidFill>
                  <a:srgbClr val="164424"/>
                </a:solidFill>
                <a:latin typeface="Times New Roman" panose="02020603050405020304" pitchFamily="18" charset="0"/>
                <a:ea typeface="楷体" panose="02010609060101010101" pitchFamily="49" charset="-122"/>
                <a:sym typeface="Times New Roman" panose="02020603050405020304" pitchFamily="18" charset="0"/>
              </a:rPr>
              <a:t>，</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不得再行买卖该上市公司的股票。</a:t>
            </a:r>
          </a:p>
          <a:p>
            <a:pPr indent="0" eaLnBrk="1" fontAlgn="base" hangingPunct="1">
              <a:lnSpc>
                <a:spcPct val="120000"/>
              </a:lnSpc>
              <a:spcBef>
                <a:spcPct val="0"/>
              </a:spcBef>
              <a:spcAft>
                <a:spcPct val="0"/>
              </a:spcAft>
              <a:buSzPct val="70000"/>
            </a:pPr>
            <a:endPar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8" name="AutoShape 1037">
            <a:extLst>
              <a:ext uri="{FF2B5EF4-FFF2-40B4-BE49-F238E27FC236}">
                <a16:creationId xmlns:a16="http://schemas.microsoft.com/office/drawing/2014/main" xmlns="" id="{BFF5FDFE-630C-4772-928E-3DEA997AA142}"/>
              </a:ext>
            </a:extLst>
          </p:cNvPr>
          <p:cNvSpPr>
            <a:spLocks noChangeArrowheads="1"/>
          </p:cNvSpPr>
          <p:nvPr/>
        </p:nvSpPr>
        <p:spPr bwMode="auto">
          <a:xfrm>
            <a:off x="5497339" y="2700511"/>
            <a:ext cx="3600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0" name="Text Box 38">
            <a:extLst>
              <a:ext uri="{FF2B5EF4-FFF2-40B4-BE49-F238E27FC236}">
                <a16:creationId xmlns:a16="http://schemas.microsoft.com/office/drawing/2014/main" xmlns="" id="{EB4B1830-4183-48AF-8EAE-4D597A948C7B}"/>
              </a:ext>
            </a:extLst>
          </p:cNvPr>
          <p:cNvSpPr txBox="1">
            <a:spLocks noChangeArrowheads="1"/>
          </p:cNvSpPr>
          <p:nvPr/>
        </p:nvSpPr>
        <p:spPr bwMode="auto">
          <a:xfrm>
            <a:off x="5929387" y="1771412"/>
            <a:ext cx="6553126" cy="2441267"/>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spcAft>
                <a:spcPts val="600"/>
              </a:spcAft>
            </a:pP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第十三条 通过证券交易所的证券交易，投资者及其一致行动人拥有权益的股份达到一个上市公司已发行股份的</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时，应当在该事实发生之日起</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3</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日内编制权益变动报告书，向中国证监会、证券交易所提交书面报告，通知该上市公司，并予公告；在上述期限内，不得再行买卖该上市公司的股票，</a:t>
            </a: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但中国证监会规定的情形除外。</a:t>
            </a:r>
            <a:endParaRPr lang="zh-CN" altLang="en-US" sz="11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spcAft>
                <a:spcPts val="600"/>
              </a:spcAft>
            </a:pP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前述投资者及其一致行动人拥有权益的股份达到一个上市公司已发行股份的</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后，通过证券交易所的证券交易，其拥有权益的股份占该上市公司已发行股份的比例每增加或者减少</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，应当依照前款规定进行报告和公告。</a:t>
            </a: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在该事实发生之日起至公告后</a:t>
            </a:r>
            <a:r>
              <a:rPr lang="en-US" altLang="zh-CN" sz="1100" b="1" dirty="0">
                <a:latin typeface="Times New Roman" panose="02020603050405020304" pitchFamily="18" charset="0"/>
                <a:ea typeface="楷体" panose="02010609060101010101" pitchFamily="49" charset="-122"/>
                <a:sym typeface="Times New Roman" panose="02020603050405020304" pitchFamily="18" charset="0"/>
              </a:rPr>
              <a:t>3</a:t>
            </a: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日内，</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不得再行买卖该上市公司的股票，</a:t>
            </a: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但中国证监会规定的情形除外。</a:t>
            </a:r>
            <a:endParaRPr lang="zh-CN" altLang="en-US" sz="11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spcAft>
                <a:spcPts val="600"/>
              </a:spcAft>
            </a:pP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前述投资者及其一致行动人拥有权益的股份达到一个上市公司已发行股份的</a:t>
            </a:r>
            <a:r>
              <a:rPr lang="en-US" altLang="zh-CN" sz="1100" b="1"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后，其拥有权益的股份占该上市公司已发行股份的比例每增加或者减少</a:t>
            </a:r>
            <a:r>
              <a:rPr lang="en-US" altLang="zh-CN" sz="1100" b="1" dirty="0">
                <a:latin typeface="Times New Roman" panose="02020603050405020304" pitchFamily="18" charset="0"/>
                <a:ea typeface="楷体" panose="02010609060101010101" pitchFamily="49" charset="-122"/>
                <a:sym typeface="Times New Roman" panose="02020603050405020304" pitchFamily="18" charset="0"/>
              </a:rPr>
              <a:t>1%</a:t>
            </a: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，应当在该事实发生的次日通知该上市公司，并予公告。</a:t>
            </a:r>
            <a:endParaRPr lang="zh-CN" altLang="en-US" sz="11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spcAft>
                <a:spcPts val="600"/>
              </a:spcAft>
            </a:pP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违反本条第一款、第二款的规定买入在上市公司中拥有权益的股份的，在买入后的</a:t>
            </a:r>
            <a:r>
              <a:rPr lang="en-US" altLang="zh-CN" sz="1100" b="1" dirty="0">
                <a:latin typeface="Times New Roman" panose="02020603050405020304" pitchFamily="18" charset="0"/>
                <a:ea typeface="楷体" panose="02010609060101010101" pitchFamily="49" charset="-122"/>
                <a:sym typeface="Times New Roman" panose="02020603050405020304" pitchFamily="18" charset="0"/>
              </a:rPr>
              <a:t>36</a:t>
            </a:r>
            <a:r>
              <a:rPr lang="zh-CN" altLang="en-US" sz="1100" b="1" dirty="0">
                <a:latin typeface="Times New Roman" panose="02020603050405020304" pitchFamily="18" charset="0"/>
                <a:ea typeface="楷体" panose="02010609060101010101" pitchFamily="49" charset="-122"/>
                <a:sym typeface="Times New Roman" panose="02020603050405020304" pitchFamily="18" charset="0"/>
              </a:rPr>
              <a:t>个月内，对该超过规定比例部分的股份不得行使表决权。</a:t>
            </a:r>
            <a:endParaRPr lang="zh-CN" altLang="en-US" sz="1100" dirty="0">
              <a:latin typeface="Times New Roman" panose="02020603050405020304" pitchFamily="18" charset="0"/>
              <a:ea typeface="楷体" panose="02010609060101010101" pitchFamily="49" charset="-122"/>
              <a:sym typeface="Times New Roman" panose="02020603050405020304" pitchFamily="18" charset="0"/>
            </a:endParaRPr>
          </a:p>
          <a:p>
            <a:pPr marL="17462" indent="-171450" eaLnBrk="1" fontAlgn="base" hangingPunct="1">
              <a:lnSpc>
                <a:spcPct val="120000"/>
              </a:lnSpc>
              <a:spcBef>
                <a:spcPct val="0"/>
              </a:spcBef>
              <a:spcAft>
                <a:spcPts val="600"/>
              </a:spcAft>
              <a:buSzPct val="70000"/>
              <a:buFont typeface="Wingdings" panose="05000000000000000000" pitchFamily="2" charset="2"/>
              <a:buChar char="Ø"/>
            </a:pPr>
            <a:endPar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7" name="Text Box 38">
            <a:extLst>
              <a:ext uri="{FF2B5EF4-FFF2-40B4-BE49-F238E27FC236}">
                <a16:creationId xmlns:a16="http://schemas.microsoft.com/office/drawing/2014/main" xmlns="" id="{158D2947-F86F-44BD-B8E2-ED77EF27ACC1}"/>
              </a:ext>
            </a:extLst>
          </p:cNvPr>
          <p:cNvSpPr txBox="1">
            <a:spLocks noChangeArrowheads="1"/>
          </p:cNvSpPr>
          <p:nvPr/>
        </p:nvSpPr>
        <p:spPr bwMode="auto">
          <a:xfrm>
            <a:off x="960836" y="4428703"/>
            <a:ext cx="4392482" cy="2808312"/>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第十六条 投资者及其一致行动人不是上市公司的第一大股东或者实际控制人，其拥有权益的股份达到或者超过该公司已发行股份的</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，但未达到</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20%</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的，应当编制包括下列内容的简式权益变动报告书：</a:t>
            </a:r>
          </a:p>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（一）投资者及其一致行动人的姓名、住所；投资者及其一致行动人为法人的，其名称、注册地及法定代表人；</a:t>
            </a:r>
          </a:p>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（二）持股目的，是否有意在未来</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12</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个月内继续增加其在上市公司中拥有的权益；</a:t>
            </a:r>
          </a:p>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（三）上市公司的名称、股票的种类、数量、比例；</a:t>
            </a:r>
          </a:p>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（四）在上市公司中拥有权益的股份达到或者超过上市公司已发行股份的</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或拥有权益的股份增减变化达到</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的时间及方式；</a:t>
            </a:r>
          </a:p>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（五）权益变动事实发生之日前</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6</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个月内通过证券交易所的证券交易买卖该公司股票的简要情况；</a:t>
            </a:r>
          </a:p>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（六）中国证监会、证券交易所要求披露的其他内容。</a:t>
            </a:r>
          </a:p>
          <a:p>
            <a:pPr algn="just" latinLnBrk="1"/>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前述投资者及其一致行动人为上市公司第一大股东或者实际控制人，其拥有权益的股份达到或者超过一个上市公司已发行股份的</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5%</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，但未达到</a:t>
            </a:r>
            <a:r>
              <a:rPr lang="en-US" altLang="zh-CN" sz="1100" dirty="0">
                <a:latin typeface="Times New Roman" panose="02020603050405020304" pitchFamily="18" charset="0"/>
                <a:ea typeface="楷体" panose="02010609060101010101" pitchFamily="49" charset="-122"/>
                <a:sym typeface="Times New Roman" panose="02020603050405020304" pitchFamily="18" charset="0"/>
              </a:rPr>
              <a:t>20%</a:t>
            </a: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的，还应当披露本办法第十七条第一款规定的内容。</a:t>
            </a:r>
            <a:endPar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62" name="Text Box 38">
            <a:extLst>
              <a:ext uri="{FF2B5EF4-FFF2-40B4-BE49-F238E27FC236}">
                <a16:creationId xmlns:a16="http://schemas.microsoft.com/office/drawing/2014/main" xmlns="" id="{721F2FB1-A971-4971-99FC-BE8C64D9AEB1}"/>
              </a:ext>
            </a:extLst>
          </p:cNvPr>
          <p:cNvSpPr txBox="1">
            <a:spLocks noChangeArrowheads="1"/>
          </p:cNvSpPr>
          <p:nvPr/>
        </p:nvSpPr>
        <p:spPr bwMode="auto">
          <a:xfrm>
            <a:off x="5929388" y="4428703"/>
            <a:ext cx="6553125" cy="2808312"/>
          </a:xfrm>
          <a:prstGeom prst="rect">
            <a:avLst/>
          </a:prstGeom>
          <a:solidFill>
            <a:schemeClr val="bg1"/>
          </a:solidFill>
          <a:ln w="9525" algn="ctr">
            <a:solidFill>
              <a:sysClr val="windowText" lastClr="000000"/>
            </a:solidFill>
            <a:prstDash val="dash"/>
            <a:miter lim="800000"/>
            <a:headEnd/>
            <a:tailEnd/>
          </a:ln>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第十六条 投资者及其一致行动人不是上市公司的第一大股东或者实际控制人，其拥有权益的股份达到或者超过该公司已发行股份的</a:t>
            </a:r>
            <a:r>
              <a:rPr lang="en-US" altLang="zh-CN"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，但未达到</a:t>
            </a:r>
            <a:r>
              <a:rPr lang="en-US" altLang="zh-CN"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的，应当编制包括下列内容的简式权益变动报告书：</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（一）投资者及其一致行动人的姓名、住所；投资者及其一致行动人为法人的，其名称、注册地及法定代表人；</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（二）持股目的，是否有意在未来</a:t>
            </a:r>
            <a:r>
              <a:rPr lang="en-US" altLang="zh-CN"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12</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个月内继续增加其在上市公司中拥有的权益；</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（三）上市公司的名称、股票的种类、数量、比例；</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（四）在上市公司中拥有权益的股份达到或者超过上市公司已发行股份的</a:t>
            </a:r>
            <a:r>
              <a:rPr lang="en-US" altLang="zh-CN"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或者拥有权益的股份增减变化达到</a:t>
            </a:r>
            <a:r>
              <a:rPr lang="en-US" altLang="zh-CN"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的时间及方式、</a:t>
            </a:r>
            <a:r>
              <a:rPr lang="zh-CN" altLang="en-US" sz="11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增持股份的资金来源</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（五）</a:t>
            </a:r>
            <a:r>
              <a:rPr lang="zh-CN" altLang="en-US" sz="11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在上市公司中拥有权益的股份变动的时间及方式</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（六）权益变动事实发生之日前</a:t>
            </a:r>
            <a:r>
              <a:rPr lang="en-US" altLang="zh-CN"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6</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个月内通过证券交易所的证券交易买卖该公司股票的简要情况；</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（七）中国证监会、证券交易所要求披露的其他内容。</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前述投资者及其一致行动人为上市公司第一大股东或者实际控制人，其拥有权益的股份达到或者超过一个上市公司已发行股份的</a:t>
            </a:r>
            <a:r>
              <a:rPr lang="en-US" altLang="zh-CN"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，但未达到</a:t>
            </a:r>
            <a:r>
              <a:rPr lang="en-US" altLang="zh-CN"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a:t>
            </a: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的，还应当披露本办法第十七条第一款规定的内容。</a:t>
            </a:r>
          </a:p>
        </p:txBody>
      </p:sp>
      <p:sp>
        <p:nvSpPr>
          <p:cNvPr id="64" name="AutoShape 1037">
            <a:extLst>
              <a:ext uri="{FF2B5EF4-FFF2-40B4-BE49-F238E27FC236}">
                <a16:creationId xmlns:a16="http://schemas.microsoft.com/office/drawing/2014/main" xmlns="" id="{D5ABCDDD-2CD3-4C82-B984-95AA974B4A86}"/>
              </a:ext>
            </a:extLst>
          </p:cNvPr>
          <p:cNvSpPr>
            <a:spLocks noChangeArrowheads="1"/>
          </p:cNvSpPr>
          <p:nvPr/>
        </p:nvSpPr>
        <p:spPr bwMode="auto">
          <a:xfrm>
            <a:off x="5497339" y="5925184"/>
            <a:ext cx="3600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1" name="文本框 10">
            <a:extLst>
              <a:ext uri="{FF2B5EF4-FFF2-40B4-BE49-F238E27FC236}">
                <a16:creationId xmlns:a16="http://schemas.microsoft.com/office/drawing/2014/main" xmlns="" id="{7C4F015B-1EE5-472E-9D5E-275AADFB2E26}"/>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12</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35104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08D7A6-0143-4001-9468-33FC0BFB7AA3}"/>
              </a:ext>
            </a:extLst>
          </p:cNvPr>
          <p:cNvSpPr txBox="1">
            <a:spLocks/>
          </p:cNvSpPr>
          <p:nvPr/>
        </p:nvSpPr>
        <p:spPr>
          <a:xfrm>
            <a:off x="1824932" y="2586877"/>
            <a:ext cx="7561163" cy="773575"/>
          </a:xfrm>
          <a:prstGeom prst="rect">
            <a:avLst/>
          </a:prstGeom>
        </p:spPr>
        <p:txBody>
          <a:bodyPr lIns="90857" tIns="45439" rIns="90857" bIns="45439">
            <a:noAutofit/>
          </a:bodyPr>
          <a:lstStyle/>
          <a:p>
            <a:pPr defTabSz="952558">
              <a:spcBef>
                <a:spcPct val="0"/>
              </a:spcBef>
              <a:defRPr/>
            </a:pPr>
            <a:r>
              <a:rPr lang="en-US" altLang="zh-CN"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 要约收购规则的调整</a:t>
            </a:r>
          </a:p>
        </p:txBody>
      </p:sp>
      <p:sp>
        <p:nvSpPr>
          <p:cNvPr id="3" name="文本框 2">
            <a:extLst>
              <a:ext uri="{FF2B5EF4-FFF2-40B4-BE49-F238E27FC236}">
                <a16:creationId xmlns:a16="http://schemas.microsoft.com/office/drawing/2014/main" xmlns="" id="{706CA68C-49B0-4BCA-9E8F-563D278DA09E}"/>
              </a:ext>
            </a:extLst>
          </p:cNvPr>
          <p:cNvSpPr txBox="1"/>
          <p:nvPr/>
        </p:nvSpPr>
        <p:spPr>
          <a:xfrm>
            <a:off x="1824931" y="3306435"/>
            <a:ext cx="5760964" cy="133829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2.1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要约收购期内条件不能缩水</a:t>
            </a:r>
            <a:endPar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2.2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取消要约收购义务豁免的行政许可</a:t>
            </a:r>
            <a:endPar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2.3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不同种类股票不同要约条件</a:t>
            </a:r>
          </a:p>
        </p:txBody>
      </p:sp>
    </p:spTree>
    <p:extLst>
      <p:ext uri="{BB962C8B-B14F-4D97-AF65-F5344CB8AC3E}">
        <p14:creationId xmlns:p14="http://schemas.microsoft.com/office/powerpoint/2010/main" xmlns="" val="983528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2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要约收购规则的调整</a:t>
            </a:r>
          </a:p>
        </p:txBody>
      </p:sp>
      <p:sp>
        <p:nvSpPr>
          <p:cNvPr id="35" name="矩形 34">
            <a:extLst>
              <a:ext uri="{FF2B5EF4-FFF2-40B4-BE49-F238E27FC236}">
                <a16:creationId xmlns:a16="http://schemas.microsoft.com/office/drawing/2014/main" xmlns="" id="{34DB61A0-0055-4217-9B66-6BE05B1AFEE5}"/>
              </a:ext>
            </a:extLst>
          </p:cNvPr>
          <p:cNvSpPr/>
          <p:nvPr/>
        </p:nvSpPr>
        <p:spPr bwMode="auto">
          <a:xfrm>
            <a:off x="1683323" y="1549109"/>
            <a:ext cx="10148316" cy="1637115"/>
          </a:xfrm>
          <a:prstGeom prst="rect">
            <a:avLst/>
          </a:prstGeom>
          <a:solidFill>
            <a:srgbClr val="FFFFFF"/>
          </a:solidFill>
          <a:ln w="25400" cap="flat" cmpd="sng" algn="ctr">
            <a:solidFill>
              <a:srgbClr val="FFFFFF">
                <a:lumMod val="75000"/>
              </a:srgbClr>
            </a:solidFill>
            <a:prstDash val="solid"/>
            <a:headEnd type="none" w="med" len="med"/>
            <a:tailEnd type="none" w="med" len="med"/>
          </a:ln>
          <a:effectLst/>
        </p:spPr>
        <p:txBody>
          <a:bodyPr vert="eaVert" wrap="square" lIns="91440" tIns="45720" rIns="91440" bIns="45720" numCol="1" rtlCol="0" anchor="t" anchorCtr="0" compatLnSpc="1">
            <a:prstTxWarp prst="textNoShape">
              <a:avLst/>
            </a:prstTxWarp>
          </a:bodyPr>
          <a:lstStyle/>
          <a:p>
            <a:pPr algn="ctr" defTabSz="914400" fontAlgn="base">
              <a:spcBef>
                <a:spcPct val="0"/>
              </a:spcBef>
              <a:spcAft>
                <a:spcPct val="0"/>
              </a:spcAft>
              <a:defRPr/>
            </a:pPr>
            <a:endParaRPr lang="zh-CN" altLang="en-US" sz="1800" kern="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3" name="矩形 42">
            <a:extLst>
              <a:ext uri="{FF2B5EF4-FFF2-40B4-BE49-F238E27FC236}">
                <a16:creationId xmlns:a16="http://schemas.microsoft.com/office/drawing/2014/main" xmlns="" id="{1D9F80B3-A773-4259-9870-3135F1E4CBF9}"/>
              </a:ext>
            </a:extLst>
          </p:cNvPr>
          <p:cNvSpPr/>
          <p:nvPr/>
        </p:nvSpPr>
        <p:spPr>
          <a:xfrm>
            <a:off x="3686101" y="1413086"/>
            <a:ext cx="6142756" cy="319467"/>
          </a:xfrm>
          <a:prstGeom prst="rect">
            <a:avLst/>
          </a:prstGeom>
          <a:solidFill>
            <a:srgbClr val="D9D9D9"/>
          </a:solidFill>
          <a:ln>
            <a:solidFill>
              <a:srgbClr val="D9D9D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zh-CN" altLang="en-US" sz="18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要约收购规则的调整</a:t>
            </a:r>
          </a:p>
        </p:txBody>
      </p:sp>
      <p:sp>
        <p:nvSpPr>
          <p:cNvPr id="44" name="文本框 43">
            <a:extLst>
              <a:ext uri="{FF2B5EF4-FFF2-40B4-BE49-F238E27FC236}">
                <a16:creationId xmlns:a16="http://schemas.microsoft.com/office/drawing/2014/main" xmlns="" id="{E4C888C0-6293-4821-B3AE-6647A15EBBEA}"/>
              </a:ext>
            </a:extLst>
          </p:cNvPr>
          <p:cNvSpPr txBox="1"/>
          <p:nvPr/>
        </p:nvSpPr>
        <p:spPr>
          <a:xfrm>
            <a:off x="1680915" y="1829445"/>
            <a:ext cx="10153128" cy="1231106"/>
          </a:xfrm>
          <a:prstGeom prst="rect">
            <a:avLst/>
          </a:prstGeom>
          <a:noFill/>
        </p:spPr>
        <p:txBody>
          <a:bodyPr wrap="square" rtlCol="0">
            <a:spAutoFit/>
          </a:bodyPr>
          <a:lstStyle/>
          <a:p>
            <a:pPr marL="171450" indent="-171450" algn="just">
              <a:spcBef>
                <a:spcPts val="600"/>
              </a:spcBef>
              <a:spcAft>
                <a:spcPts val="600"/>
              </a:spcAft>
              <a:buClr>
                <a:srgbClr val="B69B80"/>
              </a:buClr>
              <a:buFont typeface="Wingdings" panose="05000000000000000000" pitchFamily="2" charset="2"/>
              <a:buChar char="u"/>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作为上市公司收购制度中的重要组成部分，要约收购制度旨在给予中小股东自由退出的选择权，并赋予中小股东与大股东平等享有收购溢价的权利。</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Bef>
                <a:spcPts val="600"/>
              </a:spcBef>
              <a:spcAft>
                <a:spcPts val="600"/>
              </a:spcAft>
              <a:buClr>
                <a:srgbClr val="B69B80"/>
              </a:buClr>
              <a:buFont typeface="Wingdings" panose="05000000000000000000" pitchFamily="2" charset="2"/>
              <a:buChar char="u"/>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在新证券法中，要约收购豁免制度体系再一次得到优化升级，兼顾上市公司收购的效率和公平，适当降低收购的资金和时间成本，有望进一步激发并购市场活力。</a:t>
            </a:r>
            <a:endParaRPr lang="zh-CN"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nvGrpSpPr>
          <p:cNvPr id="4" name="组合 3">
            <a:extLst>
              <a:ext uri="{FF2B5EF4-FFF2-40B4-BE49-F238E27FC236}">
                <a16:creationId xmlns:a16="http://schemas.microsoft.com/office/drawing/2014/main" xmlns="" id="{70CB46DF-C3DE-49E9-9D66-B2FED68395B3}"/>
              </a:ext>
            </a:extLst>
          </p:cNvPr>
          <p:cNvGrpSpPr/>
          <p:nvPr/>
        </p:nvGrpSpPr>
        <p:grpSpPr>
          <a:xfrm>
            <a:off x="1680915" y="3488530"/>
            <a:ext cx="2925836" cy="3246329"/>
            <a:chOff x="1680915" y="3488530"/>
            <a:chExt cx="2925836" cy="3246329"/>
          </a:xfrm>
        </p:grpSpPr>
        <p:sp>
          <p:nvSpPr>
            <p:cNvPr id="49" name="i$1íḍe">
              <a:extLst>
                <a:ext uri="{FF2B5EF4-FFF2-40B4-BE49-F238E27FC236}">
                  <a16:creationId xmlns:a16="http://schemas.microsoft.com/office/drawing/2014/main" xmlns="" id="{66C97164-41F1-4B9E-9D69-92CEA40E1869}"/>
                </a:ext>
              </a:extLst>
            </p:cNvPr>
            <p:cNvSpPr/>
            <p:nvPr/>
          </p:nvSpPr>
          <p:spPr bwMode="auto">
            <a:xfrm>
              <a:off x="1680915" y="3488530"/>
              <a:ext cx="2925836" cy="3246329"/>
            </a:xfrm>
            <a:custGeom>
              <a:avLst/>
              <a:gdLst>
                <a:gd name="T0" fmla="*/ 187 w 373"/>
                <a:gd name="T1" fmla="*/ 414 h 414"/>
                <a:gd name="T2" fmla="*/ 156 w 373"/>
                <a:gd name="T3" fmla="*/ 406 h 414"/>
                <a:gd name="T4" fmla="*/ 31 w 373"/>
                <a:gd name="T5" fmla="*/ 334 h 414"/>
                <a:gd name="T6" fmla="*/ 0 w 373"/>
                <a:gd name="T7" fmla="*/ 280 h 414"/>
                <a:gd name="T8" fmla="*/ 0 w 373"/>
                <a:gd name="T9" fmla="*/ 137 h 414"/>
                <a:gd name="T10" fmla="*/ 31 w 373"/>
                <a:gd name="T11" fmla="*/ 83 h 414"/>
                <a:gd name="T12" fmla="*/ 156 w 373"/>
                <a:gd name="T13" fmla="*/ 11 h 414"/>
                <a:gd name="T14" fmla="*/ 218 w 373"/>
                <a:gd name="T15" fmla="*/ 11 h 414"/>
                <a:gd name="T16" fmla="*/ 342 w 373"/>
                <a:gd name="T17" fmla="*/ 83 h 414"/>
                <a:gd name="T18" fmla="*/ 373 w 373"/>
                <a:gd name="T19" fmla="*/ 137 h 414"/>
                <a:gd name="T20" fmla="*/ 373 w 373"/>
                <a:gd name="T21" fmla="*/ 280 h 414"/>
                <a:gd name="T22" fmla="*/ 342 w 373"/>
                <a:gd name="T23" fmla="*/ 334 h 414"/>
                <a:gd name="T24" fmla="*/ 218 w 373"/>
                <a:gd name="T25" fmla="*/ 406 h 414"/>
                <a:gd name="T26" fmla="*/ 187 w 373"/>
                <a:gd name="T27" fmla="*/ 414 h 414"/>
                <a:gd name="T28" fmla="*/ 187 w 373"/>
                <a:gd name="T29" fmla="*/ 17 h 414"/>
                <a:gd name="T30" fmla="*/ 163 w 373"/>
                <a:gd name="T31" fmla="*/ 24 h 414"/>
                <a:gd name="T32" fmla="*/ 39 w 373"/>
                <a:gd name="T33" fmla="*/ 95 h 414"/>
                <a:gd name="T34" fmla="*/ 15 w 373"/>
                <a:gd name="T35" fmla="*/ 137 h 414"/>
                <a:gd name="T36" fmla="*/ 15 w 373"/>
                <a:gd name="T37" fmla="*/ 280 h 414"/>
                <a:gd name="T38" fmla="*/ 39 w 373"/>
                <a:gd name="T39" fmla="*/ 322 h 414"/>
                <a:gd name="T40" fmla="*/ 163 w 373"/>
                <a:gd name="T41" fmla="*/ 393 h 414"/>
                <a:gd name="T42" fmla="*/ 211 w 373"/>
                <a:gd name="T43" fmla="*/ 393 h 414"/>
                <a:gd name="T44" fmla="*/ 335 w 373"/>
                <a:gd name="T45" fmla="*/ 322 h 414"/>
                <a:gd name="T46" fmla="*/ 359 w 373"/>
                <a:gd name="T47" fmla="*/ 280 h 414"/>
                <a:gd name="T48" fmla="*/ 359 w 373"/>
                <a:gd name="T49" fmla="*/ 137 h 414"/>
                <a:gd name="T50" fmla="*/ 335 w 373"/>
                <a:gd name="T51" fmla="*/ 95 h 414"/>
                <a:gd name="T52" fmla="*/ 211 w 373"/>
                <a:gd name="T53" fmla="*/ 24 h 414"/>
                <a:gd name="T54" fmla="*/ 187 w 373"/>
                <a:gd name="T55" fmla="*/ 1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3" h="414">
                  <a:moveTo>
                    <a:pt x="187" y="414"/>
                  </a:moveTo>
                  <a:cubicBezTo>
                    <a:pt x="176" y="414"/>
                    <a:pt x="165" y="411"/>
                    <a:pt x="156" y="406"/>
                  </a:cubicBezTo>
                  <a:cubicBezTo>
                    <a:pt x="31" y="334"/>
                    <a:pt x="31" y="334"/>
                    <a:pt x="31" y="334"/>
                  </a:cubicBezTo>
                  <a:cubicBezTo>
                    <a:pt x="12" y="323"/>
                    <a:pt x="0" y="302"/>
                    <a:pt x="0" y="280"/>
                  </a:cubicBezTo>
                  <a:cubicBezTo>
                    <a:pt x="0" y="137"/>
                    <a:pt x="0" y="137"/>
                    <a:pt x="0" y="137"/>
                  </a:cubicBezTo>
                  <a:cubicBezTo>
                    <a:pt x="0" y="115"/>
                    <a:pt x="12" y="94"/>
                    <a:pt x="31" y="83"/>
                  </a:cubicBezTo>
                  <a:cubicBezTo>
                    <a:pt x="156" y="11"/>
                    <a:pt x="156" y="11"/>
                    <a:pt x="156" y="11"/>
                  </a:cubicBezTo>
                  <a:cubicBezTo>
                    <a:pt x="175" y="0"/>
                    <a:pt x="199" y="0"/>
                    <a:pt x="218" y="11"/>
                  </a:cubicBezTo>
                  <a:cubicBezTo>
                    <a:pt x="342" y="83"/>
                    <a:pt x="342" y="83"/>
                    <a:pt x="342" y="83"/>
                  </a:cubicBezTo>
                  <a:cubicBezTo>
                    <a:pt x="361" y="94"/>
                    <a:pt x="373" y="115"/>
                    <a:pt x="373" y="137"/>
                  </a:cubicBezTo>
                  <a:cubicBezTo>
                    <a:pt x="373" y="280"/>
                    <a:pt x="373" y="280"/>
                    <a:pt x="373" y="280"/>
                  </a:cubicBezTo>
                  <a:cubicBezTo>
                    <a:pt x="373" y="302"/>
                    <a:pt x="361" y="323"/>
                    <a:pt x="342" y="334"/>
                  </a:cubicBezTo>
                  <a:cubicBezTo>
                    <a:pt x="218" y="406"/>
                    <a:pt x="218" y="406"/>
                    <a:pt x="218" y="406"/>
                  </a:cubicBezTo>
                  <a:cubicBezTo>
                    <a:pt x="208" y="411"/>
                    <a:pt x="198" y="414"/>
                    <a:pt x="187" y="414"/>
                  </a:cubicBezTo>
                  <a:moveTo>
                    <a:pt x="187" y="17"/>
                  </a:moveTo>
                  <a:cubicBezTo>
                    <a:pt x="178" y="17"/>
                    <a:pt x="170" y="19"/>
                    <a:pt x="163" y="24"/>
                  </a:cubicBezTo>
                  <a:cubicBezTo>
                    <a:pt x="39" y="95"/>
                    <a:pt x="39" y="95"/>
                    <a:pt x="39" y="95"/>
                  </a:cubicBezTo>
                  <a:cubicBezTo>
                    <a:pt x="24" y="104"/>
                    <a:pt x="15" y="120"/>
                    <a:pt x="15" y="137"/>
                  </a:cubicBezTo>
                  <a:cubicBezTo>
                    <a:pt x="15" y="280"/>
                    <a:pt x="15" y="280"/>
                    <a:pt x="15" y="280"/>
                  </a:cubicBezTo>
                  <a:cubicBezTo>
                    <a:pt x="15" y="297"/>
                    <a:pt x="24" y="313"/>
                    <a:pt x="39" y="322"/>
                  </a:cubicBezTo>
                  <a:cubicBezTo>
                    <a:pt x="163" y="393"/>
                    <a:pt x="163" y="393"/>
                    <a:pt x="163" y="393"/>
                  </a:cubicBezTo>
                  <a:cubicBezTo>
                    <a:pt x="177" y="402"/>
                    <a:pt x="196" y="402"/>
                    <a:pt x="211" y="393"/>
                  </a:cubicBezTo>
                  <a:cubicBezTo>
                    <a:pt x="335" y="322"/>
                    <a:pt x="335" y="322"/>
                    <a:pt x="335" y="322"/>
                  </a:cubicBezTo>
                  <a:cubicBezTo>
                    <a:pt x="350" y="313"/>
                    <a:pt x="359" y="297"/>
                    <a:pt x="359" y="280"/>
                  </a:cubicBezTo>
                  <a:cubicBezTo>
                    <a:pt x="359" y="137"/>
                    <a:pt x="359" y="137"/>
                    <a:pt x="359" y="137"/>
                  </a:cubicBezTo>
                  <a:cubicBezTo>
                    <a:pt x="359" y="120"/>
                    <a:pt x="350" y="104"/>
                    <a:pt x="335" y="95"/>
                  </a:cubicBezTo>
                  <a:cubicBezTo>
                    <a:pt x="211" y="24"/>
                    <a:pt x="211" y="24"/>
                    <a:pt x="211" y="24"/>
                  </a:cubicBezTo>
                  <a:cubicBezTo>
                    <a:pt x="203" y="19"/>
                    <a:pt x="195" y="17"/>
                    <a:pt x="187" y="17"/>
                  </a:cubicBezTo>
                </a:path>
              </a:pathLst>
            </a:custGeom>
            <a:solidFill>
              <a:schemeClr val="tx1">
                <a:lumMod val="50000"/>
                <a:lumOff val="50000"/>
              </a:schemeClr>
            </a:solidFill>
            <a:ln w="4445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spcCol="0" rtlCol="0" fromWordArt="0" anchor="ctr" anchorCtr="0" forceAA="0" compatLnSpc="1">
              <a:noAutofit/>
            </a:bodyPr>
            <a:lstStyle/>
            <a:p>
              <a:pPr lvl="0" algn="ctr"/>
              <a:endParaRPr lang="en-US" altLang="zh-CN" sz="2400" b="1"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0" name="íṧḷïḓê">
              <a:extLst>
                <a:ext uri="{FF2B5EF4-FFF2-40B4-BE49-F238E27FC236}">
                  <a16:creationId xmlns:a16="http://schemas.microsoft.com/office/drawing/2014/main" xmlns="" id="{4D4FBE3D-7856-4D5A-B508-BC64EA8A72D4}"/>
                </a:ext>
              </a:extLst>
            </p:cNvPr>
            <p:cNvSpPr/>
            <p:nvPr/>
          </p:nvSpPr>
          <p:spPr bwMode="auto">
            <a:xfrm>
              <a:off x="1977576" y="3790835"/>
              <a:ext cx="2331261" cy="2641719"/>
            </a:xfrm>
            <a:custGeom>
              <a:avLst/>
              <a:gdLst>
                <a:gd name="T0" fmla="*/ 137 w 297"/>
                <a:gd name="T1" fmla="*/ 4 h 337"/>
                <a:gd name="T2" fmla="*/ 12 w 297"/>
                <a:gd name="T3" fmla="*/ 76 h 337"/>
                <a:gd name="T4" fmla="*/ 0 w 297"/>
                <a:gd name="T5" fmla="*/ 97 h 337"/>
                <a:gd name="T6" fmla="*/ 0 w 297"/>
                <a:gd name="T7" fmla="*/ 240 h 337"/>
                <a:gd name="T8" fmla="*/ 12 w 297"/>
                <a:gd name="T9" fmla="*/ 261 h 337"/>
                <a:gd name="T10" fmla="*/ 137 w 297"/>
                <a:gd name="T11" fmla="*/ 333 h 337"/>
                <a:gd name="T12" fmla="*/ 161 w 297"/>
                <a:gd name="T13" fmla="*/ 333 h 337"/>
                <a:gd name="T14" fmla="*/ 285 w 297"/>
                <a:gd name="T15" fmla="*/ 261 h 337"/>
                <a:gd name="T16" fmla="*/ 297 w 297"/>
                <a:gd name="T17" fmla="*/ 240 h 337"/>
                <a:gd name="T18" fmla="*/ 297 w 297"/>
                <a:gd name="T19" fmla="*/ 97 h 337"/>
                <a:gd name="T20" fmla="*/ 285 w 297"/>
                <a:gd name="T21" fmla="*/ 76 h 337"/>
                <a:gd name="T22" fmla="*/ 161 w 297"/>
                <a:gd name="T23" fmla="*/ 4 h 337"/>
                <a:gd name="T24" fmla="*/ 137 w 297"/>
                <a:gd name="T25" fmla="*/ 4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337">
                  <a:moveTo>
                    <a:pt x="137" y="4"/>
                  </a:moveTo>
                  <a:cubicBezTo>
                    <a:pt x="12" y="76"/>
                    <a:pt x="12" y="76"/>
                    <a:pt x="12" y="76"/>
                  </a:cubicBezTo>
                  <a:cubicBezTo>
                    <a:pt x="5" y="80"/>
                    <a:pt x="0" y="88"/>
                    <a:pt x="0" y="97"/>
                  </a:cubicBezTo>
                  <a:cubicBezTo>
                    <a:pt x="0" y="240"/>
                    <a:pt x="0" y="240"/>
                    <a:pt x="0" y="240"/>
                  </a:cubicBezTo>
                  <a:cubicBezTo>
                    <a:pt x="0" y="249"/>
                    <a:pt x="5" y="257"/>
                    <a:pt x="12" y="261"/>
                  </a:cubicBezTo>
                  <a:cubicBezTo>
                    <a:pt x="137" y="333"/>
                    <a:pt x="137" y="333"/>
                    <a:pt x="137" y="333"/>
                  </a:cubicBezTo>
                  <a:cubicBezTo>
                    <a:pt x="144" y="337"/>
                    <a:pt x="153" y="337"/>
                    <a:pt x="161" y="333"/>
                  </a:cubicBezTo>
                  <a:cubicBezTo>
                    <a:pt x="285" y="261"/>
                    <a:pt x="285" y="261"/>
                    <a:pt x="285" y="261"/>
                  </a:cubicBezTo>
                  <a:cubicBezTo>
                    <a:pt x="293" y="257"/>
                    <a:pt x="297" y="249"/>
                    <a:pt x="297" y="240"/>
                  </a:cubicBezTo>
                  <a:cubicBezTo>
                    <a:pt x="297" y="97"/>
                    <a:pt x="297" y="97"/>
                    <a:pt x="297" y="97"/>
                  </a:cubicBezTo>
                  <a:cubicBezTo>
                    <a:pt x="297" y="88"/>
                    <a:pt x="293" y="80"/>
                    <a:pt x="285" y="76"/>
                  </a:cubicBezTo>
                  <a:cubicBezTo>
                    <a:pt x="161" y="4"/>
                    <a:pt x="161" y="4"/>
                    <a:pt x="161" y="4"/>
                  </a:cubicBezTo>
                  <a:cubicBezTo>
                    <a:pt x="153" y="0"/>
                    <a:pt x="144" y="0"/>
                    <a:pt x="137" y="4"/>
                  </a:cubicBezTo>
                </a:path>
              </a:pathLst>
            </a:custGeom>
            <a:solidFill>
              <a:schemeClr val="tx1">
                <a:lumMod val="50000"/>
                <a:lumOff val="50000"/>
              </a:schemeClr>
            </a:solidFill>
            <a:ln w="28575"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spcCol="0" rtlCol="0" fromWordArt="0" anchor="ctr" anchorCtr="0" forceAA="0" compatLnSpc="1">
              <a:noAutofit/>
            </a:bodyPr>
            <a:lstStyle/>
            <a:p>
              <a:pPr lvl="0" algn="ctr"/>
              <a:endParaRPr lang="en-US" altLang="zh-CN" sz="2400" b="1"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75" name="ïṣļïḍé">
              <a:extLst>
                <a:ext uri="{FF2B5EF4-FFF2-40B4-BE49-F238E27FC236}">
                  <a16:creationId xmlns:a16="http://schemas.microsoft.com/office/drawing/2014/main" xmlns="" id="{30C11F7A-6C2D-4717-A850-357B82D53161}"/>
                </a:ext>
              </a:extLst>
            </p:cNvPr>
            <p:cNvSpPr/>
            <p:nvPr/>
          </p:nvSpPr>
          <p:spPr>
            <a:xfrm>
              <a:off x="1860290" y="5135655"/>
              <a:ext cx="2565830" cy="626685"/>
            </a:xfrm>
            <a:prstGeom prst="rect">
              <a:avLst/>
            </a:prstGeom>
            <a:noFill/>
            <a:ln>
              <a:noFill/>
            </a:ln>
          </p:spPr>
          <p:txBody>
            <a:bodyPr wrap="square" lIns="91440" tIns="45720" rIns="91440" bIns="45720" anchor="ctr">
              <a:noAutofit/>
            </a:bodyPr>
            <a:lstStyle/>
            <a:p>
              <a:pPr algn="ctr" fontAlgn="base">
                <a:spcBef>
                  <a:spcPct val="0"/>
                </a:spcBef>
                <a:spcAft>
                  <a:spcPct val="0"/>
                </a:spcAft>
                <a:tabLst>
                  <a:tab pos="227965" algn="l"/>
                </a:tabLst>
                <a:defRPr/>
              </a:pPr>
              <a:r>
                <a:rPr lang="zh-CN" altLang="en-US" sz="18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rPr>
                <a:t>要约收购期内条件不能缩水</a:t>
              </a:r>
              <a:endParaRPr lang="en-US" altLang="zh-CN" sz="18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grpSp>
          <p:nvGrpSpPr>
            <p:cNvPr id="54" name="iş1iďé">
              <a:extLst>
                <a:ext uri="{FF2B5EF4-FFF2-40B4-BE49-F238E27FC236}">
                  <a16:creationId xmlns:a16="http://schemas.microsoft.com/office/drawing/2014/main" xmlns="" id="{97542E4B-5717-4B0A-811A-39C047B0B417}"/>
                </a:ext>
              </a:extLst>
            </p:cNvPr>
            <p:cNvGrpSpPr/>
            <p:nvPr/>
          </p:nvGrpSpPr>
          <p:grpSpPr>
            <a:xfrm>
              <a:off x="2807973" y="3950140"/>
              <a:ext cx="671092" cy="745100"/>
              <a:chOff x="1556433" y="3746128"/>
              <a:chExt cx="577403" cy="640556"/>
            </a:xfrm>
          </p:grpSpPr>
          <p:sp>
            <p:nvSpPr>
              <p:cNvPr id="73" name="î$1íde">
                <a:extLst>
                  <a:ext uri="{FF2B5EF4-FFF2-40B4-BE49-F238E27FC236}">
                    <a16:creationId xmlns:a16="http://schemas.microsoft.com/office/drawing/2014/main" xmlns="" id="{8511A8D2-F460-4D07-BED7-AFE17A6619BD}"/>
                  </a:ext>
                </a:extLst>
              </p:cNvPr>
              <p:cNvSpPr/>
              <p:nvPr/>
            </p:nvSpPr>
            <p:spPr bwMode="auto">
              <a:xfrm>
                <a:off x="1556433" y="3746128"/>
                <a:ext cx="577403" cy="640556"/>
              </a:xfrm>
              <a:custGeom>
                <a:avLst/>
                <a:gdLst>
                  <a:gd name="T0" fmla="*/ 187 w 373"/>
                  <a:gd name="T1" fmla="*/ 414 h 414"/>
                  <a:gd name="T2" fmla="*/ 156 w 373"/>
                  <a:gd name="T3" fmla="*/ 406 h 414"/>
                  <a:gd name="T4" fmla="*/ 31 w 373"/>
                  <a:gd name="T5" fmla="*/ 334 h 414"/>
                  <a:gd name="T6" fmla="*/ 0 w 373"/>
                  <a:gd name="T7" fmla="*/ 280 h 414"/>
                  <a:gd name="T8" fmla="*/ 0 w 373"/>
                  <a:gd name="T9" fmla="*/ 137 h 414"/>
                  <a:gd name="T10" fmla="*/ 31 w 373"/>
                  <a:gd name="T11" fmla="*/ 83 h 414"/>
                  <a:gd name="T12" fmla="*/ 156 w 373"/>
                  <a:gd name="T13" fmla="*/ 11 h 414"/>
                  <a:gd name="T14" fmla="*/ 218 w 373"/>
                  <a:gd name="T15" fmla="*/ 11 h 414"/>
                  <a:gd name="T16" fmla="*/ 342 w 373"/>
                  <a:gd name="T17" fmla="*/ 83 h 414"/>
                  <a:gd name="T18" fmla="*/ 373 w 373"/>
                  <a:gd name="T19" fmla="*/ 137 h 414"/>
                  <a:gd name="T20" fmla="*/ 373 w 373"/>
                  <a:gd name="T21" fmla="*/ 280 h 414"/>
                  <a:gd name="T22" fmla="*/ 342 w 373"/>
                  <a:gd name="T23" fmla="*/ 334 h 414"/>
                  <a:gd name="T24" fmla="*/ 218 w 373"/>
                  <a:gd name="T25" fmla="*/ 406 h 414"/>
                  <a:gd name="T26" fmla="*/ 187 w 373"/>
                  <a:gd name="T27" fmla="*/ 414 h 414"/>
                  <a:gd name="T28" fmla="*/ 187 w 373"/>
                  <a:gd name="T29" fmla="*/ 17 h 414"/>
                  <a:gd name="T30" fmla="*/ 163 w 373"/>
                  <a:gd name="T31" fmla="*/ 24 h 414"/>
                  <a:gd name="T32" fmla="*/ 39 w 373"/>
                  <a:gd name="T33" fmla="*/ 95 h 414"/>
                  <a:gd name="T34" fmla="*/ 15 w 373"/>
                  <a:gd name="T35" fmla="*/ 137 h 414"/>
                  <a:gd name="T36" fmla="*/ 15 w 373"/>
                  <a:gd name="T37" fmla="*/ 280 h 414"/>
                  <a:gd name="T38" fmla="*/ 39 w 373"/>
                  <a:gd name="T39" fmla="*/ 322 h 414"/>
                  <a:gd name="T40" fmla="*/ 163 w 373"/>
                  <a:gd name="T41" fmla="*/ 393 h 414"/>
                  <a:gd name="T42" fmla="*/ 211 w 373"/>
                  <a:gd name="T43" fmla="*/ 393 h 414"/>
                  <a:gd name="T44" fmla="*/ 335 w 373"/>
                  <a:gd name="T45" fmla="*/ 322 h 414"/>
                  <a:gd name="T46" fmla="*/ 359 w 373"/>
                  <a:gd name="T47" fmla="*/ 280 h 414"/>
                  <a:gd name="T48" fmla="*/ 359 w 373"/>
                  <a:gd name="T49" fmla="*/ 137 h 414"/>
                  <a:gd name="T50" fmla="*/ 335 w 373"/>
                  <a:gd name="T51" fmla="*/ 95 h 414"/>
                  <a:gd name="T52" fmla="*/ 211 w 373"/>
                  <a:gd name="T53" fmla="*/ 24 h 414"/>
                  <a:gd name="T54" fmla="*/ 187 w 373"/>
                  <a:gd name="T55" fmla="*/ 1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3" h="414">
                    <a:moveTo>
                      <a:pt x="187" y="414"/>
                    </a:moveTo>
                    <a:cubicBezTo>
                      <a:pt x="176" y="414"/>
                      <a:pt x="165" y="411"/>
                      <a:pt x="156" y="406"/>
                    </a:cubicBezTo>
                    <a:cubicBezTo>
                      <a:pt x="31" y="334"/>
                      <a:pt x="31" y="334"/>
                      <a:pt x="31" y="334"/>
                    </a:cubicBezTo>
                    <a:cubicBezTo>
                      <a:pt x="12" y="323"/>
                      <a:pt x="0" y="302"/>
                      <a:pt x="0" y="280"/>
                    </a:cubicBezTo>
                    <a:cubicBezTo>
                      <a:pt x="0" y="137"/>
                      <a:pt x="0" y="137"/>
                      <a:pt x="0" y="137"/>
                    </a:cubicBezTo>
                    <a:cubicBezTo>
                      <a:pt x="0" y="115"/>
                      <a:pt x="12" y="94"/>
                      <a:pt x="31" y="83"/>
                    </a:cubicBezTo>
                    <a:cubicBezTo>
                      <a:pt x="156" y="11"/>
                      <a:pt x="156" y="11"/>
                      <a:pt x="156" y="11"/>
                    </a:cubicBezTo>
                    <a:cubicBezTo>
                      <a:pt x="175" y="0"/>
                      <a:pt x="199" y="0"/>
                      <a:pt x="218" y="11"/>
                    </a:cubicBezTo>
                    <a:cubicBezTo>
                      <a:pt x="342" y="83"/>
                      <a:pt x="342" y="83"/>
                      <a:pt x="342" y="83"/>
                    </a:cubicBezTo>
                    <a:cubicBezTo>
                      <a:pt x="361" y="94"/>
                      <a:pt x="373" y="115"/>
                      <a:pt x="373" y="137"/>
                    </a:cubicBezTo>
                    <a:cubicBezTo>
                      <a:pt x="373" y="280"/>
                      <a:pt x="373" y="280"/>
                      <a:pt x="373" y="280"/>
                    </a:cubicBezTo>
                    <a:cubicBezTo>
                      <a:pt x="373" y="302"/>
                      <a:pt x="361" y="323"/>
                      <a:pt x="342" y="334"/>
                    </a:cubicBezTo>
                    <a:cubicBezTo>
                      <a:pt x="218" y="406"/>
                      <a:pt x="218" y="406"/>
                      <a:pt x="218" y="406"/>
                    </a:cubicBezTo>
                    <a:cubicBezTo>
                      <a:pt x="208" y="411"/>
                      <a:pt x="198" y="414"/>
                      <a:pt x="187" y="414"/>
                    </a:cubicBezTo>
                    <a:moveTo>
                      <a:pt x="187" y="17"/>
                    </a:moveTo>
                    <a:cubicBezTo>
                      <a:pt x="178" y="17"/>
                      <a:pt x="170" y="19"/>
                      <a:pt x="163" y="24"/>
                    </a:cubicBezTo>
                    <a:cubicBezTo>
                      <a:pt x="39" y="95"/>
                      <a:pt x="39" y="95"/>
                      <a:pt x="39" y="95"/>
                    </a:cubicBezTo>
                    <a:cubicBezTo>
                      <a:pt x="24" y="104"/>
                      <a:pt x="15" y="120"/>
                      <a:pt x="15" y="137"/>
                    </a:cubicBezTo>
                    <a:cubicBezTo>
                      <a:pt x="15" y="280"/>
                      <a:pt x="15" y="280"/>
                      <a:pt x="15" y="280"/>
                    </a:cubicBezTo>
                    <a:cubicBezTo>
                      <a:pt x="15" y="297"/>
                      <a:pt x="24" y="313"/>
                      <a:pt x="39" y="322"/>
                    </a:cubicBezTo>
                    <a:cubicBezTo>
                      <a:pt x="163" y="393"/>
                      <a:pt x="163" y="393"/>
                      <a:pt x="163" y="393"/>
                    </a:cubicBezTo>
                    <a:cubicBezTo>
                      <a:pt x="177" y="402"/>
                      <a:pt x="196" y="402"/>
                      <a:pt x="211" y="393"/>
                    </a:cubicBezTo>
                    <a:cubicBezTo>
                      <a:pt x="335" y="322"/>
                      <a:pt x="335" y="322"/>
                      <a:pt x="335" y="322"/>
                    </a:cubicBezTo>
                    <a:cubicBezTo>
                      <a:pt x="350" y="313"/>
                      <a:pt x="359" y="297"/>
                      <a:pt x="359" y="280"/>
                    </a:cubicBezTo>
                    <a:cubicBezTo>
                      <a:pt x="359" y="137"/>
                      <a:pt x="359" y="137"/>
                      <a:pt x="359" y="137"/>
                    </a:cubicBezTo>
                    <a:cubicBezTo>
                      <a:pt x="359" y="120"/>
                      <a:pt x="350" y="104"/>
                      <a:pt x="335" y="95"/>
                    </a:cubicBezTo>
                    <a:cubicBezTo>
                      <a:pt x="211" y="24"/>
                      <a:pt x="211" y="24"/>
                      <a:pt x="211" y="24"/>
                    </a:cubicBezTo>
                    <a:cubicBezTo>
                      <a:pt x="203" y="19"/>
                      <a:pt x="195" y="17"/>
                      <a:pt x="187" y="17"/>
                    </a:cubicBezTo>
                  </a:path>
                </a:pathLst>
              </a:custGeom>
              <a:solidFill>
                <a:schemeClr val="bg1">
                  <a:lumMod val="95000"/>
                </a:schemeClr>
              </a:solidFill>
              <a:ln>
                <a:noFill/>
              </a:ln>
            </p:spPr>
            <p:txBody>
              <a:bodyPr vert="horz" wrap="square" lIns="91440" tIns="45720" rIns="91440" bIns="45720" numCol="1" anchor="t" anchorCtr="0" compatLnSpc="1">
                <a:no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200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74" name="íŝ1iďe">
                <a:extLst>
                  <a:ext uri="{FF2B5EF4-FFF2-40B4-BE49-F238E27FC236}">
                    <a16:creationId xmlns:a16="http://schemas.microsoft.com/office/drawing/2014/main" xmlns="" id="{D7366B9A-1185-45A2-8ED3-4A50E514E2F0}"/>
                  </a:ext>
                </a:extLst>
              </p:cNvPr>
              <p:cNvSpPr/>
              <p:nvPr/>
            </p:nvSpPr>
            <p:spPr bwMode="auto">
              <a:xfrm>
                <a:off x="1615075" y="3805773"/>
                <a:ext cx="460118" cy="521266"/>
              </a:xfrm>
              <a:custGeom>
                <a:avLst/>
                <a:gdLst>
                  <a:gd name="T0" fmla="*/ 137 w 297"/>
                  <a:gd name="T1" fmla="*/ 4 h 337"/>
                  <a:gd name="T2" fmla="*/ 12 w 297"/>
                  <a:gd name="T3" fmla="*/ 76 h 337"/>
                  <a:gd name="T4" fmla="*/ 0 w 297"/>
                  <a:gd name="T5" fmla="*/ 97 h 337"/>
                  <a:gd name="T6" fmla="*/ 0 w 297"/>
                  <a:gd name="T7" fmla="*/ 240 h 337"/>
                  <a:gd name="T8" fmla="*/ 12 w 297"/>
                  <a:gd name="T9" fmla="*/ 261 h 337"/>
                  <a:gd name="T10" fmla="*/ 137 w 297"/>
                  <a:gd name="T11" fmla="*/ 333 h 337"/>
                  <a:gd name="T12" fmla="*/ 161 w 297"/>
                  <a:gd name="T13" fmla="*/ 333 h 337"/>
                  <a:gd name="T14" fmla="*/ 285 w 297"/>
                  <a:gd name="T15" fmla="*/ 261 h 337"/>
                  <a:gd name="T16" fmla="*/ 297 w 297"/>
                  <a:gd name="T17" fmla="*/ 240 h 337"/>
                  <a:gd name="T18" fmla="*/ 297 w 297"/>
                  <a:gd name="T19" fmla="*/ 97 h 337"/>
                  <a:gd name="T20" fmla="*/ 285 w 297"/>
                  <a:gd name="T21" fmla="*/ 76 h 337"/>
                  <a:gd name="T22" fmla="*/ 161 w 297"/>
                  <a:gd name="T23" fmla="*/ 4 h 337"/>
                  <a:gd name="T24" fmla="*/ 137 w 297"/>
                  <a:gd name="T25" fmla="*/ 4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337">
                    <a:moveTo>
                      <a:pt x="137" y="4"/>
                    </a:moveTo>
                    <a:cubicBezTo>
                      <a:pt x="12" y="76"/>
                      <a:pt x="12" y="76"/>
                      <a:pt x="12" y="76"/>
                    </a:cubicBezTo>
                    <a:cubicBezTo>
                      <a:pt x="5" y="80"/>
                      <a:pt x="0" y="88"/>
                      <a:pt x="0" y="97"/>
                    </a:cubicBezTo>
                    <a:cubicBezTo>
                      <a:pt x="0" y="240"/>
                      <a:pt x="0" y="240"/>
                      <a:pt x="0" y="240"/>
                    </a:cubicBezTo>
                    <a:cubicBezTo>
                      <a:pt x="0" y="249"/>
                      <a:pt x="5" y="257"/>
                      <a:pt x="12" y="261"/>
                    </a:cubicBezTo>
                    <a:cubicBezTo>
                      <a:pt x="137" y="333"/>
                      <a:pt x="137" y="333"/>
                      <a:pt x="137" y="333"/>
                    </a:cubicBezTo>
                    <a:cubicBezTo>
                      <a:pt x="144" y="337"/>
                      <a:pt x="153" y="337"/>
                      <a:pt x="161" y="333"/>
                    </a:cubicBezTo>
                    <a:cubicBezTo>
                      <a:pt x="285" y="261"/>
                      <a:pt x="285" y="261"/>
                      <a:pt x="285" y="261"/>
                    </a:cubicBezTo>
                    <a:cubicBezTo>
                      <a:pt x="293" y="257"/>
                      <a:pt x="297" y="249"/>
                      <a:pt x="297" y="240"/>
                    </a:cubicBezTo>
                    <a:cubicBezTo>
                      <a:pt x="297" y="97"/>
                      <a:pt x="297" y="97"/>
                      <a:pt x="297" y="97"/>
                    </a:cubicBezTo>
                    <a:cubicBezTo>
                      <a:pt x="297" y="88"/>
                      <a:pt x="293" y="80"/>
                      <a:pt x="285" y="76"/>
                    </a:cubicBezTo>
                    <a:cubicBezTo>
                      <a:pt x="161" y="4"/>
                      <a:pt x="161" y="4"/>
                      <a:pt x="161" y="4"/>
                    </a:cubicBezTo>
                    <a:cubicBezTo>
                      <a:pt x="153" y="0"/>
                      <a:pt x="144" y="0"/>
                      <a:pt x="137" y="4"/>
                    </a:cubicBezTo>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p>
                <a:pPr marL="225425" indent="-225425" algn="ctr" fontAlgn="base">
                  <a:spcBef>
                    <a:spcPct val="0"/>
                  </a:spcBef>
                  <a:spcAft>
                    <a:spcPct val="0"/>
                  </a:spcAft>
                  <a:defRPr/>
                </a:pPr>
                <a:r>
                  <a:rPr lang="en-US" altLang="zh-CN" sz="2000" b="1" kern="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rPr>
                  <a:t>0</a:t>
                </a:r>
                <a:r>
                  <a:rPr lang="en-US" altLang="zh-CN" sz="100" b="1" kern="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rPr>
                  <a:t> </a:t>
                </a:r>
                <a:r>
                  <a:rPr lang="en-US" altLang="zh-CN" sz="2000" b="1" kern="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rPr>
                  <a:t>1</a:t>
                </a:r>
                <a:endParaRPr lang="en-US" altLang="zh-CN" sz="2000" b="1" kern="0" dirty="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endParaRPr>
              </a:p>
            </p:txBody>
          </p:sp>
        </p:grpSp>
      </p:grpSp>
      <p:grpSp>
        <p:nvGrpSpPr>
          <p:cNvPr id="5" name="组合 4">
            <a:extLst>
              <a:ext uri="{FF2B5EF4-FFF2-40B4-BE49-F238E27FC236}">
                <a16:creationId xmlns:a16="http://schemas.microsoft.com/office/drawing/2014/main" xmlns="" id="{BA2653A1-2326-40AE-9434-2659595054F2}"/>
              </a:ext>
            </a:extLst>
          </p:cNvPr>
          <p:cNvGrpSpPr/>
          <p:nvPr/>
        </p:nvGrpSpPr>
        <p:grpSpPr>
          <a:xfrm>
            <a:off x="5258557" y="3488530"/>
            <a:ext cx="2925836" cy="3246329"/>
            <a:chOff x="5307807" y="3488530"/>
            <a:chExt cx="2925836" cy="3246329"/>
          </a:xfrm>
        </p:grpSpPr>
        <p:sp>
          <p:nvSpPr>
            <p:cNvPr id="71" name="išḻïḓê">
              <a:extLst>
                <a:ext uri="{FF2B5EF4-FFF2-40B4-BE49-F238E27FC236}">
                  <a16:creationId xmlns:a16="http://schemas.microsoft.com/office/drawing/2014/main" xmlns="" id="{6496D1DC-6C3A-4CEF-BC3A-2C8CA1E47429}"/>
                </a:ext>
              </a:extLst>
            </p:cNvPr>
            <p:cNvSpPr/>
            <p:nvPr/>
          </p:nvSpPr>
          <p:spPr bwMode="auto">
            <a:xfrm>
              <a:off x="5307807" y="3488530"/>
              <a:ext cx="2925836" cy="3246329"/>
            </a:xfrm>
            <a:custGeom>
              <a:avLst/>
              <a:gdLst>
                <a:gd name="T0" fmla="*/ 187 w 373"/>
                <a:gd name="T1" fmla="*/ 414 h 414"/>
                <a:gd name="T2" fmla="*/ 156 w 373"/>
                <a:gd name="T3" fmla="*/ 406 h 414"/>
                <a:gd name="T4" fmla="*/ 31 w 373"/>
                <a:gd name="T5" fmla="*/ 334 h 414"/>
                <a:gd name="T6" fmla="*/ 0 w 373"/>
                <a:gd name="T7" fmla="*/ 280 h 414"/>
                <a:gd name="T8" fmla="*/ 0 w 373"/>
                <a:gd name="T9" fmla="*/ 137 h 414"/>
                <a:gd name="T10" fmla="*/ 31 w 373"/>
                <a:gd name="T11" fmla="*/ 83 h 414"/>
                <a:gd name="T12" fmla="*/ 156 w 373"/>
                <a:gd name="T13" fmla="*/ 11 h 414"/>
                <a:gd name="T14" fmla="*/ 218 w 373"/>
                <a:gd name="T15" fmla="*/ 11 h 414"/>
                <a:gd name="T16" fmla="*/ 342 w 373"/>
                <a:gd name="T17" fmla="*/ 83 h 414"/>
                <a:gd name="T18" fmla="*/ 373 w 373"/>
                <a:gd name="T19" fmla="*/ 137 h 414"/>
                <a:gd name="T20" fmla="*/ 373 w 373"/>
                <a:gd name="T21" fmla="*/ 280 h 414"/>
                <a:gd name="T22" fmla="*/ 342 w 373"/>
                <a:gd name="T23" fmla="*/ 334 h 414"/>
                <a:gd name="T24" fmla="*/ 218 w 373"/>
                <a:gd name="T25" fmla="*/ 406 h 414"/>
                <a:gd name="T26" fmla="*/ 187 w 373"/>
                <a:gd name="T27" fmla="*/ 414 h 414"/>
                <a:gd name="T28" fmla="*/ 187 w 373"/>
                <a:gd name="T29" fmla="*/ 17 h 414"/>
                <a:gd name="T30" fmla="*/ 163 w 373"/>
                <a:gd name="T31" fmla="*/ 24 h 414"/>
                <a:gd name="T32" fmla="*/ 39 w 373"/>
                <a:gd name="T33" fmla="*/ 95 h 414"/>
                <a:gd name="T34" fmla="*/ 15 w 373"/>
                <a:gd name="T35" fmla="*/ 137 h 414"/>
                <a:gd name="T36" fmla="*/ 15 w 373"/>
                <a:gd name="T37" fmla="*/ 280 h 414"/>
                <a:gd name="T38" fmla="*/ 39 w 373"/>
                <a:gd name="T39" fmla="*/ 322 h 414"/>
                <a:gd name="T40" fmla="*/ 163 w 373"/>
                <a:gd name="T41" fmla="*/ 393 h 414"/>
                <a:gd name="T42" fmla="*/ 211 w 373"/>
                <a:gd name="T43" fmla="*/ 393 h 414"/>
                <a:gd name="T44" fmla="*/ 335 w 373"/>
                <a:gd name="T45" fmla="*/ 322 h 414"/>
                <a:gd name="T46" fmla="*/ 359 w 373"/>
                <a:gd name="T47" fmla="*/ 280 h 414"/>
                <a:gd name="T48" fmla="*/ 359 w 373"/>
                <a:gd name="T49" fmla="*/ 137 h 414"/>
                <a:gd name="T50" fmla="*/ 335 w 373"/>
                <a:gd name="T51" fmla="*/ 95 h 414"/>
                <a:gd name="T52" fmla="*/ 211 w 373"/>
                <a:gd name="T53" fmla="*/ 24 h 414"/>
                <a:gd name="T54" fmla="*/ 187 w 373"/>
                <a:gd name="T55" fmla="*/ 1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3" h="414">
                  <a:moveTo>
                    <a:pt x="187" y="414"/>
                  </a:moveTo>
                  <a:cubicBezTo>
                    <a:pt x="176" y="414"/>
                    <a:pt x="165" y="411"/>
                    <a:pt x="156" y="406"/>
                  </a:cubicBezTo>
                  <a:cubicBezTo>
                    <a:pt x="31" y="334"/>
                    <a:pt x="31" y="334"/>
                    <a:pt x="31" y="334"/>
                  </a:cubicBezTo>
                  <a:cubicBezTo>
                    <a:pt x="12" y="323"/>
                    <a:pt x="0" y="302"/>
                    <a:pt x="0" y="280"/>
                  </a:cubicBezTo>
                  <a:cubicBezTo>
                    <a:pt x="0" y="137"/>
                    <a:pt x="0" y="137"/>
                    <a:pt x="0" y="137"/>
                  </a:cubicBezTo>
                  <a:cubicBezTo>
                    <a:pt x="0" y="115"/>
                    <a:pt x="12" y="94"/>
                    <a:pt x="31" y="83"/>
                  </a:cubicBezTo>
                  <a:cubicBezTo>
                    <a:pt x="156" y="11"/>
                    <a:pt x="156" y="11"/>
                    <a:pt x="156" y="11"/>
                  </a:cubicBezTo>
                  <a:cubicBezTo>
                    <a:pt x="175" y="0"/>
                    <a:pt x="199" y="0"/>
                    <a:pt x="218" y="11"/>
                  </a:cubicBezTo>
                  <a:cubicBezTo>
                    <a:pt x="342" y="83"/>
                    <a:pt x="342" y="83"/>
                    <a:pt x="342" y="83"/>
                  </a:cubicBezTo>
                  <a:cubicBezTo>
                    <a:pt x="361" y="94"/>
                    <a:pt x="373" y="115"/>
                    <a:pt x="373" y="137"/>
                  </a:cubicBezTo>
                  <a:cubicBezTo>
                    <a:pt x="373" y="280"/>
                    <a:pt x="373" y="280"/>
                    <a:pt x="373" y="280"/>
                  </a:cubicBezTo>
                  <a:cubicBezTo>
                    <a:pt x="373" y="302"/>
                    <a:pt x="361" y="323"/>
                    <a:pt x="342" y="334"/>
                  </a:cubicBezTo>
                  <a:cubicBezTo>
                    <a:pt x="218" y="406"/>
                    <a:pt x="218" y="406"/>
                    <a:pt x="218" y="406"/>
                  </a:cubicBezTo>
                  <a:cubicBezTo>
                    <a:pt x="208" y="411"/>
                    <a:pt x="198" y="414"/>
                    <a:pt x="187" y="414"/>
                  </a:cubicBezTo>
                  <a:moveTo>
                    <a:pt x="187" y="17"/>
                  </a:moveTo>
                  <a:cubicBezTo>
                    <a:pt x="178" y="17"/>
                    <a:pt x="170" y="19"/>
                    <a:pt x="163" y="24"/>
                  </a:cubicBezTo>
                  <a:cubicBezTo>
                    <a:pt x="39" y="95"/>
                    <a:pt x="39" y="95"/>
                    <a:pt x="39" y="95"/>
                  </a:cubicBezTo>
                  <a:cubicBezTo>
                    <a:pt x="24" y="104"/>
                    <a:pt x="15" y="120"/>
                    <a:pt x="15" y="137"/>
                  </a:cubicBezTo>
                  <a:cubicBezTo>
                    <a:pt x="15" y="280"/>
                    <a:pt x="15" y="280"/>
                    <a:pt x="15" y="280"/>
                  </a:cubicBezTo>
                  <a:cubicBezTo>
                    <a:pt x="15" y="297"/>
                    <a:pt x="24" y="313"/>
                    <a:pt x="39" y="322"/>
                  </a:cubicBezTo>
                  <a:cubicBezTo>
                    <a:pt x="163" y="393"/>
                    <a:pt x="163" y="393"/>
                    <a:pt x="163" y="393"/>
                  </a:cubicBezTo>
                  <a:cubicBezTo>
                    <a:pt x="177" y="402"/>
                    <a:pt x="196" y="402"/>
                    <a:pt x="211" y="393"/>
                  </a:cubicBezTo>
                  <a:cubicBezTo>
                    <a:pt x="335" y="322"/>
                    <a:pt x="335" y="322"/>
                    <a:pt x="335" y="322"/>
                  </a:cubicBezTo>
                  <a:cubicBezTo>
                    <a:pt x="350" y="313"/>
                    <a:pt x="359" y="297"/>
                    <a:pt x="359" y="280"/>
                  </a:cubicBezTo>
                  <a:cubicBezTo>
                    <a:pt x="359" y="137"/>
                    <a:pt x="359" y="137"/>
                    <a:pt x="359" y="137"/>
                  </a:cubicBezTo>
                  <a:cubicBezTo>
                    <a:pt x="359" y="120"/>
                    <a:pt x="350" y="104"/>
                    <a:pt x="335" y="95"/>
                  </a:cubicBezTo>
                  <a:cubicBezTo>
                    <a:pt x="211" y="24"/>
                    <a:pt x="211" y="24"/>
                    <a:pt x="211" y="24"/>
                  </a:cubicBezTo>
                  <a:cubicBezTo>
                    <a:pt x="203" y="19"/>
                    <a:pt x="195" y="17"/>
                    <a:pt x="187" y="17"/>
                  </a:cubicBezTo>
                </a:path>
              </a:pathLst>
            </a:custGeom>
            <a:solidFill>
              <a:schemeClr val="accent6"/>
            </a:solidFill>
            <a:ln w="44450">
              <a:solidFill>
                <a:schemeClr val="bg1"/>
              </a:solidFill>
            </a:ln>
          </p:spPr>
          <p:txBody>
            <a:bodyPr vert="horz" wrap="square" lIns="91440" tIns="45720" rIns="91440" bIns="45720" numCol="1" anchor="t" anchorCtr="0" compatLnSpc="1">
              <a:no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l"/>
              <a:endParaRPr 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72" name="îşlíde">
              <a:extLst>
                <a:ext uri="{FF2B5EF4-FFF2-40B4-BE49-F238E27FC236}">
                  <a16:creationId xmlns:a16="http://schemas.microsoft.com/office/drawing/2014/main" xmlns="" id="{2B1909C0-6282-490A-A66B-DAD95BE83E38}"/>
                </a:ext>
              </a:extLst>
            </p:cNvPr>
            <p:cNvSpPr/>
            <p:nvPr/>
          </p:nvSpPr>
          <p:spPr bwMode="auto">
            <a:xfrm>
              <a:off x="5604960" y="3790810"/>
              <a:ext cx="2331526" cy="2641769"/>
            </a:xfrm>
            <a:custGeom>
              <a:avLst/>
              <a:gdLst>
                <a:gd name="T0" fmla="*/ 137 w 297"/>
                <a:gd name="T1" fmla="*/ 4 h 337"/>
                <a:gd name="T2" fmla="*/ 12 w 297"/>
                <a:gd name="T3" fmla="*/ 76 h 337"/>
                <a:gd name="T4" fmla="*/ 0 w 297"/>
                <a:gd name="T5" fmla="*/ 97 h 337"/>
                <a:gd name="T6" fmla="*/ 0 w 297"/>
                <a:gd name="T7" fmla="*/ 240 h 337"/>
                <a:gd name="T8" fmla="*/ 12 w 297"/>
                <a:gd name="T9" fmla="*/ 261 h 337"/>
                <a:gd name="T10" fmla="*/ 137 w 297"/>
                <a:gd name="T11" fmla="*/ 333 h 337"/>
                <a:gd name="T12" fmla="*/ 161 w 297"/>
                <a:gd name="T13" fmla="*/ 333 h 337"/>
                <a:gd name="T14" fmla="*/ 285 w 297"/>
                <a:gd name="T15" fmla="*/ 261 h 337"/>
                <a:gd name="T16" fmla="*/ 297 w 297"/>
                <a:gd name="T17" fmla="*/ 240 h 337"/>
                <a:gd name="T18" fmla="*/ 297 w 297"/>
                <a:gd name="T19" fmla="*/ 97 h 337"/>
                <a:gd name="T20" fmla="*/ 285 w 297"/>
                <a:gd name="T21" fmla="*/ 76 h 337"/>
                <a:gd name="T22" fmla="*/ 161 w 297"/>
                <a:gd name="T23" fmla="*/ 4 h 337"/>
                <a:gd name="T24" fmla="*/ 137 w 297"/>
                <a:gd name="T25" fmla="*/ 4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337">
                  <a:moveTo>
                    <a:pt x="137" y="4"/>
                  </a:moveTo>
                  <a:cubicBezTo>
                    <a:pt x="12" y="76"/>
                    <a:pt x="12" y="76"/>
                    <a:pt x="12" y="76"/>
                  </a:cubicBezTo>
                  <a:cubicBezTo>
                    <a:pt x="5" y="80"/>
                    <a:pt x="0" y="88"/>
                    <a:pt x="0" y="97"/>
                  </a:cubicBezTo>
                  <a:cubicBezTo>
                    <a:pt x="0" y="240"/>
                    <a:pt x="0" y="240"/>
                    <a:pt x="0" y="240"/>
                  </a:cubicBezTo>
                  <a:cubicBezTo>
                    <a:pt x="0" y="249"/>
                    <a:pt x="5" y="257"/>
                    <a:pt x="12" y="261"/>
                  </a:cubicBezTo>
                  <a:cubicBezTo>
                    <a:pt x="137" y="333"/>
                    <a:pt x="137" y="333"/>
                    <a:pt x="137" y="333"/>
                  </a:cubicBezTo>
                  <a:cubicBezTo>
                    <a:pt x="144" y="337"/>
                    <a:pt x="153" y="337"/>
                    <a:pt x="161" y="333"/>
                  </a:cubicBezTo>
                  <a:cubicBezTo>
                    <a:pt x="285" y="261"/>
                    <a:pt x="285" y="261"/>
                    <a:pt x="285" y="261"/>
                  </a:cubicBezTo>
                  <a:cubicBezTo>
                    <a:pt x="293" y="257"/>
                    <a:pt x="297" y="249"/>
                    <a:pt x="297" y="240"/>
                  </a:cubicBezTo>
                  <a:cubicBezTo>
                    <a:pt x="297" y="97"/>
                    <a:pt x="297" y="97"/>
                    <a:pt x="297" y="97"/>
                  </a:cubicBezTo>
                  <a:cubicBezTo>
                    <a:pt x="297" y="88"/>
                    <a:pt x="293" y="80"/>
                    <a:pt x="285" y="76"/>
                  </a:cubicBezTo>
                  <a:cubicBezTo>
                    <a:pt x="161" y="4"/>
                    <a:pt x="161" y="4"/>
                    <a:pt x="161" y="4"/>
                  </a:cubicBezTo>
                  <a:cubicBezTo>
                    <a:pt x="153" y="0"/>
                    <a:pt x="144" y="0"/>
                    <a:pt x="137" y="4"/>
                  </a:cubicBezTo>
                </a:path>
              </a:pathLst>
            </a:custGeom>
            <a:solidFill>
              <a:schemeClr val="accent6"/>
            </a:solidFill>
            <a:ln w="44450">
              <a:solidFill>
                <a:schemeClr val="bg1"/>
              </a:solidFill>
            </a:ln>
          </p:spPr>
          <p:txBody>
            <a:bodyPr vert="horz" wrap="square" lIns="91440" tIns="45720" rIns="91440" bIns="45720" numCol="1" anchor="t" anchorCtr="0" compatLnSpc="1">
              <a:no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l"/>
              <a:endParaRPr 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9" name="íṥḷîḑe">
              <a:extLst>
                <a:ext uri="{FF2B5EF4-FFF2-40B4-BE49-F238E27FC236}">
                  <a16:creationId xmlns:a16="http://schemas.microsoft.com/office/drawing/2014/main" xmlns="" id="{471A4838-65E5-4B99-995B-4AE75AC3BE64}"/>
                </a:ext>
              </a:extLst>
            </p:cNvPr>
            <p:cNvSpPr/>
            <p:nvPr/>
          </p:nvSpPr>
          <p:spPr>
            <a:xfrm>
              <a:off x="5487808" y="5130984"/>
              <a:ext cx="2565830" cy="626685"/>
            </a:xfrm>
            <a:prstGeom prst="rect">
              <a:avLst/>
            </a:prstGeom>
            <a:noFill/>
            <a:ln>
              <a:noFill/>
            </a:ln>
          </p:spPr>
          <p:txBody>
            <a:bodyPr wrap="square" lIns="91440" tIns="45720" rIns="91440" bIns="45720" anchor="ctr">
              <a:noAutofit/>
            </a:bodyPr>
            <a:lstStyle/>
            <a:p>
              <a:pPr algn="ctr" fontAlgn="base">
                <a:spcBef>
                  <a:spcPct val="0"/>
                </a:spcBef>
                <a:spcAft>
                  <a:spcPct val="0"/>
                </a:spcAft>
                <a:tabLst>
                  <a:tab pos="227965" algn="l"/>
                </a:tabLst>
                <a:defRPr/>
              </a:pPr>
              <a:r>
                <a:rPr lang="zh-CN" altLang="en-US" sz="18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rPr>
                <a:t>取消要约收购义务豁免的行政许可</a:t>
              </a:r>
              <a:endParaRPr lang="en-US" altLang="zh-CN" sz="18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grpSp>
          <p:nvGrpSpPr>
            <p:cNvPr id="57" name="îṩḷîḓe">
              <a:extLst>
                <a:ext uri="{FF2B5EF4-FFF2-40B4-BE49-F238E27FC236}">
                  <a16:creationId xmlns:a16="http://schemas.microsoft.com/office/drawing/2014/main" xmlns="" id="{62F8668E-3860-41E3-A3D7-4E0299DD8C38}"/>
                </a:ext>
              </a:extLst>
            </p:cNvPr>
            <p:cNvGrpSpPr/>
            <p:nvPr/>
          </p:nvGrpSpPr>
          <p:grpSpPr>
            <a:xfrm>
              <a:off x="6435492" y="3950140"/>
              <a:ext cx="671092" cy="745100"/>
              <a:chOff x="1556433" y="3746128"/>
              <a:chExt cx="577403" cy="640556"/>
            </a:xfrm>
          </p:grpSpPr>
          <p:sp>
            <p:nvSpPr>
              <p:cNvPr id="67" name="işḷíḑê">
                <a:extLst>
                  <a:ext uri="{FF2B5EF4-FFF2-40B4-BE49-F238E27FC236}">
                    <a16:creationId xmlns:a16="http://schemas.microsoft.com/office/drawing/2014/main" xmlns="" id="{879CABDC-2ACD-4B86-BF2F-7CF0D53BB2ED}"/>
                  </a:ext>
                </a:extLst>
              </p:cNvPr>
              <p:cNvSpPr/>
              <p:nvPr/>
            </p:nvSpPr>
            <p:spPr bwMode="auto">
              <a:xfrm>
                <a:off x="1556433" y="3746128"/>
                <a:ext cx="577403" cy="640556"/>
              </a:xfrm>
              <a:custGeom>
                <a:avLst/>
                <a:gdLst>
                  <a:gd name="T0" fmla="*/ 187 w 373"/>
                  <a:gd name="T1" fmla="*/ 414 h 414"/>
                  <a:gd name="T2" fmla="*/ 156 w 373"/>
                  <a:gd name="T3" fmla="*/ 406 h 414"/>
                  <a:gd name="T4" fmla="*/ 31 w 373"/>
                  <a:gd name="T5" fmla="*/ 334 h 414"/>
                  <a:gd name="T6" fmla="*/ 0 w 373"/>
                  <a:gd name="T7" fmla="*/ 280 h 414"/>
                  <a:gd name="T8" fmla="*/ 0 w 373"/>
                  <a:gd name="T9" fmla="*/ 137 h 414"/>
                  <a:gd name="T10" fmla="*/ 31 w 373"/>
                  <a:gd name="T11" fmla="*/ 83 h 414"/>
                  <a:gd name="T12" fmla="*/ 156 w 373"/>
                  <a:gd name="T13" fmla="*/ 11 h 414"/>
                  <a:gd name="T14" fmla="*/ 218 w 373"/>
                  <a:gd name="T15" fmla="*/ 11 h 414"/>
                  <a:gd name="T16" fmla="*/ 342 w 373"/>
                  <a:gd name="T17" fmla="*/ 83 h 414"/>
                  <a:gd name="T18" fmla="*/ 373 w 373"/>
                  <a:gd name="T19" fmla="*/ 137 h 414"/>
                  <a:gd name="T20" fmla="*/ 373 w 373"/>
                  <a:gd name="T21" fmla="*/ 280 h 414"/>
                  <a:gd name="T22" fmla="*/ 342 w 373"/>
                  <a:gd name="T23" fmla="*/ 334 h 414"/>
                  <a:gd name="T24" fmla="*/ 218 w 373"/>
                  <a:gd name="T25" fmla="*/ 406 h 414"/>
                  <a:gd name="T26" fmla="*/ 187 w 373"/>
                  <a:gd name="T27" fmla="*/ 414 h 414"/>
                  <a:gd name="T28" fmla="*/ 187 w 373"/>
                  <a:gd name="T29" fmla="*/ 17 h 414"/>
                  <a:gd name="T30" fmla="*/ 163 w 373"/>
                  <a:gd name="T31" fmla="*/ 24 h 414"/>
                  <a:gd name="T32" fmla="*/ 39 w 373"/>
                  <a:gd name="T33" fmla="*/ 95 h 414"/>
                  <a:gd name="T34" fmla="*/ 15 w 373"/>
                  <a:gd name="T35" fmla="*/ 137 h 414"/>
                  <a:gd name="T36" fmla="*/ 15 w 373"/>
                  <a:gd name="T37" fmla="*/ 280 h 414"/>
                  <a:gd name="T38" fmla="*/ 39 w 373"/>
                  <a:gd name="T39" fmla="*/ 322 h 414"/>
                  <a:gd name="T40" fmla="*/ 163 w 373"/>
                  <a:gd name="T41" fmla="*/ 393 h 414"/>
                  <a:gd name="T42" fmla="*/ 211 w 373"/>
                  <a:gd name="T43" fmla="*/ 393 h 414"/>
                  <a:gd name="T44" fmla="*/ 335 w 373"/>
                  <a:gd name="T45" fmla="*/ 322 h 414"/>
                  <a:gd name="T46" fmla="*/ 359 w 373"/>
                  <a:gd name="T47" fmla="*/ 280 h 414"/>
                  <a:gd name="T48" fmla="*/ 359 w 373"/>
                  <a:gd name="T49" fmla="*/ 137 h 414"/>
                  <a:gd name="T50" fmla="*/ 335 w 373"/>
                  <a:gd name="T51" fmla="*/ 95 h 414"/>
                  <a:gd name="T52" fmla="*/ 211 w 373"/>
                  <a:gd name="T53" fmla="*/ 24 h 414"/>
                  <a:gd name="T54" fmla="*/ 187 w 373"/>
                  <a:gd name="T55" fmla="*/ 1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3" h="414">
                    <a:moveTo>
                      <a:pt x="187" y="414"/>
                    </a:moveTo>
                    <a:cubicBezTo>
                      <a:pt x="176" y="414"/>
                      <a:pt x="165" y="411"/>
                      <a:pt x="156" y="406"/>
                    </a:cubicBezTo>
                    <a:cubicBezTo>
                      <a:pt x="31" y="334"/>
                      <a:pt x="31" y="334"/>
                      <a:pt x="31" y="334"/>
                    </a:cubicBezTo>
                    <a:cubicBezTo>
                      <a:pt x="12" y="323"/>
                      <a:pt x="0" y="302"/>
                      <a:pt x="0" y="280"/>
                    </a:cubicBezTo>
                    <a:cubicBezTo>
                      <a:pt x="0" y="137"/>
                      <a:pt x="0" y="137"/>
                      <a:pt x="0" y="137"/>
                    </a:cubicBezTo>
                    <a:cubicBezTo>
                      <a:pt x="0" y="115"/>
                      <a:pt x="12" y="94"/>
                      <a:pt x="31" y="83"/>
                    </a:cubicBezTo>
                    <a:cubicBezTo>
                      <a:pt x="156" y="11"/>
                      <a:pt x="156" y="11"/>
                      <a:pt x="156" y="11"/>
                    </a:cubicBezTo>
                    <a:cubicBezTo>
                      <a:pt x="175" y="0"/>
                      <a:pt x="199" y="0"/>
                      <a:pt x="218" y="11"/>
                    </a:cubicBezTo>
                    <a:cubicBezTo>
                      <a:pt x="342" y="83"/>
                      <a:pt x="342" y="83"/>
                      <a:pt x="342" y="83"/>
                    </a:cubicBezTo>
                    <a:cubicBezTo>
                      <a:pt x="361" y="94"/>
                      <a:pt x="373" y="115"/>
                      <a:pt x="373" y="137"/>
                    </a:cubicBezTo>
                    <a:cubicBezTo>
                      <a:pt x="373" y="280"/>
                      <a:pt x="373" y="280"/>
                      <a:pt x="373" y="280"/>
                    </a:cubicBezTo>
                    <a:cubicBezTo>
                      <a:pt x="373" y="302"/>
                      <a:pt x="361" y="323"/>
                      <a:pt x="342" y="334"/>
                    </a:cubicBezTo>
                    <a:cubicBezTo>
                      <a:pt x="218" y="406"/>
                      <a:pt x="218" y="406"/>
                      <a:pt x="218" y="406"/>
                    </a:cubicBezTo>
                    <a:cubicBezTo>
                      <a:pt x="208" y="411"/>
                      <a:pt x="198" y="414"/>
                      <a:pt x="187" y="414"/>
                    </a:cubicBezTo>
                    <a:moveTo>
                      <a:pt x="187" y="17"/>
                    </a:moveTo>
                    <a:cubicBezTo>
                      <a:pt x="178" y="17"/>
                      <a:pt x="170" y="19"/>
                      <a:pt x="163" y="24"/>
                    </a:cubicBezTo>
                    <a:cubicBezTo>
                      <a:pt x="39" y="95"/>
                      <a:pt x="39" y="95"/>
                      <a:pt x="39" y="95"/>
                    </a:cubicBezTo>
                    <a:cubicBezTo>
                      <a:pt x="24" y="104"/>
                      <a:pt x="15" y="120"/>
                      <a:pt x="15" y="137"/>
                    </a:cubicBezTo>
                    <a:cubicBezTo>
                      <a:pt x="15" y="280"/>
                      <a:pt x="15" y="280"/>
                      <a:pt x="15" y="280"/>
                    </a:cubicBezTo>
                    <a:cubicBezTo>
                      <a:pt x="15" y="297"/>
                      <a:pt x="24" y="313"/>
                      <a:pt x="39" y="322"/>
                    </a:cubicBezTo>
                    <a:cubicBezTo>
                      <a:pt x="163" y="393"/>
                      <a:pt x="163" y="393"/>
                      <a:pt x="163" y="393"/>
                    </a:cubicBezTo>
                    <a:cubicBezTo>
                      <a:pt x="177" y="402"/>
                      <a:pt x="196" y="402"/>
                      <a:pt x="211" y="393"/>
                    </a:cubicBezTo>
                    <a:cubicBezTo>
                      <a:pt x="335" y="322"/>
                      <a:pt x="335" y="322"/>
                      <a:pt x="335" y="322"/>
                    </a:cubicBezTo>
                    <a:cubicBezTo>
                      <a:pt x="350" y="313"/>
                      <a:pt x="359" y="297"/>
                      <a:pt x="359" y="280"/>
                    </a:cubicBezTo>
                    <a:cubicBezTo>
                      <a:pt x="359" y="137"/>
                      <a:pt x="359" y="137"/>
                      <a:pt x="359" y="137"/>
                    </a:cubicBezTo>
                    <a:cubicBezTo>
                      <a:pt x="359" y="120"/>
                      <a:pt x="350" y="104"/>
                      <a:pt x="335" y="95"/>
                    </a:cubicBezTo>
                    <a:cubicBezTo>
                      <a:pt x="211" y="24"/>
                      <a:pt x="211" y="24"/>
                      <a:pt x="211" y="24"/>
                    </a:cubicBezTo>
                    <a:cubicBezTo>
                      <a:pt x="203" y="19"/>
                      <a:pt x="195" y="17"/>
                      <a:pt x="187" y="17"/>
                    </a:cubicBezTo>
                  </a:path>
                </a:pathLst>
              </a:custGeom>
              <a:solidFill>
                <a:schemeClr val="bg1">
                  <a:lumMod val="95000"/>
                </a:schemeClr>
              </a:solidFill>
              <a:ln>
                <a:noFill/>
              </a:ln>
            </p:spPr>
            <p:txBody>
              <a:bodyPr vert="horz" wrap="square" lIns="91440" tIns="45720" rIns="91440" bIns="45720" numCol="1" anchor="t" anchorCtr="0" compatLnSpc="1">
                <a:no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200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8" name="ïŝḷíḓé">
                <a:extLst>
                  <a:ext uri="{FF2B5EF4-FFF2-40B4-BE49-F238E27FC236}">
                    <a16:creationId xmlns:a16="http://schemas.microsoft.com/office/drawing/2014/main" xmlns="" id="{45B562C6-0A6B-4BD6-9206-9575E290C1AE}"/>
                  </a:ext>
                </a:extLst>
              </p:cNvPr>
              <p:cNvSpPr/>
              <p:nvPr/>
            </p:nvSpPr>
            <p:spPr bwMode="auto">
              <a:xfrm>
                <a:off x="1615075" y="3805773"/>
                <a:ext cx="460118" cy="521266"/>
              </a:xfrm>
              <a:custGeom>
                <a:avLst/>
                <a:gdLst>
                  <a:gd name="T0" fmla="*/ 137 w 297"/>
                  <a:gd name="T1" fmla="*/ 4 h 337"/>
                  <a:gd name="T2" fmla="*/ 12 w 297"/>
                  <a:gd name="T3" fmla="*/ 76 h 337"/>
                  <a:gd name="T4" fmla="*/ 0 w 297"/>
                  <a:gd name="T5" fmla="*/ 97 h 337"/>
                  <a:gd name="T6" fmla="*/ 0 w 297"/>
                  <a:gd name="T7" fmla="*/ 240 h 337"/>
                  <a:gd name="T8" fmla="*/ 12 w 297"/>
                  <a:gd name="T9" fmla="*/ 261 h 337"/>
                  <a:gd name="T10" fmla="*/ 137 w 297"/>
                  <a:gd name="T11" fmla="*/ 333 h 337"/>
                  <a:gd name="T12" fmla="*/ 161 w 297"/>
                  <a:gd name="T13" fmla="*/ 333 h 337"/>
                  <a:gd name="T14" fmla="*/ 285 w 297"/>
                  <a:gd name="T15" fmla="*/ 261 h 337"/>
                  <a:gd name="T16" fmla="*/ 297 w 297"/>
                  <a:gd name="T17" fmla="*/ 240 h 337"/>
                  <a:gd name="T18" fmla="*/ 297 w 297"/>
                  <a:gd name="T19" fmla="*/ 97 h 337"/>
                  <a:gd name="T20" fmla="*/ 285 w 297"/>
                  <a:gd name="T21" fmla="*/ 76 h 337"/>
                  <a:gd name="T22" fmla="*/ 161 w 297"/>
                  <a:gd name="T23" fmla="*/ 4 h 337"/>
                  <a:gd name="T24" fmla="*/ 137 w 297"/>
                  <a:gd name="T25" fmla="*/ 4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337">
                    <a:moveTo>
                      <a:pt x="137" y="4"/>
                    </a:moveTo>
                    <a:cubicBezTo>
                      <a:pt x="12" y="76"/>
                      <a:pt x="12" y="76"/>
                      <a:pt x="12" y="76"/>
                    </a:cubicBezTo>
                    <a:cubicBezTo>
                      <a:pt x="5" y="80"/>
                      <a:pt x="0" y="88"/>
                      <a:pt x="0" y="97"/>
                    </a:cubicBezTo>
                    <a:cubicBezTo>
                      <a:pt x="0" y="240"/>
                      <a:pt x="0" y="240"/>
                      <a:pt x="0" y="240"/>
                    </a:cubicBezTo>
                    <a:cubicBezTo>
                      <a:pt x="0" y="249"/>
                      <a:pt x="5" y="257"/>
                      <a:pt x="12" y="261"/>
                    </a:cubicBezTo>
                    <a:cubicBezTo>
                      <a:pt x="137" y="333"/>
                      <a:pt x="137" y="333"/>
                      <a:pt x="137" y="333"/>
                    </a:cubicBezTo>
                    <a:cubicBezTo>
                      <a:pt x="144" y="337"/>
                      <a:pt x="153" y="337"/>
                      <a:pt x="161" y="333"/>
                    </a:cubicBezTo>
                    <a:cubicBezTo>
                      <a:pt x="285" y="261"/>
                      <a:pt x="285" y="261"/>
                      <a:pt x="285" y="261"/>
                    </a:cubicBezTo>
                    <a:cubicBezTo>
                      <a:pt x="293" y="257"/>
                      <a:pt x="297" y="249"/>
                      <a:pt x="297" y="240"/>
                    </a:cubicBezTo>
                    <a:cubicBezTo>
                      <a:pt x="297" y="97"/>
                      <a:pt x="297" y="97"/>
                      <a:pt x="297" y="97"/>
                    </a:cubicBezTo>
                    <a:cubicBezTo>
                      <a:pt x="297" y="88"/>
                      <a:pt x="293" y="80"/>
                      <a:pt x="285" y="76"/>
                    </a:cubicBezTo>
                    <a:cubicBezTo>
                      <a:pt x="161" y="4"/>
                      <a:pt x="161" y="4"/>
                      <a:pt x="161" y="4"/>
                    </a:cubicBezTo>
                    <a:cubicBezTo>
                      <a:pt x="153" y="0"/>
                      <a:pt x="144" y="0"/>
                      <a:pt x="137" y="4"/>
                    </a:cubicBezTo>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p>
                <a:pPr marL="225425" indent="-225425" algn="ctr" fontAlgn="base">
                  <a:spcBef>
                    <a:spcPct val="0"/>
                  </a:spcBef>
                  <a:spcAft>
                    <a:spcPct val="0"/>
                  </a:spcAft>
                  <a:defRPr/>
                </a:pPr>
                <a:r>
                  <a:rPr lang="en-US" altLang="zh-CN" sz="2000" b="1" kern="0" dirty="0">
                    <a:solidFill>
                      <a:srgbClr val="B08A5E"/>
                    </a:solidFill>
                    <a:latin typeface="Times New Roman" panose="02020603050405020304" pitchFamily="18" charset="0"/>
                    <a:ea typeface="楷体" panose="02010609060101010101" pitchFamily="49" charset="-122"/>
                    <a:sym typeface="Times New Roman" panose="02020603050405020304" pitchFamily="18" charset="0"/>
                  </a:rPr>
                  <a:t>0</a:t>
                </a:r>
                <a:r>
                  <a:rPr lang="en-US" altLang="zh-CN" sz="100" b="1" kern="0" dirty="0">
                    <a:solidFill>
                      <a:srgbClr val="B08A5E"/>
                    </a:solidFill>
                    <a:latin typeface="Times New Roman" panose="02020603050405020304" pitchFamily="18" charset="0"/>
                    <a:ea typeface="楷体" panose="02010609060101010101" pitchFamily="49" charset="-122"/>
                    <a:sym typeface="Times New Roman" panose="02020603050405020304" pitchFamily="18" charset="0"/>
                  </a:rPr>
                  <a:t> </a:t>
                </a:r>
                <a:r>
                  <a:rPr lang="en-US" altLang="zh-CN" sz="2000" b="1" kern="0" dirty="0">
                    <a:solidFill>
                      <a:srgbClr val="B08A5E"/>
                    </a:solidFill>
                    <a:latin typeface="Times New Roman" panose="02020603050405020304" pitchFamily="18" charset="0"/>
                    <a:ea typeface="楷体" panose="02010609060101010101" pitchFamily="49" charset="-122"/>
                    <a:sym typeface="Times New Roman" panose="02020603050405020304" pitchFamily="18" charset="0"/>
                  </a:rPr>
                  <a:t>2</a:t>
                </a:r>
              </a:p>
            </p:txBody>
          </p:sp>
        </p:grpSp>
      </p:grpSp>
      <p:grpSp>
        <p:nvGrpSpPr>
          <p:cNvPr id="6" name="组合 5">
            <a:extLst>
              <a:ext uri="{FF2B5EF4-FFF2-40B4-BE49-F238E27FC236}">
                <a16:creationId xmlns:a16="http://schemas.microsoft.com/office/drawing/2014/main" xmlns="" id="{B59904FC-C734-4EBC-9AF4-4DB767DA9E8F}"/>
              </a:ext>
            </a:extLst>
          </p:cNvPr>
          <p:cNvGrpSpPr/>
          <p:nvPr/>
        </p:nvGrpSpPr>
        <p:grpSpPr>
          <a:xfrm>
            <a:off x="8836199" y="3488530"/>
            <a:ext cx="2925836" cy="3246329"/>
            <a:chOff x="8836199" y="3488530"/>
            <a:chExt cx="2925836" cy="3246329"/>
          </a:xfrm>
        </p:grpSpPr>
        <p:grpSp>
          <p:nvGrpSpPr>
            <p:cNvPr id="58" name="îṡḻîḑe">
              <a:extLst>
                <a:ext uri="{FF2B5EF4-FFF2-40B4-BE49-F238E27FC236}">
                  <a16:creationId xmlns:a16="http://schemas.microsoft.com/office/drawing/2014/main" xmlns="" id="{9D61FEC9-6B17-4C01-9897-F88CBB66BBEB}"/>
                </a:ext>
              </a:extLst>
            </p:cNvPr>
            <p:cNvGrpSpPr/>
            <p:nvPr/>
          </p:nvGrpSpPr>
          <p:grpSpPr>
            <a:xfrm>
              <a:off x="8836199" y="3488530"/>
              <a:ext cx="2925836" cy="3246329"/>
              <a:chOff x="205763" y="-2695501"/>
              <a:chExt cx="3744916" cy="4154513"/>
            </a:xfrm>
            <a:solidFill>
              <a:schemeClr val="accent1"/>
            </a:solidFill>
          </p:grpSpPr>
          <p:sp>
            <p:nvSpPr>
              <p:cNvPr id="65" name="ïsļíḑe">
                <a:extLst>
                  <a:ext uri="{FF2B5EF4-FFF2-40B4-BE49-F238E27FC236}">
                    <a16:creationId xmlns:a16="http://schemas.microsoft.com/office/drawing/2014/main" xmlns="" id="{6B099778-74C8-46C6-9BE0-145E29093CF8}"/>
                  </a:ext>
                </a:extLst>
              </p:cNvPr>
              <p:cNvSpPr/>
              <p:nvPr/>
            </p:nvSpPr>
            <p:spPr bwMode="auto">
              <a:xfrm>
                <a:off x="205763" y="-2695501"/>
                <a:ext cx="3744916" cy="4154513"/>
              </a:xfrm>
              <a:custGeom>
                <a:avLst/>
                <a:gdLst>
                  <a:gd name="T0" fmla="*/ 187 w 373"/>
                  <a:gd name="T1" fmla="*/ 414 h 414"/>
                  <a:gd name="T2" fmla="*/ 156 w 373"/>
                  <a:gd name="T3" fmla="*/ 406 h 414"/>
                  <a:gd name="T4" fmla="*/ 31 w 373"/>
                  <a:gd name="T5" fmla="*/ 334 h 414"/>
                  <a:gd name="T6" fmla="*/ 0 w 373"/>
                  <a:gd name="T7" fmla="*/ 280 h 414"/>
                  <a:gd name="T8" fmla="*/ 0 w 373"/>
                  <a:gd name="T9" fmla="*/ 137 h 414"/>
                  <a:gd name="T10" fmla="*/ 31 w 373"/>
                  <a:gd name="T11" fmla="*/ 83 h 414"/>
                  <a:gd name="T12" fmla="*/ 156 w 373"/>
                  <a:gd name="T13" fmla="*/ 11 h 414"/>
                  <a:gd name="T14" fmla="*/ 218 w 373"/>
                  <a:gd name="T15" fmla="*/ 11 h 414"/>
                  <a:gd name="T16" fmla="*/ 342 w 373"/>
                  <a:gd name="T17" fmla="*/ 83 h 414"/>
                  <a:gd name="T18" fmla="*/ 373 w 373"/>
                  <a:gd name="T19" fmla="*/ 137 h 414"/>
                  <a:gd name="T20" fmla="*/ 373 w 373"/>
                  <a:gd name="T21" fmla="*/ 280 h 414"/>
                  <a:gd name="T22" fmla="*/ 342 w 373"/>
                  <a:gd name="T23" fmla="*/ 334 h 414"/>
                  <a:gd name="T24" fmla="*/ 218 w 373"/>
                  <a:gd name="T25" fmla="*/ 406 h 414"/>
                  <a:gd name="T26" fmla="*/ 187 w 373"/>
                  <a:gd name="T27" fmla="*/ 414 h 414"/>
                  <a:gd name="T28" fmla="*/ 187 w 373"/>
                  <a:gd name="T29" fmla="*/ 17 h 414"/>
                  <a:gd name="T30" fmla="*/ 163 w 373"/>
                  <a:gd name="T31" fmla="*/ 24 h 414"/>
                  <a:gd name="T32" fmla="*/ 39 w 373"/>
                  <a:gd name="T33" fmla="*/ 95 h 414"/>
                  <a:gd name="T34" fmla="*/ 15 w 373"/>
                  <a:gd name="T35" fmla="*/ 137 h 414"/>
                  <a:gd name="T36" fmla="*/ 15 w 373"/>
                  <a:gd name="T37" fmla="*/ 280 h 414"/>
                  <a:gd name="T38" fmla="*/ 39 w 373"/>
                  <a:gd name="T39" fmla="*/ 322 h 414"/>
                  <a:gd name="T40" fmla="*/ 163 w 373"/>
                  <a:gd name="T41" fmla="*/ 393 h 414"/>
                  <a:gd name="T42" fmla="*/ 211 w 373"/>
                  <a:gd name="T43" fmla="*/ 393 h 414"/>
                  <a:gd name="T44" fmla="*/ 335 w 373"/>
                  <a:gd name="T45" fmla="*/ 322 h 414"/>
                  <a:gd name="T46" fmla="*/ 359 w 373"/>
                  <a:gd name="T47" fmla="*/ 280 h 414"/>
                  <a:gd name="T48" fmla="*/ 359 w 373"/>
                  <a:gd name="T49" fmla="*/ 137 h 414"/>
                  <a:gd name="T50" fmla="*/ 335 w 373"/>
                  <a:gd name="T51" fmla="*/ 95 h 414"/>
                  <a:gd name="T52" fmla="*/ 211 w 373"/>
                  <a:gd name="T53" fmla="*/ 24 h 414"/>
                  <a:gd name="T54" fmla="*/ 187 w 373"/>
                  <a:gd name="T55" fmla="*/ 1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3" h="414">
                    <a:moveTo>
                      <a:pt x="187" y="414"/>
                    </a:moveTo>
                    <a:cubicBezTo>
                      <a:pt x="176" y="414"/>
                      <a:pt x="165" y="411"/>
                      <a:pt x="156" y="406"/>
                    </a:cubicBezTo>
                    <a:cubicBezTo>
                      <a:pt x="31" y="334"/>
                      <a:pt x="31" y="334"/>
                      <a:pt x="31" y="334"/>
                    </a:cubicBezTo>
                    <a:cubicBezTo>
                      <a:pt x="12" y="323"/>
                      <a:pt x="0" y="302"/>
                      <a:pt x="0" y="280"/>
                    </a:cubicBezTo>
                    <a:cubicBezTo>
                      <a:pt x="0" y="137"/>
                      <a:pt x="0" y="137"/>
                      <a:pt x="0" y="137"/>
                    </a:cubicBezTo>
                    <a:cubicBezTo>
                      <a:pt x="0" y="115"/>
                      <a:pt x="12" y="94"/>
                      <a:pt x="31" y="83"/>
                    </a:cubicBezTo>
                    <a:cubicBezTo>
                      <a:pt x="156" y="11"/>
                      <a:pt x="156" y="11"/>
                      <a:pt x="156" y="11"/>
                    </a:cubicBezTo>
                    <a:cubicBezTo>
                      <a:pt x="175" y="0"/>
                      <a:pt x="199" y="0"/>
                      <a:pt x="218" y="11"/>
                    </a:cubicBezTo>
                    <a:cubicBezTo>
                      <a:pt x="342" y="83"/>
                      <a:pt x="342" y="83"/>
                      <a:pt x="342" y="83"/>
                    </a:cubicBezTo>
                    <a:cubicBezTo>
                      <a:pt x="361" y="94"/>
                      <a:pt x="373" y="115"/>
                      <a:pt x="373" y="137"/>
                    </a:cubicBezTo>
                    <a:cubicBezTo>
                      <a:pt x="373" y="280"/>
                      <a:pt x="373" y="280"/>
                      <a:pt x="373" y="280"/>
                    </a:cubicBezTo>
                    <a:cubicBezTo>
                      <a:pt x="373" y="302"/>
                      <a:pt x="361" y="323"/>
                      <a:pt x="342" y="334"/>
                    </a:cubicBezTo>
                    <a:cubicBezTo>
                      <a:pt x="218" y="406"/>
                      <a:pt x="218" y="406"/>
                      <a:pt x="218" y="406"/>
                    </a:cubicBezTo>
                    <a:cubicBezTo>
                      <a:pt x="208" y="411"/>
                      <a:pt x="198" y="414"/>
                      <a:pt x="187" y="414"/>
                    </a:cubicBezTo>
                    <a:moveTo>
                      <a:pt x="187" y="17"/>
                    </a:moveTo>
                    <a:cubicBezTo>
                      <a:pt x="178" y="17"/>
                      <a:pt x="170" y="19"/>
                      <a:pt x="163" y="24"/>
                    </a:cubicBezTo>
                    <a:cubicBezTo>
                      <a:pt x="39" y="95"/>
                      <a:pt x="39" y="95"/>
                      <a:pt x="39" y="95"/>
                    </a:cubicBezTo>
                    <a:cubicBezTo>
                      <a:pt x="24" y="104"/>
                      <a:pt x="15" y="120"/>
                      <a:pt x="15" y="137"/>
                    </a:cubicBezTo>
                    <a:cubicBezTo>
                      <a:pt x="15" y="280"/>
                      <a:pt x="15" y="280"/>
                      <a:pt x="15" y="280"/>
                    </a:cubicBezTo>
                    <a:cubicBezTo>
                      <a:pt x="15" y="297"/>
                      <a:pt x="24" y="313"/>
                      <a:pt x="39" y="322"/>
                    </a:cubicBezTo>
                    <a:cubicBezTo>
                      <a:pt x="163" y="393"/>
                      <a:pt x="163" y="393"/>
                      <a:pt x="163" y="393"/>
                    </a:cubicBezTo>
                    <a:cubicBezTo>
                      <a:pt x="177" y="402"/>
                      <a:pt x="196" y="402"/>
                      <a:pt x="211" y="393"/>
                    </a:cubicBezTo>
                    <a:cubicBezTo>
                      <a:pt x="335" y="322"/>
                      <a:pt x="335" y="322"/>
                      <a:pt x="335" y="322"/>
                    </a:cubicBezTo>
                    <a:cubicBezTo>
                      <a:pt x="350" y="313"/>
                      <a:pt x="359" y="297"/>
                      <a:pt x="359" y="280"/>
                    </a:cubicBezTo>
                    <a:cubicBezTo>
                      <a:pt x="359" y="137"/>
                      <a:pt x="359" y="137"/>
                      <a:pt x="359" y="137"/>
                    </a:cubicBezTo>
                    <a:cubicBezTo>
                      <a:pt x="359" y="120"/>
                      <a:pt x="350" y="104"/>
                      <a:pt x="335" y="95"/>
                    </a:cubicBezTo>
                    <a:cubicBezTo>
                      <a:pt x="211" y="24"/>
                      <a:pt x="211" y="24"/>
                      <a:pt x="211" y="24"/>
                    </a:cubicBezTo>
                    <a:cubicBezTo>
                      <a:pt x="203" y="19"/>
                      <a:pt x="195" y="17"/>
                      <a:pt x="187" y="17"/>
                    </a:cubicBezTo>
                  </a:path>
                </a:pathLst>
              </a:custGeom>
              <a:solidFill>
                <a:schemeClr val="tx1">
                  <a:lumMod val="50000"/>
                  <a:lumOff val="50000"/>
                </a:schemeClr>
              </a:solidFill>
              <a:ln w="4445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spcCol="0" rtlCol="0" fromWordArt="0" anchor="ctr" anchorCtr="0" forceAA="0" compatLnSpc="1">
                <a:noAutofit/>
              </a:bodyPr>
              <a:lstStyle/>
              <a:p>
                <a:pPr lvl="0" algn="ctr"/>
                <a:endParaRPr lang="en-US" altLang="zh-CN" sz="2400" b="1"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6" name="ïś1iďé">
                <a:extLst>
                  <a:ext uri="{FF2B5EF4-FFF2-40B4-BE49-F238E27FC236}">
                    <a16:creationId xmlns:a16="http://schemas.microsoft.com/office/drawing/2014/main" xmlns="" id="{6034727E-AA97-47F9-87BC-9E1A391A0A57}"/>
                  </a:ext>
                </a:extLst>
              </p:cNvPr>
              <p:cNvSpPr/>
              <p:nvPr/>
            </p:nvSpPr>
            <p:spPr bwMode="auto">
              <a:xfrm>
                <a:off x="586103" y="-2308656"/>
                <a:ext cx="2984230" cy="3380823"/>
              </a:xfrm>
              <a:custGeom>
                <a:avLst/>
                <a:gdLst>
                  <a:gd name="T0" fmla="*/ 137 w 297"/>
                  <a:gd name="T1" fmla="*/ 4 h 337"/>
                  <a:gd name="T2" fmla="*/ 12 w 297"/>
                  <a:gd name="T3" fmla="*/ 76 h 337"/>
                  <a:gd name="T4" fmla="*/ 0 w 297"/>
                  <a:gd name="T5" fmla="*/ 97 h 337"/>
                  <a:gd name="T6" fmla="*/ 0 w 297"/>
                  <a:gd name="T7" fmla="*/ 240 h 337"/>
                  <a:gd name="T8" fmla="*/ 12 w 297"/>
                  <a:gd name="T9" fmla="*/ 261 h 337"/>
                  <a:gd name="T10" fmla="*/ 137 w 297"/>
                  <a:gd name="T11" fmla="*/ 333 h 337"/>
                  <a:gd name="T12" fmla="*/ 161 w 297"/>
                  <a:gd name="T13" fmla="*/ 333 h 337"/>
                  <a:gd name="T14" fmla="*/ 285 w 297"/>
                  <a:gd name="T15" fmla="*/ 261 h 337"/>
                  <a:gd name="T16" fmla="*/ 297 w 297"/>
                  <a:gd name="T17" fmla="*/ 240 h 337"/>
                  <a:gd name="T18" fmla="*/ 297 w 297"/>
                  <a:gd name="T19" fmla="*/ 97 h 337"/>
                  <a:gd name="T20" fmla="*/ 285 w 297"/>
                  <a:gd name="T21" fmla="*/ 76 h 337"/>
                  <a:gd name="T22" fmla="*/ 161 w 297"/>
                  <a:gd name="T23" fmla="*/ 4 h 337"/>
                  <a:gd name="T24" fmla="*/ 137 w 297"/>
                  <a:gd name="T25" fmla="*/ 4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337">
                    <a:moveTo>
                      <a:pt x="137" y="4"/>
                    </a:moveTo>
                    <a:cubicBezTo>
                      <a:pt x="12" y="76"/>
                      <a:pt x="12" y="76"/>
                      <a:pt x="12" y="76"/>
                    </a:cubicBezTo>
                    <a:cubicBezTo>
                      <a:pt x="5" y="80"/>
                      <a:pt x="0" y="88"/>
                      <a:pt x="0" y="97"/>
                    </a:cubicBezTo>
                    <a:cubicBezTo>
                      <a:pt x="0" y="240"/>
                      <a:pt x="0" y="240"/>
                      <a:pt x="0" y="240"/>
                    </a:cubicBezTo>
                    <a:cubicBezTo>
                      <a:pt x="0" y="249"/>
                      <a:pt x="5" y="257"/>
                      <a:pt x="12" y="261"/>
                    </a:cubicBezTo>
                    <a:cubicBezTo>
                      <a:pt x="137" y="333"/>
                      <a:pt x="137" y="333"/>
                      <a:pt x="137" y="333"/>
                    </a:cubicBezTo>
                    <a:cubicBezTo>
                      <a:pt x="144" y="337"/>
                      <a:pt x="153" y="337"/>
                      <a:pt x="161" y="333"/>
                    </a:cubicBezTo>
                    <a:cubicBezTo>
                      <a:pt x="285" y="261"/>
                      <a:pt x="285" y="261"/>
                      <a:pt x="285" y="261"/>
                    </a:cubicBezTo>
                    <a:cubicBezTo>
                      <a:pt x="293" y="257"/>
                      <a:pt x="297" y="249"/>
                      <a:pt x="297" y="240"/>
                    </a:cubicBezTo>
                    <a:cubicBezTo>
                      <a:pt x="297" y="97"/>
                      <a:pt x="297" y="97"/>
                      <a:pt x="297" y="97"/>
                    </a:cubicBezTo>
                    <a:cubicBezTo>
                      <a:pt x="297" y="88"/>
                      <a:pt x="293" y="80"/>
                      <a:pt x="285" y="76"/>
                    </a:cubicBezTo>
                    <a:cubicBezTo>
                      <a:pt x="161" y="4"/>
                      <a:pt x="161" y="4"/>
                      <a:pt x="161" y="4"/>
                    </a:cubicBezTo>
                    <a:cubicBezTo>
                      <a:pt x="153" y="0"/>
                      <a:pt x="144" y="0"/>
                      <a:pt x="137" y="4"/>
                    </a:cubicBezTo>
                  </a:path>
                </a:pathLst>
              </a:custGeom>
              <a:solidFill>
                <a:schemeClr val="tx1">
                  <a:lumMod val="50000"/>
                  <a:lumOff val="50000"/>
                </a:schemeClr>
              </a:solidFill>
              <a:ln w="4445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spcCol="0" rtlCol="0" fromWordArt="0" anchor="ctr" anchorCtr="0" forceAA="0" compatLnSpc="1">
                <a:noAutofit/>
              </a:bodyPr>
              <a:lstStyle/>
              <a:p>
                <a:pPr lvl="0" algn="ctr"/>
                <a:endParaRPr lang="en-US" altLang="zh-CN" sz="2400" b="1" dirty="0">
                  <a:latin typeface="Times New Roman" panose="02020603050405020304" pitchFamily="18" charset="0"/>
                  <a:ea typeface="楷体" panose="02010609060101010101" pitchFamily="49" charset="-122"/>
                  <a:sym typeface="Times New Roman" panose="02020603050405020304" pitchFamily="18" charset="0"/>
                </a:endParaRPr>
              </a:p>
            </p:txBody>
          </p:sp>
        </p:grpSp>
        <p:sp>
          <p:nvSpPr>
            <p:cNvPr id="63" name="îṧ1iďe">
              <a:extLst>
                <a:ext uri="{FF2B5EF4-FFF2-40B4-BE49-F238E27FC236}">
                  <a16:creationId xmlns:a16="http://schemas.microsoft.com/office/drawing/2014/main" xmlns="" id="{9853EB9C-5118-462B-8B2F-FE8E8A4FEAC9}"/>
                </a:ext>
              </a:extLst>
            </p:cNvPr>
            <p:cNvSpPr/>
            <p:nvPr/>
          </p:nvSpPr>
          <p:spPr>
            <a:xfrm>
              <a:off x="9022536" y="5130983"/>
              <a:ext cx="2565830" cy="626685"/>
            </a:xfrm>
            <a:prstGeom prst="rect">
              <a:avLst/>
            </a:prstGeom>
            <a:noFill/>
            <a:ln>
              <a:noFill/>
            </a:ln>
          </p:spPr>
          <p:txBody>
            <a:bodyPr wrap="square" lIns="91440" tIns="45720" rIns="91440" bIns="45720" anchor="ctr">
              <a:noAutofit/>
            </a:bodyPr>
            <a:lstStyle/>
            <a:p>
              <a:pPr algn="ctr" fontAlgn="base">
                <a:spcBef>
                  <a:spcPct val="0"/>
                </a:spcBef>
                <a:spcAft>
                  <a:spcPct val="0"/>
                </a:spcAft>
                <a:tabLst>
                  <a:tab pos="227965" algn="l"/>
                </a:tabLst>
                <a:defRPr/>
              </a:pPr>
              <a:r>
                <a:rPr lang="zh-CN" altLang="en-US" sz="18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rPr>
                <a:t>不同种类股票不同要约条件</a:t>
              </a:r>
              <a:endParaRPr lang="en-US" altLang="zh-CN" sz="18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grpSp>
          <p:nvGrpSpPr>
            <p:cNvPr id="60" name="ïslîḑé">
              <a:extLst>
                <a:ext uri="{FF2B5EF4-FFF2-40B4-BE49-F238E27FC236}">
                  <a16:creationId xmlns:a16="http://schemas.microsoft.com/office/drawing/2014/main" xmlns="" id="{4539EE4C-7750-428E-BF1C-EA7A654211EE}"/>
                </a:ext>
              </a:extLst>
            </p:cNvPr>
            <p:cNvGrpSpPr/>
            <p:nvPr/>
          </p:nvGrpSpPr>
          <p:grpSpPr>
            <a:xfrm>
              <a:off x="9964512" y="3950140"/>
              <a:ext cx="671092" cy="745100"/>
              <a:chOff x="1556433" y="3746128"/>
              <a:chExt cx="577403" cy="640556"/>
            </a:xfrm>
          </p:grpSpPr>
          <p:sp>
            <p:nvSpPr>
              <p:cNvPr id="61" name="í$ľíḑè">
                <a:extLst>
                  <a:ext uri="{FF2B5EF4-FFF2-40B4-BE49-F238E27FC236}">
                    <a16:creationId xmlns:a16="http://schemas.microsoft.com/office/drawing/2014/main" xmlns="" id="{C4D21DF5-D0F0-4650-B17C-2FE6AFFAC3A6}"/>
                  </a:ext>
                </a:extLst>
              </p:cNvPr>
              <p:cNvSpPr/>
              <p:nvPr/>
            </p:nvSpPr>
            <p:spPr bwMode="auto">
              <a:xfrm>
                <a:off x="1556433" y="3746128"/>
                <a:ext cx="577403" cy="640556"/>
              </a:xfrm>
              <a:custGeom>
                <a:avLst/>
                <a:gdLst>
                  <a:gd name="T0" fmla="*/ 187 w 373"/>
                  <a:gd name="T1" fmla="*/ 414 h 414"/>
                  <a:gd name="T2" fmla="*/ 156 w 373"/>
                  <a:gd name="T3" fmla="*/ 406 h 414"/>
                  <a:gd name="T4" fmla="*/ 31 w 373"/>
                  <a:gd name="T5" fmla="*/ 334 h 414"/>
                  <a:gd name="T6" fmla="*/ 0 w 373"/>
                  <a:gd name="T7" fmla="*/ 280 h 414"/>
                  <a:gd name="T8" fmla="*/ 0 w 373"/>
                  <a:gd name="T9" fmla="*/ 137 h 414"/>
                  <a:gd name="T10" fmla="*/ 31 w 373"/>
                  <a:gd name="T11" fmla="*/ 83 h 414"/>
                  <a:gd name="T12" fmla="*/ 156 w 373"/>
                  <a:gd name="T13" fmla="*/ 11 h 414"/>
                  <a:gd name="T14" fmla="*/ 218 w 373"/>
                  <a:gd name="T15" fmla="*/ 11 h 414"/>
                  <a:gd name="T16" fmla="*/ 342 w 373"/>
                  <a:gd name="T17" fmla="*/ 83 h 414"/>
                  <a:gd name="T18" fmla="*/ 373 w 373"/>
                  <a:gd name="T19" fmla="*/ 137 h 414"/>
                  <a:gd name="T20" fmla="*/ 373 w 373"/>
                  <a:gd name="T21" fmla="*/ 280 h 414"/>
                  <a:gd name="T22" fmla="*/ 342 w 373"/>
                  <a:gd name="T23" fmla="*/ 334 h 414"/>
                  <a:gd name="T24" fmla="*/ 218 w 373"/>
                  <a:gd name="T25" fmla="*/ 406 h 414"/>
                  <a:gd name="T26" fmla="*/ 187 w 373"/>
                  <a:gd name="T27" fmla="*/ 414 h 414"/>
                  <a:gd name="T28" fmla="*/ 187 w 373"/>
                  <a:gd name="T29" fmla="*/ 17 h 414"/>
                  <a:gd name="T30" fmla="*/ 163 w 373"/>
                  <a:gd name="T31" fmla="*/ 24 h 414"/>
                  <a:gd name="T32" fmla="*/ 39 w 373"/>
                  <a:gd name="T33" fmla="*/ 95 h 414"/>
                  <a:gd name="T34" fmla="*/ 15 w 373"/>
                  <a:gd name="T35" fmla="*/ 137 h 414"/>
                  <a:gd name="T36" fmla="*/ 15 w 373"/>
                  <a:gd name="T37" fmla="*/ 280 h 414"/>
                  <a:gd name="T38" fmla="*/ 39 w 373"/>
                  <a:gd name="T39" fmla="*/ 322 h 414"/>
                  <a:gd name="T40" fmla="*/ 163 w 373"/>
                  <a:gd name="T41" fmla="*/ 393 h 414"/>
                  <a:gd name="T42" fmla="*/ 211 w 373"/>
                  <a:gd name="T43" fmla="*/ 393 h 414"/>
                  <a:gd name="T44" fmla="*/ 335 w 373"/>
                  <a:gd name="T45" fmla="*/ 322 h 414"/>
                  <a:gd name="T46" fmla="*/ 359 w 373"/>
                  <a:gd name="T47" fmla="*/ 280 h 414"/>
                  <a:gd name="T48" fmla="*/ 359 w 373"/>
                  <a:gd name="T49" fmla="*/ 137 h 414"/>
                  <a:gd name="T50" fmla="*/ 335 w 373"/>
                  <a:gd name="T51" fmla="*/ 95 h 414"/>
                  <a:gd name="T52" fmla="*/ 211 w 373"/>
                  <a:gd name="T53" fmla="*/ 24 h 414"/>
                  <a:gd name="T54" fmla="*/ 187 w 373"/>
                  <a:gd name="T55" fmla="*/ 17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3" h="414">
                    <a:moveTo>
                      <a:pt x="187" y="414"/>
                    </a:moveTo>
                    <a:cubicBezTo>
                      <a:pt x="176" y="414"/>
                      <a:pt x="165" y="411"/>
                      <a:pt x="156" y="406"/>
                    </a:cubicBezTo>
                    <a:cubicBezTo>
                      <a:pt x="31" y="334"/>
                      <a:pt x="31" y="334"/>
                      <a:pt x="31" y="334"/>
                    </a:cubicBezTo>
                    <a:cubicBezTo>
                      <a:pt x="12" y="323"/>
                      <a:pt x="0" y="302"/>
                      <a:pt x="0" y="280"/>
                    </a:cubicBezTo>
                    <a:cubicBezTo>
                      <a:pt x="0" y="137"/>
                      <a:pt x="0" y="137"/>
                      <a:pt x="0" y="137"/>
                    </a:cubicBezTo>
                    <a:cubicBezTo>
                      <a:pt x="0" y="115"/>
                      <a:pt x="12" y="94"/>
                      <a:pt x="31" y="83"/>
                    </a:cubicBezTo>
                    <a:cubicBezTo>
                      <a:pt x="156" y="11"/>
                      <a:pt x="156" y="11"/>
                      <a:pt x="156" y="11"/>
                    </a:cubicBezTo>
                    <a:cubicBezTo>
                      <a:pt x="175" y="0"/>
                      <a:pt x="199" y="0"/>
                      <a:pt x="218" y="11"/>
                    </a:cubicBezTo>
                    <a:cubicBezTo>
                      <a:pt x="342" y="83"/>
                      <a:pt x="342" y="83"/>
                      <a:pt x="342" y="83"/>
                    </a:cubicBezTo>
                    <a:cubicBezTo>
                      <a:pt x="361" y="94"/>
                      <a:pt x="373" y="115"/>
                      <a:pt x="373" y="137"/>
                    </a:cubicBezTo>
                    <a:cubicBezTo>
                      <a:pt x="373" y="280"/>
                      <a:pt x="373" y="280"/>
                      <a:pt x="373" y="280"/>
                    </a:cubicBezTo>
                    <a:cubicBezTo>
                      <a:pt x="373" y="302"/>
                      <a:pt x="361" y="323"/>
                      <a:pt x="342" y="334"/>
                    </a:cubicBezTo>
                    <a:cubicBezTo>
                      <a:pt x="218" y="406"/>
                      <a:pt x="218" y="406"/>
                      <a:pt x="218" y="406"/>
                    </a:cubicBezTo>
                    <a:cubicBezTo>
                      <a:pt x="208" y="411"/>
                      <a:pt x="198" y="414"/>
                      <a:pt x="187" y="414"/>
                    </a:cubicBezTo>
                    <a:moveTo>
                      <a:pt x="187" y="17"/>
                    </a:moveTo>
                    <a:cubicBezTo>
                      <a:pt x="178" y="17"/>
                      <a:pt x="170" y="19"/>
                      <a:pt x="163" y="24"/>
                    </a:cubicBezTo>
                    <a:cubicBezTo>
                      <a:pt x="39" y="95"/>
                      <a:pt x="39" y="95"/>
                      <a:pt x="39" y="95"/>
                    </a:cubicBezTo>
                    <a:cubicBezTo>
                      <a:pt x="24" y="104"/>
                      <a:pt x="15" y="120"/>
                      <a:pt x="15" y="137"/>
                    </a:cubicBezTo>
                    <a:cubicBezTo>
                      <a:pt x="15" y="280"/>
                      <a:pt x="15" y="280"/>
                      <a:pt x="15" y="280"/>
                    </a:cubicBezTo>
                    <a:cubicBezTo>
                      <a:pt x="15" y="297"/>
                      <a:pt x="24" y="313"/>
                      <a:pt x="39" y="322"/>
                    </a:cubicBezTo>
                    <a:cubicBezTo>
                      <a:pt x="163" y="393"/>
                      <a:pt x="163" y="393"/>
                      <a:pt x="163" y="393"/>
                    </a:cubicBezTo>
                    <a:cubicBezTo>
                      <a:pt x="177" y="402"/>
                      <a:pt x="196" y="402"/>
                      <a:pt x="211" y="393"/>
                    </a:cubicBezTo>
                    <a:cubicBezTo>
                      <a:pt x="335" y="322"/>
                      <a:pt x="335" y="322"/>
                      <a:pt x="335" y="322"/>
                    </a:cubicBezTo>
                    <a:cubicBezTo>
                      <a:pt x="350" y="313"/>
                      <a:pt x="359" y="297"/>
                      <a:pt x="359" y="280"/>
                    </a:cubicBezTo>
                    <a:cubicBezTo>
                      <a:pt x="359" y="137"/>
                      <a:pt x="359" y="137"/>
                      <a:pt x="359" y="137"/>
                    </a:cubicBezTo>
                    <a:cubicBezTo>
                      <a:pt x="359" y="120"/>
                      <a:pt x="350" y="104"/>
                      <a:pt x="335" y="95"/>
                    </a:cubicBezTo>
                    <a:cubicBezTo>
                      <a:pt x="211" y="24"/>
                      <a:pt x="211" y="24"/>
                      <a:pt x="211" y="24"/>
                    </a:cubicBezTo>
                    <a:cubicBezTo>
                      <a:pt x="203" y="19"/>
                      <a:pt x="195" y="17"/>
                      <a:pt x="187" y="17"/>
                    </a:cubicBezTo>
                  </a:path>
                </a:pathLst>
              </a:custGeom>
              <a:solidFill>
                <a:schemeClr val="bg1">
                  <a:lumMod val="95000"/>
                </a:schemeClr>
              </a:solidFill>
              <a:ln>
                <a:noFill/>
              </a:ln>
            </p:spPr>
            <p:txBody>
              <a:bodyPr vert="horz" wrap="square" lIns="91440" tIns="45720" rIns="91440" bIns="45720" numCol="1" anchor="t" anchorCtr="0" compatLnSpc="1">
                <a:no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sz="200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2" name="íşḷiďè">
                <a:extLst>
                  <a:ext uri="{FF2B5EF4-FFF2-40B4-BE49-F238E27FC236}">
                    <a16:creationId xmlns:a16="http://schemas.microsoft.com/office/drawing/2014/main" xmlns="" id="{EBE46617-2D59-4F40-9A21-C38AFC31387C}"/>
                  </a:ext>
                </a:extLst>
              </p:cNvPr>
              <p:cNvSpPr/>
              <p:nvPr/>
            </p:nvSpPr>
            <p:spPr bwMode="auto">
              <a:xfrm>
                <a:off x="1615075" y="3805773"/>
                <a:ext cx="460118" cy="521266"/>
              </a:xfrm>
              <a:custGeom>
                <a:avLst/>
                <a:gdLst>
                  <a:gd name="T0" fmla="*/ 137 w 297"/>
                  <a:gd name="T1" fmla="*/ 4 h 337"/>
                  <a:gd name="T2" fmla="*/ 12 w 297"/>
                  <a:gd name="T3" fmla="*/ 76 h 337"/>
                  <a:gd name="T4" fmla="*/ 0 w 297"/>
                  <a:gd name="T5" fmla="*/ 97 h 337"/>
                  <a:gd name="T6" fmla="*/ 0 w 297"/>
                  <a:gd name="T7" fmla="*/ 240 h 337"/>
                  <a:gd name="T8" fmla="*/ 12 w 297"/>
                  <a:gd name="T9" fmla="*/ 261 h 337"/>
                  <a:gd name="T10" fmla="*/ 137 w 297"/>
                  <a:gd name="T11" fmla="*/ 333 h 337"/>
                  <a:gd name="T12" fmla="*/ 161 w 297"/>
                  <a:gd name="T13" fmla="*/ 333 h 337"/>
                  <a:gd name="T14" fmla="*/ 285 w 297"/>
                  <a:gd name="T15" fmla="*/ 261 h 337"/>
                  <a:gd name="T16" fmla="*/ 297 w 297"/>
                  <a:gd name="T17" fmla="*/ 240 h 337"/>
                  <a:gd name="T18" fmla="*/ 297 w 297"/>
                  <a:gd name="T19" fmla="*/ 97 h 337"/>
                  <a:gd name="T20" fmla="*/ 285 w 297"/>
                  <a:gd name="T21" fmla="*/ 76 h 337"/>
                  <a:gd name="T22" fmla="*/ 161 w 297"/>
                  <a:gd name="T23" fmla="*/ 4 h 337"/>
                  <a:gd name="T24" fmla="*/ 137 w 297"/>
                  <a:gd name="T25" fmla="*/ 4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337">
                    <a:moveTo>
                      <a:pt x="137" y="4"/>
                    </a:moveTo>
                    <a:cubicBezTo>
                      <a:pt x="12" y="76"/>
                      <a:pt x="12" y="76"/>
                      <a:pt x="12" y="76"/>
                    </a:cubicBezTo>
                    <a:cubicBezTo>
                      <a:pt x="5" y="80"/>
                      <a:pt x="0" y="88"/>
                      <a:pt x="0" y="97"/>
                    </a:cubicBezTo>
                    <a:cubicBezTo>
                      <a:pt x="0" y="240"/>
                      <a:pt x="0" y="240"/>
                      <a:pt x="0" y="240"/>
                    </a:cubicBezTo>
                    <a:cubicBezTo>
                      <a:pt x="0" y="249"/>
                      <a:pt x="5" y="257"/>
                      <a:pt x="12" y="261"/>
                    </a:cubicBezTo>
                    <a:cubicBezTo>
                      <a:pt x="137" y="333"/>
                      <a:pt x="137" y="333"/>
                      <a:pt x="137" y="333"/>
                    </a:cubicBezTo>
                    <a:cubicBezTo>
                      <a:pt x="144" y="337"/>
                      <a:pt x="153" y="337"/>
                      <a:pt x="161" y="333"/>
                    </a:cubicBezTo>
                    <a:cubicBezTo>
                      <a:pt x="285" y="261"/>
                      <a:pt x="285" y="261"/>
                      <a:pt x="285" y="261"/>
                    </a:cubicBezTo>
                    <a:cubicBezTo>
                      <a:pt x="293" y="257"/>
                      <a:pt x="297" y="249"/>
                      <a:pt x="297" y="240"/>
                    </a:cubicBezTo>
                    <a:cubicBezTo>
                      <a:pt x="297" y="97"/>
                      <a:pt x="297" y="97"/>
                      <a:pt x="297" y="97"/>
                    </a:cubicBezTo>
                    <a:cubicBezTo>
                      <a:pt x="297" y="88"/>
                      <a:pt x="293" y="80"/>
                      <a:pt x="285" y="76"/>
                    </a:cubicBezTo>
                    <a:cubicBezTo>
                      <a:pt x="161" y="4"/>
                      <a:pt x="161" y="4"/>
                      <a:pt x="161" y="4"/>
                    </a:cubicBezTo>
                    <a:cubicBezTo>
                      <a:pt x="153" y="0"/>
                      <a:pt x="144" y="0"/>
                      <a:pt x="137" y="4"/>
                    </a:cubicBezTo>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Autofit/>
              </a:bodyPr>
              <a:lstStyle/>
              <a:p>
                <a:pPr marL="225425" indent="-225425" algn="ctr" fontAlgn="base">
                  <a:spcBef>
                    <a:spcPct val="0"/>
                  </a:spcBef>
                  <a:spcAft>
                    <a:spcPct val="0"/>
                  </a:spcAft>
                  <a:defRPr/>
                </a:pPr>
                <a:r>
                  <a:rPr lang="en-US" altLang="zh-CN" sz="2000" b="1" kern="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rPr>
                  <a:t>0</a:t>
                </a:r>
                <a:r>
                  <a:rPr lang="en-US" altLang="zh-CN" sz="100" b="1" kern="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rPr>
                  <a:t> </a:t>
                </a:r>
                <a:r>
                  <a:rPr lang="en-US" altLang="zh-CN" sz="2000" b="1" kern="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rPr>
                  <a:t>3</a:t>
                </a:r>
                <a:endParaRPr lang="en-US" altLang="zh-CN" sz="2000" b="1" kern="0" dirty="0">
                  <a:solidFill>
                    <a:schemeClr val="tx1">
                      <a:lumMod val="85000"/>
                      <a:lumOff val="15000"/>
                    </a:schemeClr>
                  </a:solidFill>
                  <a:latin typeface="Times New Roman" panose="02020603050405020304" pitchFamily="18" charset="0"/>
                  <a:ea typeface="楷体" panose="02010609060101010101" pitchFamily="49" charset="-122"/>
                  <a:sym typeface="Times New Roman" panose="02020603050405020304" pitchFamily="18" charset="0"/>
                </a:endParaRPr>
              </a:p>
            </p:txBody>
          </p:sp>
        </p:grpSp>
      </p:grpSp>
      <p:sp>
        <p:nvSpPr>
          <p:cNvPr id="28" name="文本框 27">
            <a:extLst>
              <a:ext uri="{FF2B5EF4-FFF2-40B4-BE49-F238E27FC236}">
                <a16:creationId xmlns:a16="http://schemas.microsoft.com/office/drawing/2014/main" xmlns="" id="{E243A7DB-3969-43E2-878F-1833A5796F01}"/>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14</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8096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2.1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要约收购期内条件不能缩水</a:t>
            </a:r>
          </a:p>
        </p:txBody>
      </p:sp>
      <p:grpSp>
        <p:nvGrpSpPr>
          <p:cNvPr id="6" name="组合 5">
            <a:extLst>
              <a:ext uri="{FF2B5EF4-FFF2-40B4-BE49-F238E27FC236}">
                <a16:creationId xmlns:a16="http://schemas.microsoft.com/office/drawing/2014/main" xmlns="" id="{6A1B2347-74A4-4E7D-A421-4B1FB21CA664}"/>
              </a:ext>
            </a:extLst>
          </p:cNvPr>
          <p:cNvGrpSpPr/>
          <p:nvPr/>
        </p:nvGrpSpPr>
        <p:grpSpPr>
          <a:xfrm>
            <a:off x="816819" y="1368046"/>
            <a:ext cx="11665694" cy="5868970"/>
            <a:chOff x="1902519" y="1368046"/>
            <a:chExt cx="9597347" cy="5868970"/>
          </a:xfrm>
        </p:grpSpPr>
        <p:sp>
          <p:nvSpPr>
            <p:cNvPr id="29" name="AutoShape 1037">
              <a:extLst>
                <a:ext uri="{FF2B5EF4-FFF2-40B4-BE49-F238E27FC236}">
                  <a16:creationId xmlns:a16="http://schemas.microsoft.com/office/drawing/2014/main" xmlns="" id="{6A8626F3-B67C-429C-8256-867768494DD6}"/>
                </a:ext>
              </a:extLst>
            </p:cNvPr>
            <p:cNvSpPr>
              <a:spLocks noChangeArrowheads="1"/>
            </p:cNvSpPr>
            <p:nvPr/>
          </p:nvSpPr>
          <p:spPr bwMode="auto">
            <a:xfrm>
              <a:off x="6222231" y="3111038"/>
              <a:ext cx="484776" cy="437914"/>
            </a:xfrm>
            <a:prstGeom prst="rightArrow">
              <a:avLst>
                <a:gd name="adj1" fmla="val 56222"/>
                <a:gd name="adj2" fmla="val 67513"/>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0" name="矩形 29">
              <a:extLst>
                <a:ext uri="{FF2B5EF4-FFF2-40B4-BE49-F238E27FC236}">
                  <a16:creationId xmlns:a16="http://schemas.microsoft.com/office/drawing/2014/main" xmlns="" id="{ED6EFB46-812E-4EBC-8C33-97F0DECD5591}"/>
                </a:ext>
              </a:extLst>
            </p:cNvPr>
            <p:cNvSpPr/>
            <p:nvPr/>
          </p:nvSpPr>
          <p:spPr bwMode="auto">
            <a:xfrm>
              <a:off x="6735946" y="2539255"/>
              <a:ext cx="2591995" cy="1515955"/>
            </a:xfrm>
            <a:prstGeom prst="rect">
              <a:avLst/>
            </a:prstGeom>
            <a:solidFill>
              <a:srgbClr val="E6E6E6"/>
            </a:solidFill>
            <a:ln w="6350" cap="flat" cmpd="sng" algn="ctr">
              <a:solidFill>
                <a:schemeClr val="bg1">
                  <a:lumMod val="8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45694" tIns="45694" rIns="45694" bIns="45694" numCol="1" rtlCol="0" anchor="t" anchorCtr="0" compatLnSpc="1">
              <a:prstTxWarp prst="textNoShape">
                <a:avLst/>
              </a:prstTxWarp>
            </a:bodyPr>
            <a:lstStyle/>
            <a:p>
              <a:pPr algn="ctr" defTabSz="913893" eaLnBrk="0" fontAlgn="base" hangingPunct="0">
                <a:lnSpc>
                  <a:spcPct val="150000"/>
                </a:lnSpc>
                <a:spcAft>
                  <a:spcPct val="0"/>
                </a:spcAft>
                <a:defRPr/>
              </a:pP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中小投资者利益受损</a:t>
              </a:r>
              <a:endParaRPr lang="en-US" altLang="zh-CN"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defTabSz="1012141">
                <a:spcBef>
                  <a:spcPts val="600"/>
                </a:spcBef>
                <a:spcAft>
                  <a:spcPts val="600"/>
                </a:spcAft>
                <a:defRPr/>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在要约收购发出后，上市公司的股价往往会发生大幅上扬，如收购方降低要约条件，很可能会对股价造成负面影响，使处于市场弱势地位的中小股东受到较大损失</a:t>
              </a:r>
            </a:p>
          </p:txBody>
        </p:sp>
        <p:sp>
          <p:nvSpPr>
            <p:cNvPr id="33" name="矩形: 圆角 32">
              <a:extLst>
                <a:ext uri="{FF2B5EF4-FFF2-40B4-BE49-F238E27FC236}">
                  <a16:creationId xmlns:a16="http://schemas.microsoft.com/office/drawing/2014/main" xmlns="" id="{201798DB-05AC-4891-B6DF-FCB75D553774}"/>
                </a:ext>
              </a:extLst>
            </p:cNvPr>
            <p:cNvSpPr/>
            <p:nvPr/>
          </p:nvSpPr>
          <p:spPr bwMode="auto">
            <a:xfrm>
              <a:off x="2042718" y="2539254"/>
              <a:ext cx="4045609" cy="1541968"/>
            </a:xfrm>
            <a:prstGeom prst="roundRect">
              <a:avLst/>
            </a:prstGeom>
            <a:noFill/>
            <a:ln w="19050" cap="flat" cmpd="sng" algn="ctr">
              <a:solidFill>
                <a:srgbClr val="B08A5E"/>
              </a:solidFill>
              <a:prstDash val="dash"/>
              <a:round/>
              <a:headEnd type="none" w="med" len="med"/>
              <a:tailEnd type="none" w="med" len="med"/>
            </a:ln>
            <a:effectLst>
              <a:outerShdw blurRad="50800" dist="38100" dir="2700000" algn="tl" rotWithShape="0">
                <a:prstClr val="black">
                  <a:alpha val="40000"/>
                </a:prstClr>
              </a:outerShdw>
            </a:effectLst>
          </p:spPr>
          <p:txBody>
            <a:bodyPr vert="horz" wrap="square" lIns="45694" tIns="45694" rIns="45694" bIns="45694" numCol="1" rtlCol="0" anchor="ctr" anchorCtr="0" compatLnSpc="1">
              <a:prstTxWarp prst="textNoShape">
                <a:avLst/>
              </a:prstTxWarp>
            </a:bodyPr>
            <a:lstStyle/>
            <a:p>
              <a:pPr algn="ctr" defTabSz="913893" eaLnBrk="0" fontAlgn="base" hangingPunct="0">
                <a:lnSpc>
                  <a:spcPct val="150000"/>
                </a:lnSpc>
                <a:spcAft>
                  <a:spcPct val="0"/>
                </a:spcAft>
                <a:defRPr/>
              </a:pPr>
              <a:endPar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4" name="Text Box 38">
              <a:extLst>
                <a:ext uri="{FF2B5EF4-FFF2-40B4-BE49-F238E27FC236}">
                  <a16:creationId xmlns:a16="http://schemas.microsoft.com/office/drawing/2014/main" xmlns="" id="{33312862-CAF8-4314-A773-C7526462736A}"/>
                </a:ext>
              </a:extLst>
            </p:cNvPr>
            <p:cNvSpPr txBox="1">
              <a:spLocks noChangeArrowheads="1"/>
            </p:cNvSpPr>
            <p:nvPr/>
          </p:nvSpPr>
          <p:spPr bwMode="auto">
            <a:xfrm>
              <a:off x="2106604" y="2403064"/>
              <a:ext cx="3958536" cy="306467"/>
            </a:xfrm>
            <a:prstGeom prst="roundRect">
              <a:avLst/>
            </a:prstGeom>
            <a:solidFill>
              <a:schemeClr val="accent6">
                <a:lumMod val="20000"/>
                <a:lumOff val="80000"/>
              </a:schemeClr>
            </a:solid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ctr">
                <a:buNone/>
              </a:pPr>
              <a:r>
                <a:rPr lang="zh-CN" altLang="en-US" b="1" dirty="0">
                  <a:latin typeface="Times New Roman" panose="02020603050405020304" pitchFamily="18" charset="0"/>
                  <a:ea typeface="楷体" panose="02010609060101010101" pitchFamily="49" charset="-122"/>
                  <a:cs typeface="+mn-ea"/>
                  <a:sym typeface="Times New Roman" panose="02020603050405020304" pitchFamily="18" charset="0"/>
                </a:rPr>
                <a:t>近年来资本市场数次出现收购方发出要约后降低要约条件的情形</a:t>
              </a:r>
            </a:p>
          </p:txBody>
        </p:sp>
        <p:sp>
          <p:nvSpPr>
            <p:cNvPr id="8" name="文本框 7">
              <a:extLst>
                <a:ext uri="{FF2B5EF4-FFF2-40B4-BE49-F238E27FC236}">
                  <a16:creationId xmlns:a16="http://schemas.microsoft.com/office/drawing/2014/main" xmlns="" id="{E22586FD-A966-4B85-9808-463E07580AF2}"/>
                </a:ext>
              </a:extLst>
            </p:cNvPr>
            <p:cNvSpPr txBox="1"/>
            <p:nvPr/>
          </p:nvSpPr>
          <p:spPr>
            <a:xfrm>
              <a:off x="2191670" y="3003150"/>
              <a:ext cx="3824648" cy="273425"/>
            </a:xfrm>
            <a:prstGeom prst="rect">
              <a:avLst/>
            </a:prstGeom>
            <a:solidFill>
              <a:srgbClr val="FFFFCC">
                <a:alpha val="61176"/>
              </a:srgbClr>
            </a:solidFill>
            <a:ln>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nSpc>
                  <a:spcPct val="114000"/>
                </a:lnSpc>
              </a:pPr>
              <a:r>
                <a:rPr lang="zh-CN" altLang="en-US" sz="12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要约竞购过程中，在要约收购结果预期不够理想时进行止损</a:t>
              </a:r>
            </a:p>
          </p:txBody>
        </p:sp>
        <p:sp>
          <p:nvSpPr>
            <p:cNvPr id="36" name="文本框 35">
              <a:extLst>
                <a:ext uri="{FF2B5EF4-FFF2-40B4-BE49-F238E27FC236}">
                  <a16:creationId xmlns:a16="http://schemas.microsoft.com/office/drawing/2014/main" xmlns="" id="{7BDB65BF-E33D-4CD0-8F64-513DF90423FA}"/>
                </a:ext>
              </a:extLst>
            </p:cNvPr>
            <p:cNvSpPr txBox="1"/>
            <p:nvPr/>
          </p:nvSpPr>
          <p:spPr>
            <a:xfrm>
              <a:off x="2191670" y="3349279"/>
              <a:ext cx="3824648" cy="287336"/>
            </a:xfrm>
            <a:prstGeom prst="rect">
              <a:avLst/>
            </a:prstGeom>
            <a:solidFill>
              <a:srgbClr val="FFFFCC">
                <a:alpha val="61176"/>
              </a:srgbClr>
            </a:solidFill>
            <a:ln>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nSpc>
                  <a:spcPct val="114000"/>
                </a:lnSpc>
              </a:pPr>
              <a:r>
                <a:rPr lang="zh-CN" altLang="en-US" sz="12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单一要约情形下，要约响应情况超出收购方预期</a:t>
              </a:r>
            </a:p>
          </p:txBody>
        </p:sp>
        <p:sp>
          <p:nvSpPr>
            <p:cNvPr id="37" name="文本框 36">
              <a:extLst>
                <a:ext uri="{FF2B5EF4-FFF2-40B4-BE49-F238E27FC236}">
                  <a16:creationId xmlns:a16="http://schemas.microsoft.com/office/drawing/2014/main" xmlns="" id="{182F1D7C-DBEF-4195-9900-61B7A9E8C386}"/>
                </a:ext>
              </a:extLst>
            </p:cNvPr>
            <p:cNvSpPr txBox="1"/>
            <p:nvPr/>
          </p:nvSpPr>
          <p:spPr>
            <a:xfrm>
              <a:off x="2191670" y="3709319"/>
              <a:ext cx="3824648" cy="304327"/>
            </a:xfrm>
            <a:prstGeom prst="rect">
              <a:avLst/>
            </a:prstGeom>
            <a:solidFill>
              <a:srgbClr val="FFFFCC">
                <a:alpha val="61176"/>
              </a:srgbClr>
            </a:solidFill>
            <a:ln>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nSpc>
                  <a:spcPct val="114000"/>
                </a:lnSpc>
              </a:pPr>
              <a:r>
                <a:rPr lang="zh-CN" altLang="en-US" sz="12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个别收购方利用其市场强势地位，以降低要约</a:t>
              </a:r>
            </a:p>
          </p:txBody>
        </p:sp>
        <p:sp>
          <p:nvSpPr>
            <p:cNvPr id="27" name="矩形 26">
              <a:extLst>
                <a:ext uri="{FF2B5EF4-FFF2-40B4-BE49-F238E27FC236}">
                  <a16:creationId xmlns:a16="http://schemas.microsoft.com/office/drawing/2014/main" xmlns="" id="{EFE562F7-4FF1-43B1-84AA-EAF8D222782C}"/>
                </a:ext>
              </a:extLst>
            </p:cNvPr>
            <p:cNvSpPr/>
            <p:nvPr/>
          </p:nvSpPr>
          <p:spPr>
            <a:xfrm>
              <a:off x="2003237" y="1768845"/>
              <a:ext cx="9496629" cy="584775"/>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本次</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修订，新增了收购人变更要约收购的限制性条件，不得存在下列情形：</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）降低收购价格；（</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）减少预定收购股份数额；（</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）缩短收购期限；（</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4</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）国务院证券监督管理机构规定的其他情形。</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也相应修订。</a:t>
              </a:r>
            </a:p>
          </p:txBody>
        </p:sp>
        <p:sp>
          <p:nvSpPr>
            <p:cNvPr id="28" name="Text10">
              <a:extLst>
                <a:ext uri="{FF2B5EF4-FFF2-40B4-BE49-F238E27FC236}">
                  <a16:creationId xmlns:a16="http://schemas.microsoft.com/office/drawing/2014/main" xmlns="" id="{727FC969-B8BA-497A-8690-2B3CA1B72068}"/>
                </a:ext>
              </a:extLst>
            </p:cNvPr>
            <p:cNvSpPr>
              <a:spLocks noChangeArrowheads="1"/>
            </p:cNvSpPr>
            <p:nvPr/>
          </p:nvSpPr>
          <p:spPr bwMode="auto">
            <a:xfrm>
              <a:off x="2761036" y="1368046"/>
              <a:ext cx="656497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39" name="矩形 38">
              <a:extLst>
                <a:ext uri="{FF2B5EF4-FFF2-40B4-BE49-F238E27FC236}">
                  <a16:creationId xmlns:a16="http://schemas.microsoft.com/office/drawing/2014/main" xmlns="" id="{00C0056A-2391-4CF1-9BE5-3307C99663DD}"/>
                </a:ext>
              </a:extLst>
            </p:cNvPr>
            <p:cNvSpPr/>
            <p:nvPr/>
          </p:nvSpPr>
          <p:spPr>
            <a:xfrm>
              <a:off x="2036243" y="1719295"/>
              <a:ext cx="943776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0" name="AutoShape 22">
              <a:extLst>
                <a:ext uri="{FF2B5EF4-FFF2-40B4-BE49-F238E27FC236}">
                  <a16:creationId xmlns:a16="http://schemas.microsoft.com/office/drawing/2014/main" xmlns="" id="{C5DFD16F-B43D-4EA3-9FD8-7B62EFB080CC}"/>
                </a:ext>
              </a:extLst>
            </p:cNvPr>
            <p:cNvSpPr>
              <a:spLocks noChangeArrowheads="1"/>
            </p:cNvSpPr>
            <p:nvPr/>
          </p:nvSpPr>
          <p:spPr bwMode="auto">
            <a:xfrm>
              <a:off x="2161865" y="1403617"/>
              <a:ext cx="227779"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1" name="AutoShape 21">
              <a:extLst>
                <a:ext uri="{FF2B5EF4-FFF2-40B4-BE49-F238E27FC236}">
                  <a16:creationId xmlns:a16="http://schemas.microsoft.com/office/drawing/2014/main" xmlns="" id="{071635BA-97CF-469D-A8D2-4A6A22963ABE}"/>
                </a:ext>
              </a:extLst>
            </p:cNvPr>
            <p:cNvSpPr>
              <a:spLocks noChangeArrowheads="1"/>
            </p:cNvSpPr>
            <p:nvPr/>
          </p:nvSpPr>
          <p:spPr bwMode="auto">
            <a:xfrm>
              <a:off x="2042718" y="1403617"/>
              <a:ext cx="227779"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AutoShape 23">
              <a:extLst>
                <a:ext uri="{FF2B5EF4-FFF2-40B4-BE49-F238E27FC236}">
                  <a16:creationId xmlns:a16="http://schemas.microsoft.com/office/drawing/2014/main" xmlns="" id="{1665AF93-E25D-4D06-888B-A6F3507B150F}"/>
                </a:ext>
              </a:extLst>
            </p:cNvPr>
            <p:cNvSpPr>
              <a:spLocks noChangeArrowheads="1"/>
            </p:cNvSpPr>
            <p:nvPr/>
          </p:nvSpPr>
          <p:spPr bwMode="auto">
            <a:xfrm>
              <a:off x="2281011" y="1403617"/>
              <a:ext cx="227779"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8" name="Text Box 38">
              <a:extLst>
                <a:ext uri="{FF2B5EF4-FFF2-40B4-BE49-F238E27FC236}">
                  <a16:creationId xmlns:a16="http://schemas.microsoft.com/office/drawing/2014/main" xmlns="" id="{9FE4F31D-258A-41DD-82C7-63C6AF410FD3}"/>
                </a:ext>
              </a:extLst>
            </p:cNvPr>
            <p:cNvSpPr txBox="1">
              <a:spLocks noChangeArrowheads="1"/>
            </p:cNvSpPr>
            <p:nvPr/>
          </p:nvSpPr>
          <p:spPr bwMode="auto">
            <a:xfrm>
              <a:off x="1902519" y="4832628"/>
              <a:ext cx="3162772" cy="2404388"/>
            </a:xfrm>
            <a:prstGeom prst="round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事件概述</a:t>
              </a:r>
              <a:endParaRPr lang="en-US" altLang="zh-CN"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eaLnBrk="1" fontAlgn="base" hangingPunct="1">
                <a:lnSpc>
                  <a:spcPct val="120000"/>
                </a:lnSpc>
                <a:spcBef>
                  <a:spcPct val="0"/>
                </a:spcBef>
                <a:spcAft>
                  <a:spcPct val="0"/>
                </a:spcAft>
                <a:buSzPct val="70000"/>
                <a:buFont typeface="楷体" panose="02010609060101010101" pitchFamily="49" charset="-122"/>
                <a:buChar char="-"/>
              </a:pPr>
              <a:r>
                <a:rPr lang="en-US" altLang="zh-CN"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2017</a:t>
              </a:r>
              <a:r>
                <a:rPr lang="zh-CN" altLang="en-US"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基金与</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B</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集团争夺控制权，对某上市公司发起要约收购，后放弃争夺控制权</a:t>
              </a:r>
              <a:endPar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要约收购方案调整</a:t>
              </a:r>
              <a:endParaRPr lang="en-US" altLang="zh-CN"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eaLnBrk="1" fontAlgn="base" hangingPunct="1">
                <a:lnSpc>
                  <a:spcPct val="120000"/>
                </a:lnSpc>
                <a:spcBef>
                  <a:spcPct val="0"/>
                </a:spcBef>
                <a:spcAft>
                  <a:spcPct val="0"/>
                </a:spcAft>
                <a:buSzPct val="70000"/>
                <a:buFont typeface="楷体" panose="02010609060101010101" pitchFamily="49" charset="-122"/>
                <a:buChar char="-"/>
              </a:pPr>
              <a:r>
                <a:rPr lang="en-US" altLang="zh-CN"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2018</a:t>
              </a:r>
              <a:r>
                <a:rPr lang="zh-CN" altLang="en-US"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月</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，将要约价格从</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18</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元</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股下调至</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15.38</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元</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股，要约成本降低</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2.8</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亿</a:t>
              </a:r>
              <a:endPar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调整理由</a:t>
              </a:r>
              <a:endParaRPr lang="en-US" altLang="zh-CN"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eaLnBrk="1" fontAlgn="base" hangingPunct="1">
                <a:lnSpc>
                  <a:spcPct val="120000"/>
                </a:lnSpc>
                <a:spcBef>
                  <a:spcPct val="0"/>
                </a:spcBef>
                <a:spcAft>
                  <a:spcPct val="0"/>
                </a:spcAft>
                <a:buSzPct val="70000"/>
                <a:buFont typeface="楷体" panose="02010609060101010101" pitchFamily="49" charset="-122"/>
                <a:buChar char="-"/>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由于二级市场价格发生变化，为保护国有资产故下调价格</a:t>
              </a:r>
            </a:p>
          </p:txBody>
        </p:sp>
        <p:sp>
          <p:nvSpPr>
            <p:cNvPr id="52" name="Text Box 38">
              <a:extLst>
                <a:ext uri="{FF2B5EF4-FFF2-40B4-BE49-F238E27FC236}">
                  <a16:creationId xmlns:a16="http://schemas.microsoft.com/office/drawing/2014/main" xmlns="" id="{8F058E85-51D4-4DB6-9BD5-1A766C7094E6}"/>
                </a:ext>
              </a:extLst>
            </p:cNvPr>
            <p:cNvSpPr txBox="1">
              <a:spLocks noChangeArrowheads="1"/>
            </p:cNvSpPr>
            <p:nvPr/>
          </p:nvSpPr>
          <p:spPr bwMode="auto">
            <a:xfrm>
              <a:off x="5358903" y="4832628"/>
              <a:ext cx="3162772" cy="2404388"/>
            </a:xfrm>
            <a:prstGeom prst="round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事件概述</a:t>
              </a:r>
              <a:endParaRPr lang="en-US" altLang="zh-CN"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eaLnBrk="1" fontAlgn="base" hangingPunct="1">
                <a:lnSpc>
                  <a:spcPct val="120000"/>
                </a:lnSpc>
                <a:spcBef>
                  <a:spcPct val="0"/>
                </a:spcBef>
                <a:spcAft>
                  <a:spcPct val="0"/>
                </a:spcAft>
                <a:buSzPct val="70000"/>
                <a:buFont typeface="楷体" panose="02010609060101010101" pitchFamily="49" charset="-122"/>
                <a:buChar char="-"/>
              </a:pPr>
              <a:r>
                <a:rPr lang="en-US" altLang="zh-CN"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2018</a:t>
              </a:r>
              <a:r>
                <a:rPr lang="zh-CN" altLang="en-US"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投资对甲上市公司发起争夺控制权的要约收购，最终让步后大幅下调了要约数量</a:t>
              </a:r>
              <a:endPar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要约收购方案调整</a:t>
              </a:r>
              <a:endParaRPr lang="en-US" altLang="zh-CN"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eaLnBrk="1" fontAlgn="base" hangingPunct="1">
                <a:lnSpc>
                  <a:spcPct val="120000"/>
                </a:lnSpc>
                <a:spcBef>
                  <a:spcPct val="0"/>
                </a:spcBef>
                <a:spcAft>
                  <a:spcPct val="0"/>
                </a:spcAft>
                <a:buSzPct val="70000"/>
                <a:buFont typeface="楷体" panose="02010609060101010101" pitchFamily="49" charset="-122"/>
                <a:buChar char="-"/>
              </a:pPr>
              <a:r>
                <a:rPr lang="en-US" altLang="zh-CN"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2018</a:t>
              </a:r>
              <a:r>
                <a:rPr lang="zh-CN" altLang="en-US"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6</a:t>
              </a:r>
              <a:r>
                <a:rPr lang="zh-CN" altLang="en-US" sz="1200" u="sng"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月</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，将要约数量由</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0.6</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亿股下降为</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0.1</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亿股，要约持股比例从</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27.65%</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下降为</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5.65%</a:t>
              </a:r>
            </a:p>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调整理由</a:t>
              </a:r>
              <a:endParaRPr lang="en-US" altLang="zh-CN"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eaLnBrk="1" fontAlgn="base" hangingPunct="1">
                <a:lnSpc>
                  <a:spcPct val="120000"/>
                </a:lnSpc>
                <a:spcBef>
                  <a:spcPct val="0"/>
                </a:spcBef>
                <a:spcAft>
                  <a:spcPct val="0"/>
                </a:spcAft>
                <a:buSzPct val="70000"/>
                <a:buFont typeface="楷体" panose="02010609060101010101" pitchFamily="49" charset="-122"/>
                <a:buChar char="-"/>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与原控股股东协商一致签署战略合作协议，故对方案进行调整</a:t>
              </a:r>
            </a:p>
          </p:txBody>
        </p:sp>
        <p:sp>
          <p:nvSpPr>
            <p:cNvPr id="3" name="文本框 2">
              <a:extLst>
                <a:ext uri="{FF2B5EF4-FFF2-40B4-BE49-F238E27FC236}">
                  <a16:creationId xmlns:a16="http://schemas.microsoft.com/office/drawing/2014/main" xmlns="" id="{556DE810-AB32-46E6-9EFF-3FD3380E3BE1}"/>
                </a:ext>
              </a:extLst>
            </p:cNvPr>
            <p:cNvSpPr txBox="1"/>
            <p:nvPr/>
          </p:nvSpPr>
          <p:spPr>
            <a:xfrm>
              <a:off x="9238183" y="2586609"/>
              <a:ext cx="1084847" cy="55325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algn="ctr">
                <a:lnSpc>
                  <a:spcPct val="114000"/>
                </a:lnSpc>
              </a:pPr>
              <a:r>
                <a:rPr lang="en-US" altLang="zh-CN" sz="14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4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p>
            <a:p>
              <a:pPr algn="ctr">
                <a:lnSpc>
                  <a:spcPct val="114000"/>
                </a:lnSpc>
              </a:pPr>
              <a:r>
                <a:rPr lang="zh-CN" altLang="en-US" sz="14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p>
          </p:txBody>
        </p:sp>
        <p:sp>
          <p:nvSpPr>
            <p:cNvPr id="47" name="矩形 46">
              <a:extLst>
                <a:ext uri="{FF2B5EF4-FFF2-40B4-BE49-F238E27FC236}">
                  <a16:creationId xmlns:a16="http://schemas.microsoft.com/office/drawing/2014/main" xmlns="" id="{20BD67E5-D718-4206-ADC3-68AD9BDA9810}"/>
                </a:ext>
              </a:extLst>
            </p:cNvPr>
            <p:cNvSpPr/>
            <p:nvPr/>
          </p:nvSpPr>
          <p:spPr>
            <a:xfrm>
              <a:off x="2920624" y="4640413"/>
              <a:ext cx="1015660" cy="292346"/>
            </a:xfrm>
            <a:prstGeom prst="rect">
              <a:avLst/>
            </a:prstGeom>
            <a:solidFill>
              <a:srgbClr val="B08A5E"/>
            </a:solidFill>
            <a:effectLst>
              <a:outerShdw blurRad="50800" dist="38100" dir="2700000" algn="tl" rotWithShape="0">
                <a:prstClr val="black">
                  <a:alpha val="40000"/>
                </a:prstClr>
              </a:outerShdw>
            </a:effectLst>
          </p:spPr>
          <p:txBody>
            <a:bodyPr wrap="square" rtlCol="0" anchor="ctr">
              <a:noAutofit/>
            </a:bodyPr>
            <a:lstStyle/>
            <a:p>
              <a:pPr algn="ctr"/>
              <a:r>
                <a:rPr lang="zh-CN" altLang="en-US" sz="12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市场案例</a:t>
              </a:r>
              <a:r>
                <a:rPr lang="en-US" altLang="zh-CN" sz="12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1</a:t>
              </a:r>
              <a:endParaRPr lang="zh-CN" altLang="en-US" sz="12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1" name="矩形 50">
              <a:extLst>
                <a:ext uri="{FF2B5EF4-FFF2-40B4-BE49-F238E27FC236}">
                  <a16:creationId xmlns:a16="http://schemas.microsoft.com/office/drawing/2014/main" xmlns="" id="{EB4D9A14-7682-466F-96EE-7AAEEDB4251A}"/>
                </a:ext>
              </a:extLst>
            </p:cNvPr>
            <p:cNvSpPr/>
            <p:nvPr/>
          </p:nvSpPr>
          <p:spPr>
            <a:xfrm>
              <a:off x="6425895" y="4644727"/>
              <a:ext cx="1015660" cy="292346"/>
            </a:xfrm>
            <a:prstGeom prst="rect">
              <a:avLst/>
            </a:prstGeom>
            <a:solidFill>
              <a:srgbClr val="B08A5E"/>
            </a:solidFill>
            <a:effectLst>
              <a:outerShdw blurRad="50800" dist="38100" dir="2700000" algn="tl" rotWithShape="0">
                <a:prstClr val="black">
                  <a:alpha val="40000"/>
                </a:prstClr>
              </a:outerShdw>
            </a:effectLst>
          </p:spPr>
          <p:txBody>
            <a:bodyPr wrap="square" rtlCol="0" anchor="ctr">
              <a:noAutofit/>
            </a:bodyPr>
            <a:lstStyle/>
            <a:p>
              <a:pPr algn="ctr"/>
              <a:r>
                <a:rPr lang="zh-CN" altLang="en-US" sz="12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市场案例</a:t>
              </a:r>
              <a:r>
                <a:rPr lang="en-US" altLang="zh-CN" sz="12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2</a:t>
              </a:r>
              <a:endParaRPr lang="zh-CN" altLang="en-US" sz="12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 name="文本框 4">
              <a:extLst>
                <a:ext uri="{FF2B5EF4-FFF2-40B4-BE49-F238E27FC236}">
                  <a16:creationId xmlns:a16="http://schemas.microsoft.com/office/drawing/2014/main" xmlns="" id="{66AF0697-F5B3-4013-99CE-5CCD3C196147}"/>
                </a:ext>
              </a:extLst>
            </p:cNvPr>
            <p:cNvSpPr txBox="1"/>
            <p:nvPr/>
          </p:nvSpPr>
          <p:spPr>
            <a:xfrm>
              <a:off x="2003237" y="4213177"/>
              <a:ext cx="6518438" cy="359542"/>
            </a:xfrm>
            <a:prstGeom prst="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a:lnSpc>
                  <a:spcPct val="114000"/>
                </a:lnSpc>
              </a:pP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修订前要约收购期内降低要约条件案例</a:t>
              </a:r>
            </a:p>
          </p:txBody>
        </p:sp>
        <p:sp>
          <p:nvSpPr>
            <p:cNvPr id="4" name="矩形 3">
              <a:extLst>
                <a:ext uri="{FF2B5EF4-FFF2-40B4-BE49-F238E27FC236}">
                  <a16:creationId xmlns:a16="http://schemas.microsoft.com/office/drawing/2014/main" xmlns="" id="{D0509F6F-06FB-4B0E-8830-5AAF89B79972}"/>
                </a:ext>
              </a:extLst>
            </p:cNvPr>
            <p:cNvSpPr/>
            <p:nvPr/>
          </p:nvSpPr>
          <p:spPr>
            <a:xfrm>
              <a:off x="3487943" y="2673316"/>
              <a:ext cx="902811" cy="334259"/>
            </a:xfrm>
            <a:prstGeom prst="rect">
              <a:avLst/>
            </a:prstGeom>
          </p:spPr>
          <p:txBody>
            <a:bodyPr wrap="square">
              <a:spAutoFit/>
            </a:bodyPr>
            <a:lstStyle/>
            <a:p>
              <a:pPr algn="ctr" defTabSz="913893" eaLnBrk="0" fontAlgn="base" hangingPunct="0">
                <a:lnSpc>
                  <a:spcPct val="150000"/>
                </a:lnSpc>
                <a:spcAft>
                  <a:spcPct val="0"/>
                </a:spcAft>
                <a:defRPr/>
              </a:pP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主要原因</a:t>
              </a:r>
            </a:p>
          </p:txBody>
        </p:sp>
        <p:sp>
          <p:nvSpPr>
            <p:cNvPr id="35" name="AutoShape 1037">
              <a:extLst>
                <a:ext uri="{FF2B5EF4-FFF2-40B4-BE49-F238E27FC236}">
                  <a16:creationId xmlns:a16="http://schemas.microsoft.com/office/drawing/2014/main" xmlns="" id="{BAB88CD7-A70C-4B5E-BD71-B88DA66B6A69}"/>
                </a:ext>
              </a:extLst>
            </p:cNvPr>
            <p:cNvSpPr>
              <a:spLocks noChangeArrowheads="1"/>
            </p:cNvSpPr>
            <p:nvPr/>
          </p:nvSpPr>
          <p:spPr bwMode="auto">
            <a:xfrm>
              <a:off x="9455364" y="3039815"/>
              <a:ext cx="650487" cy="437914"/>
            </a:xfrm>
            <a:prstGeom prst="rightArrow">
              <a:avLst>
                <a:gd name="adj1" fmla="val 56222"/>
                <a:gd name="adj2" fmla="val 67513"/>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3" name="矩形 42">
              <a:extLst>
                <a:ext uri="{FF2B5EF4-FFF2-40B4-BE49-F238E27FC236}">
                  <a16:creationId xmlns:a16="http://schemas.microsoft.com/office/drawing/2014/main" xmlns="" id="{0368BD96-9F15-4ACF-9424-0D1236855E6F}"/>
                </a:ext>
              </a:extLst>
            </p:cNvPr>
            <p:cNvSpPr/>
            <p:nvPr/>
          </p:nvSpPr>
          <p:spPr bwMode="auto">
            <a:xfrm>
              <a:off x="10233273" y="2539254"/>
              <a:ext cx="1240731" cy="1541968"/>
            </a:xfrm>
            <a:prstGeom prst="rect">
              <a:avLst/>
            </a:prstGeom>
            <a:solidFill>
              <a:srgbClr val="E6E6E6"/>
            </a:solidFill>
            <a:ln w="6350" cap="flat" cmpd="sng" algn="ctr">
              <a:solidFill>
                <a:schemeClr val="bg1">
                  <a:lumMod val="8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45694" tIns="45694" rIns="45694" bIns="45694" numCol="1" rtlCol="0" anchor="ctr" anchorCtr="0" compatLnSpc="1">
              <a:prstTxWarp prst="textNoShape">
                <a:avLst/>
              </a:prstTxWarp>
            </a:bodyPr>
            <a:lstStyle/>
            <a:p>
              <a:pPr algn="just">
                <a:spcBef>
                  <a:spcPts val="600"/>
                </a:spcBef>
                <a:spcAft>
                  <a:spcPts val="600"/>
                </a:spcAft>
                <a:buClr>
                  <a:srgbClr val="B69B80"/>
                </a:buClr>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明确禁止了降低收购条件的情形，</a:t>
              </a:r>
              <a:r>
                <a:rPr lang="zh-CN" altLang="en-US" sz="1400" b="1" u="sng" dirty="0">
                  <a:latin typeface="Times New Roman" panose="02020603050405020304" pitchFamily="18" charset="0"/>
                  <a:ea typeface="楷体" panose="02010609060101010101" pitchFamily="49" charset="-122"/>
                  <a:cs typeface="+mn-ea"/>
                  <a:sym typeface="Times New Roman" panose="02020603050405020304" pitchFamily="18" charset="0"/>
                </a:rPr>
                <a:t>加强了对中小股东权益的保护</a:t>
              </a:r>
            </a:p>
          </p:txBody>
        </p:sp>
        <p:sp>
          <p:nvSpPr>
            <p:cNvPr id="44" name="Rectangle 1029">
              <a:extLst>
                <a:ext uri="{FF2B5EF4-FFF2-40B4-BE49-F238E27FC236}">
                  <a16:creationId xmlns:a16="http://schemas.microsoft.com/office/drawing/2014/main" xmlns="" id="{C480B1F5-68C8-431E-85D0-7D64E8AC6310}"/>
                </a:ext>
              </a:extLst>
            </p:cNvPr>
            <p:cNvSpPr>
              <a:spLocks noChangeArrowheads="1"/>
            </p:cNvSpPr>
            <p:nvPr/>
          </p:nvSpPr>
          <p:spPr bwMode="auto">
            <a:xfrm>
              <a:off x="8738898" y="4213177"/>
              <a:ext cx="2736306" cy="359542"/>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修订后第三十九条</a:t>
              </a:r>
            </a:p>
          </p:txBody>
        </p:sp>
        <p:sp>
          <p:nvSpPr>
            <p:cNvPr id="45" name="Text Box 38">
              <a:extLst>
                <a:ext uri="{FF2B5EF4-FFF2-40B4-BE49-F238E27FC236}">
                  <a16:creationId xmlns:a16="http://schemas.microsoft.com/office/drawing/2014/main" xmlns="" id="{44D2B3CB-F9DA-45B6-8CE2-8E42487B8535}"/>
                </a:ext>
              </a:extLst>
            </p:cNvPr>
            <p:cNvSpPr txBox="1">
              <a:spLocks noChangeArrowheads="1"/>
            </p:cNvSpPr>
            <p:nvPr/>
          </p:nvSpPr>
          <p:spPr bwMode="auto">
            <a:xfrm>
              <a:off x="8737697" y="4763678"/>
              <a:ext cx="2736306" cy="2473338"/>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第三十九条 收购人需要变更收购要约的，必须及时公告，载明具体变更事项，并通知被收购公司。变更收购要约不得存在下列情形：</a:t>
              </a:r>
              <a:endParaRPr lang="en-US" altLang="zh-CN" sz="14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（一）</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降低收购价格</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a:t>
              </a:r>
              <a:endParaRPr lang="en-US" altLang="zh-CN" sz="14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（二）</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减少预定收购股份数额</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a:t>
              </a:r>
              <a:endParaRPr lang="en-US" altLang="zh-CN" sz="14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（三）</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缩短收购期限</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a:t>
              </a:r>
              <a:endParaRPr lang="en-US" altLang="zh-CN" sz="14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（四）</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中国证监会规定的其他情形</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a:t>
              </a:r>
              <a:endPar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31" name="文本框 30">
            <a:extLst>
              <a:ext uri="{FF2B5EF4-FFF2-40B4-BE49-F238E27FC236}">
                <a16:creationId xmlns:a16="http://schemas.microsoft.com/office/drawing/2014/main" xmlns="" id="{A390A6CC-E033-4D59-B50C-CC04E0465C37}"/>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15</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00000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2.2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取消要约收购义务豁免的行政许可</a:t>
            </a:r>
          </a:p>
        </p:txBody>
      </p:sp>
      <p:grpSp>
        <p:nvGrpSpPr>
          <p:cNvPr id="3" name="组合 2">
            <a:extLst>
              <a:ext uri="{FF2B5EF4-FFF2-40B4-BE49-F238E27FC236}">
                <a16:creationId xmlns:a16="http://schemas.microsoft.com/office/drawing/2014/main" xmlns="" id="{66F816AC-FBA9-48C3-801D-C11C53D5DEC5}"/>
              </a:ext>
            </a:extLst>
          </p:cNvPr>
          <p:cNvGrpSpPr/>
          <p:nvPr/>
        </p:nvGrpSpPr>
        <p:grpSpPr>
          <a:xfrm>
            <a:off x="924831" y="1188343"/>
            <a:ext cx="11773308" cy="6120680"/>
            <a:chOff x="2003237" y="1368046"/>
            <a:chExt cx="9614783" cy="6120680"/>
          </a:xfrm>
        </p:grpSpPr>
        <p:sp>
          <p:nvSpPr>
            <p:cNvPr id="27" name="矩形 26">
              <a:extLst>
                <a:ext uri="{FF2B5EF4-FFF2-40B4-BE49-F238E27FC236}">
                  <a16:creationId xmlns:a16="http://schemas.microsoft.com/office/drawing/2014/main" xmlns="" id="{EFE562F7-4FF1-43B1-84AA-EAF8D222782C}"/>
                </a:ext>
              </a:extLst>
            </p:cNvPr>
            <p:cNvSpPr/>
            <p:nvPr/>
          </p:nvSpPr>
          <p:spPr>
            <a:xfrm>
              <a:off x="2003237" y="1768845"/>
              <a:ext cx="9614783" cy="584775"/>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取消了要约豁免审批，</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同步调整相关表述，对于符合该办法第六十二条、第六十三条规定情形的，均可以</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直接免于</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以要约收购方式增持股份。</a:t>
              </a:r>
              <a:endPar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8" name="Text10">
              <a:extLst>
                <a:ext uri="{FF2B5EF4-FFF2-40B4-BE49-F238E27FC236}">
                  <a16:creationId xmlns:a16="http://schemas.microsoft.com/office/drawing/2014/main" xmlns="" id="{727FC969-B8BA-497A-8690-2B3CA1B72068}"/>
                </a:ext>
              </a:extLst>
            </p:cNvPr>
            <p:cNvSpPr>
              <a:spLocks noChangeArrowheads="1"/>
            </p:cNvSpPr>
            <p:nvPr/>
          </p:nvSpPr>
          <p:spPr bwMode="auto">
            <a:xfrm>
              <a:off x="2761036" y="1368046"/>
              <a:ext cx="656497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39" name="矩形 38">
              <a:extLst>
                <a:ext uri="{FF2B5EF4-FFF2-40B4-BE49-F238E27FC236}">
                  <a16:creationId xmlns:a16="http://schemas.microsoft.com/office/drawing/2014/main" xmlns="" id="{00C0056A-2391-4CF1-9BE5-3307C99663DD}"/>
                </a:ext>
              </a:extLst>
            </p:cNvPr>
            <p:cNvSpPr/>
            <p:nvPr/>
          </p:nvSpPr>
          <p:spPr>
            <a:xfrm>
              <a:off x="2036243" y="1719295"/>
              <a:ext cx="943776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0" name="AutoShape 22">
              <a:extLst>
                <a:ext uri="{FF2B5EF4-FFF2-40B4-BE49-F238E27FC236}">
                  <a16:creationId xmlns:a16="http://schemas.microsoft.com/office/drawing/2014/main" xmlns="" id="{C5DFD16F-B43D-4EA3-9FD8-7B62EFB080CC}"/>
                </a:ext>
              </a:extLst>
            </p:cNvPr>
            <p:cNvSpPr>
              <a:spLocks noChangeArrowheads="1"/>
            </p:cNvSpPr>
            <p:nvPr/>
          </p:nvSpPr>
          <p:spPr bwMode="auto">
            <a:xfrm>
              <a:off x="2161865" y="1403617"/>
              <a:ext cx="227779"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1" name="AutoShape 21">
              <a:extLst>
                <a:ext uri="{FF2B5EF4-FFF2-40B4-BE49-F238E27FC236}">
                  <a16:creationId xmlns:a16="http://schemas.microsoft.com/office/drawing/2014/main" xmlns="" id="{071635BA-97CF-469D-A8D2-4A6A22963ABE}"/>
                </a:ext>
              </a:extLst>
            </p:cNvPr>
            <p:cNvSpPr>
              <a:spLocks noChangeArrowheads="1"/>
            </p:cNvSpPr>
            <p:nvPr/>
          </p:nvSpPr>
          <p:spPr bwMode="auto">
            <a:xfrm>
              <a:off x="2042718" y="1403617"/>
              <a:ext cx="227779"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AutoShape 23">
              <a:extLst>
                <a:ext uri="{FF2B5EF4-FFF2-40B4-BE49-F238E27FC236}">
                  <a16:creationId xmlns:a16="http://schemas.microsoft.com/office/drawing/2014/main" xmlns="" id="{1665AF93-E25D-4D06-888B-A6F3507B150F}"/>
                </a:ext>
              </a:extLst>
            </p:cNvPr>
            <p:cNvSpPr>
              <a:spLocks noChangeArrowheads="1"/>
            </p:cNvSpPr>
            <p:nvPr/>
          </p:nvSpPr>
          <p:spPr bwMode="auto">
            <a:xfrm>
              <a:off x="2281011" y="1403617"/>
              <a:ext cx="227779"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6" name="TextBox 156">
              <a:extLst>
                <a:ext uri="{FF2B5EF4-FFF2-40B4-BE49-F238E27FC236}">
                  <a16:creationId xmlns:a16="http://schemas.microsoft.com/office/drawing/2014/main" xmlns="" id="{8C16E89D-F5A8-4E9A-9C59-2DD68A0FAAF4}"/>
                </a:ext>
              </a:extLst>
            </p:cNvPr>
            <p:cNvSpPr txBox="1"/>
            <p:nvPr/>
          </p:nvSpPr>
          <p:spPr>
            <a:xfrm>
              <a:off x="2652915" y="2536525"/>
              <a:ext cx="8749080" cy="946701"/>
            </a:xfrm>
            <a:prstGeom prst="roundRect">
              <a:avLst>
                <a:gd name="adj" fmla="val 5465"/>
              </a:avLst>
            </a:prstGeom>
            <a:solidFill>
              <a:srgbClr val="F8F5F1"/>
            </a:solidFill>
            <a:ln w="6350">
              <a:solidFill>
                <a:schemeClr val="accent6"/>
              </a:solidFill>
            </a:ln>
            <a:effectLst>
              <a:outerShdw blurRad="50800" dist="38100" dir="18900000" algn="bl" rotWithShape="0">
                <a:prstClr val="black">
                  <a:alpha val="40000"/>
                </a:prstClr>
              </a:outerShdw>
            </a:effectLst>
          </p:spPr>
          <p:txBody>
            <a:bodyPr wrap="square" lIns="36000" tIns="36000" rIns="36000" bIns="36000" rtlCol="0" anchor="ctr">
              <a:noAutofit/>
            </a:bodyPr>
            <a:lstStyle>
              <a:defPPr>
                <a:defRPr lang="zh-CN"/>
              </a:defPPr>
              <a:lvl2pPr marL="182321" lvl="1" indent="-180929" defTabSz="893511">
                <a:spcBef>
                  <a:spcPts val="600"/>
                </a:spcBef>
                <a:buClr>
                  <a:srgbClr val="BD8C46"/>
                </a:buClr>
                <a:buSzPct val="80000"/>
                <a:buFont typeface="Wingdings" pitchFamily="2" charset="2"/>
                <a:buChar char="n"/>
                <a:defRPr sz="1400" b="1">
                  <a:solidFill>
                    <a:srgbClr val="BD8C46"/>
                  </a:solidFill>
                </a:defRPr>
              </a:lvl2pPr>
            </a:lstStyle>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、收购人与出让人能够证明本次股份转让是在同一实际控制人控制的不同主体之间进行，未导致上市公司的实际控制人发生变化；</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、上市公司面临严重财务困难，收购人提出的挽救公司的重组方案取得该公司股东大会批准，且收购人承诺</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年内不转让其在该公司中所拥有的权益；</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、中国证监会为适应证券市场发展变化和保护投资者合法权益的需要而认定的其他情形。</a:t>
              </a:r>
            </a:p>
          </p:txBody>
        </p:sp>
        <p:sp>
          <p:nvSpPr>
            <p:cNvPr id="17" name="object 12">
              <a:extLst>
                <a:ext uri="{FF2B5EF4-FFF2-40B4-BE49-F238E27FC236}">
                  <a16:creationId xmlns:a16="http://schemas.microsoft.com/office/drawing/2014/main" xmlns="" id="{98DC04D1-9CA3-4502-87EA-302FA358A8C7}"/>
                </a:ext>
              </a:extLst>
            </p:cNvPr>
            <p:cNvSpPr/>
            <p:nvPr/>
          </p:nvSpPr>
          <p:spPr>
            <a:xfrm>
              <a:off x="2652916" y="2376157"/>
              <a:ext cx="3205968" cy="193494"/>
            </a:xfrm>
            <a:custGeom>
              <a:avLst/>
              <a:gdLst>
                <a:gd name="connsiteX0" fmla="*/ 2589678 w 2629608"/>
                <a:gd name="connsiteY0" fmla="*/ 0 h 409106"/>
                <a:gd name="connsiteX1" fmla="*/ 373718 w 2629608"/>
                <a:gd name="connsiteY1" fmla="*/ 0 h 409106"/>
                <a:gd name="connsiteX2" fmla="*/ 242651 w 2629608"/>
                <a:gd name="connsiteY2" fmla="*/ 767 h 409106"/>
                <a:gd name="connsiteX3" fmla="*/ 11565 w 2629608"/>
                <a:gd name="connsiteY3" fmla="*/ 339763 h 409106"/>
                <a:gd name="connsiteX4" fmla="*/ 0 w 2629608"/>
                <a:gd name="connsiteY4" fmla="*/ 361313 h 409106"/>
                <a:gd name="connsiteX5" fmla="*/ 2472 w 2629608"/>
                <a:gd name="connsiteY5" fmla="*/ 383959 h 409106"/>
                <a:gd name="connsiteX6" fmla="*/ 16583 w 2629608"/>
                <a:gd name="connsiteY6" fmla="*/ 401842 h 409106"/>
                <a:gd name="connsiteX7" fmla="*/ 39937 w 2629608"/>
                <a:gd name="connsiteY7" fmla="*/ 409105 h 409106"/>
                <a:gd name="connsiteX8" fmla="*/ 2255896 w 2629608"/>
                <a:gd name="connsiteY8" fmla="*/ 409105 h 409106"/>
                <a:gd name="connsiteX9" fmla="*/ 2618049 w 2629608"/>
                <a:gd name="connsiteY9" fmla="*/ 69341 h 409106"/>
                <a:gd name="connsiteX10" fmla="*/ 2629608 w 2629608"/>
                <a:gd name="connsiteY10" fmla="*/ 47791 h 409106"/>
                <a:gd name="connsiteX11" fmla="*/ 2627133 w 2629608"/>
                <a:gd name="connsiteY11" fmla="*/ 25146 h 409106"/>
                <a:gd name="connsiteX12" fmla="*/ 2613024 w 2629608"/>
                <a:gd name="connsiteY12" fmla="*/ 7262 h 409106"/>
                <a:gd name="connsiteX13" fmla="*/ 2589678 w 2629608"/>
                <a:gd name="connsiteY13" fmla="*/ 0 h 409106"/>
                <a:gd name="connsiteX0" fmla="*/ 2589678 w 2629608"/>
                <a:gd name="connsiteY0" fmla="*/ 0 h 409105"/>
                <a:gd name="connsiteX1" fmla="*/ 373718 w 2629608"/>
                <a:gd name="connsiteY1" fmla="*/ 0 h 409105"/>
                <a:gd name="connsiteX2" fmla="*/ 242651 w 2629608"/>
                <a:gd name="connsiteY2" fmla="*/ 767 h 409105"/>
                <a:gd name="connsiteX3" fmla="*/ 11565 w 2629608"/>
                <a:gd name="connsiteY3" fmla="*/ 339763 h 409105"/>
                <a:gd name="connsiteX4" fmla="*/ 0 w 2629608"/>
                <a:gd name="connsiteY4" fmla="*/ 361313 h 409105"/>
                <a:gd name="connsiteX5" fmla="*/ 2472 w 2629608"/>
                <a:gd name="connsiteY5" fmla="*/ 383959 h 409105"/>
                <a:gd name="connsiteX6" fmla="*/ 16583 w 2629608"/>
                <a:gd name="connsiteY6" fmla="*/ 401842 h 409105"/>
                <a:gd name="connsiteX7" fmla="*/ 39937 w 2629608"/>
                <a:gd name="connsiteY7" fmla="*/ 409105 h 409105"/>
                <a:gd name="connsiteX8" fmla="*/ 2376953 w 2629608"/>
                <a:gd name="connsiteY8" fmla="*/ 404589 h 409105"/>
                <a:gd name="connsiteX9" fmla="*/ 2618049 w 2629608"/>
                <a:gd name="connsiteY9" fmla="*/ 69341 h 409105"/>
                <a:gd name="connsiteX10" fmla="*/ 2629608 w 2629608"/>
                <a:gd name="connsiteY10" fmla="*/ 47791 h 409105"/>
                <a:gd name="connsiteX11" fmla="*/ 2627133 w 2629608"/>
                <a:gd name="connsiteY11" fmla="*/ 25146 h 409105"/>
                <a:gd name="connsiteX12" fmla="*/ 2613024 w 2629608"/>
                <a:gd name="connsiteY12" fmla="*/ 7262 h 409105"/>
                <a:gd name="connsiteX13" fmla="*/ 2589678 w 2629608"/>
                <a:gd name="connsiteY13" fmla="*/ 0 h 40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29608" h="409105">
                  <a:moveTo>
                    <a:pt x="2589678" y="0"/>
                  </a:moveTo>
                  <a:lnTo>
                    <a:pt x="373718" y="0"/>
                  </a:lnTo>
                  <a:lnTo>
                    <a:pt x="242651" y="767"/>
                  </a:lnTo>
                  <a:lnTo>
                    <a:pt x="11565" y="339763"/>
                  </a:lnTo>
                  <a:lnTo>
                    <a:pt x="0" y="361313"/>
                  </a:lnTo>
                  <a:lnTo>
                    <a:pt x="2472" y="383959"/>
                  </a:lnTo>
                  <a:lnTo>
                    <a:pt x="16583" y="401842"/>
                  </a:lnTo>
                  <a:lnTo>
                    <a:pt x="39937" y="409105"/>
                  </a:lnTo>
                  <a:lnTo>
                    <a:pt x="2376953" y="404589"/>
                  </a:lnTo>
                  <a:lnTo>
                    <a:pt x="2618049" y="69341"/>
                  </a:lnTo>
                  <a:lnTo>
                    <a:pt x="2629608" y="47791"/>
                  </a:lnTo>
                  <a:lnTo>
                    <a:pt x="2627133" y="25146"/>
                  </a:lnTo>
                  <a:lnTo>
                    <a:pt x="2613024" y="7262"/>
                  </a:lnTo>
                  <a:lnTo>
                    <a:pt x="2589678" y="0"/>
                  </a:lnTo>
                  <a:close/>
                </a:path>
              </a:pathLst>
            </a:custGeom>
            <a:solidFill>
              <a:srgbClr val="C00000"/>
            </a:solidFill>
            <a:effectLst>
              <a:outerShdw blurRad="50800" dist="38100" dir="2700000" algn="tl" rotWithShape="0">
                <a:prstClr val="black">
                  <a:alpha val="40000"/>
                </a:prstClr>
              </a:outerShdw>
            </a:effectLst>
          </p:spPr>
          <p:txBody>
            <a:bodyPr wrap="square" lIns="0" tIns="0" rIns="0" bIns="0" rtlCol="0" anchor="ctr"/>
            <a:lstStyle/>
            <a:p>
              <a:pPr algn="ctr">
                <a:defRPr/>
              </a:pPr>
              <a:r>
                <a:rPr lang="zh-CN" altLang="en-US" sz="1400" b="1" dirty="0">
                  <a:solidFill>
                    <a:prstClr val="white"/>
                  </a:solidFill>
                  <a:latin typeface="Times New Roman" panose="02020603050405020304" pitchFamily="18" charset="0"/>
                  <a:ea typeface="楷体" panose="02010609060101010101" pitchFamily="49" charset="-122"/>
                  <a:cs typeface="+mn-ea"/>
                  <a:sym typeface="Times New Roman" panose="02020603050405020304" pitchFamily="18" charset="0"/>
                </a:rPr>
                <a:t>第六十二条</a:t>
              </a:r>
            </a:p>
          </p:txBody>
        </p:sp>
        <p:sp>
          <p:nvSpPr>
            <p:cNvPr id="18" name="TextBox 156">
              <a:extLst>
                <a:ext uri="{FF2B5EF4-FFF2-40B4-BE49-F238E27FC236}">
                  <a16:creationId xmlns:a16="http://schemas.microsoft.com/office/drawing/2014/main" xmlns="" id="{363B325E-766C-47D5-A3BF-93264FA473CF}"/>
                </a:ext>
              </a:extLst>
            </p:cNvPr>
            <p:cNvSpPr txBox="1"/>
            <p:nvPr/>
          </p:nvSpPr>
          <p:spPr>
            <a:xfrm>
              <a:off x="2652915" y="3733713"/>
              <a:ext cx="8749080" cy="3755013"/>
            </a:xfrm>
            <a:prstGeom prst="roundRect">
              <a:avLst>
                <a:gd name="adj" fmla="val 5465"/>
              </a:avLst>
            </a:prstGeom>
            <a:solidFill>
              <a:srgbClr val="F8F5F1"/>
            </a:solidFill>
            <a:ln w="6350">
              <a:solidFill>
                <a:schemeClr val="accent6"/>
              </a:solidFill>
            </a:ln>
            <a:effectLst>
              <a:outerShdw blurRad="50800" dist="38100" dir="18900000" algn="bl" rotWithShape="0">
                <a:prstClr val="black">
                  <a:alpha val="40000"/>
                </a:prstClr>
              </a:outerShdw>
            </a:effectLst>
          </p:spPr>
          <p:txBody>
            <a:bodyPr wrap="square" lIns="36000" tIns="36000" rIns="36000" bIns="36000" rtlCol="0" anchor="ctr">
              <a:noAutofit/>
            </a:bodyPr>
            <a:lstStyle>
              <a:defPPr>
                <a:defRPr lang="zh-CN"/>
              </a:defPPr>
              <a:lvl2pPr marL="182321" lvl="1" indent="-180929" defTabSz="893511">
                <a:spcBef>
                  <a:spcPts val="600"/>
                </a:spcBef>
                <a:buClr>
                  <a:srgbClr val="BD8C46"/>
                </a:buClr>
                <a:buSzPct val="80000"/>
                <a:buFont typeface="Wingdings" pitchFamily="2" charset="2"/>
                <a:buChar char="n"/>
                <a:defRPr sz="1400" b="1">
                  <a:solidFill>
                    <a:srgbClr val="BD8C46"/>
                  </a:solidFill>
                </a:defRPr>
              </a:lvl2pPr>
            </a:lstStyle>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、经政府或者国有资产管理部门批准进行国有资产无偿划转、变更、合并，导致投资者在一个上市公司中拥有权益的股份占该公司已发行股份的比例超过</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、因上市公司按照股东大会批准的确定价格向特定股东回购股份而减少股本，导致投资者在该公司中拥有权益的股份超过该公司已发行股份的</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、经上市公司股东大会非关联股东批准，投资者取得上市公司向其发行的新股，导致其在该公司拥有权益的股份超过该公司已发行股份的</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，投资者承诺</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年内不转让本次向其发行的新股，且公司股东大会同意投资者免于发出要约；</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4</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、在一个上市公司中拥有权益的股份达到或者超过该公司已发行股份的</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的，自上述事实发生之日起一年后，每</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12</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个月内增持不超过该公司已发行的</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的股份；</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、在一个上市公司中拥有权益的股份达到或者超过该公司已发行股份的</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50%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的，继续增加其在该公司拥有的权益不影响该公司的上市地位；</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6</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、证券公司、银行等金融机构在其经营范围内依法从事承销、贷款等业务导致其持有一个上市公司已发行股份超过</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，没有实际控制该公司的行为或者意图，并且提出在合理期限内向非关联方转让相关股份的解决方案；</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7</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、因继承导致在一个上市公司中拥有权益的股份超过该公司已发行股份的</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8</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、因履行约定购回式证券交易协议购回上市公司股份导致投资者在一个上市公司中拥有权益的股份超过该公司已发行股份的</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，并且能够证明标的股份的表决权在协议期间未发生转移；</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9</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、因所持优先股表决权依法恢复导致投资者在一个上市公司中拥有权益的股份超过该公司已发行股份的</a:t>
              </a: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p>
            <a:p>
              <a:pPr lvl="1">
                <a:defRPr/>
              </a:pPr>
              <a:r>
                <a:rPr lang="en-US" altLang="zh-CN"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10</a:t>
              </a:r>
              <a:r>
                <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、中国证监会为适应证券市场发展变化和保护投资者合法权益的需要而认定的其他情形。</a:t>
              </a:r>
            </a:p>
          </p:txBody>
        </p:sp>
        <p:sp>
          <p:nvSpPr>
            <p:cNvPr id="19" name="object 12">
              <a:extLst>
                <a:ext uri="{FF2B5EF4-FFF2-40B4-BE49-F238E27FC236}">
                  <a16:creationId xmlns:a16="http://schemas.microsoft.com/office/drawing/2014/main" xmlns="" id="{9D2A6C4F-5EA0-4AFC-8DC6-7E1B82F29923}"/>
                </a:ext>
              </a:extLst>
            </p:cNvPr>
            <p:cNvSpPr/>
            <p:nvPr/>
          </p:nvSpPr>
          <p:spPr>
            <a:xfrm>
              <a:off x="2652916" y="3600293"/>
              <a:ext cx="3133960" cy="215984"/>
            </a:xfrm>
            <a:custGeom>
              <a:avLst/>
              <a:gdLst>
                <a:gd name="connsiteX0" fmla="*/ 2589678 w 2629608"/>
                <a:gd name="connsiteY0" fmla="*/ 0 h 409106"/>
                <a:gd name="connsiteX1" fmla="*/ 373718 w 2629608"/>
                <a:gd name="connsiteY1" fmla="*/ 0 h 409106"/>
                <a:gd name="connsiteX2" fmla="*/ 242651 w 2629608"/>
                <a:gd name="connsiteY2" fmla="*/ 767 h 409106"/>
                <a:gd name="connsiteX3" fmla="*/ 11565 w 2629608"/>
                <a:gd name="connsiteY3" fmla="*/ 339763 h 409106"/>
                <a:gd name="connsiteX4" fmla="*/ 0 w 2629608"/>
                <a:gd name="connsiteY4" fmla="*/ 361313 h 409106"/>
                <a:gd name="connsiteX5" fmla="*/ 2472 w 2629608"/>
                <a:gd name="connsiteY5" fmla="*/ 383959 h 409106"/>
                <a:gd name="connsiteX6" fmla="*/ 16583 w 2629608"/>
                <a:gd name="connsiteY6" fmla="*/ 401842 h 409106"/>
                <a:gd name="connsiteX7" fmla="*/ 39937 w 2629608"/>
                <a:gd name="connsiteY7" fmla="*/ 409105 h 409106"/>
                <a:gd name="connsiteX8" fmla="*/ 2255896 w 2629608"/>
                <a:gd name="connsiteY8" fmla="*/ 409105 h 409106"/>
                <a:gd name="connsiteX9" fmla="*/ 2618049 w 2629608"/>
                <a:gd name="connsiteY9" fmla="*/ 69341 h 409106"/>
                <a:gd name="connsiteX10" fmla="*/ 2629608 w 2629608"/>
                <a:gd name="connsiteY10" fmla="*/ 47791 h 409106"/>
                <a:gd name="connsiteX11" fmla="*/ 2627133 w 2629608"/>
                <a:gd name="connsiteY11" fmla="*/ 25146 h 409106"/>
                <a:gd name="connsiteX12" fmla="*/ 2613024 w 2629608"/>
                <a:gd name="connsiteY12" fmla="*/ 7262 h 409106"/>
                <a:gd name="connsiteX13" fmla="*/ 2589678 w 2629608"/>
                <a:gd name="connsiteY13" fmla="*/ 0 h 409106"/>
                <a:gd name="connsiteX0" fmla="*/ 2589678 w 2629608"/>
                <a:gd name="connsiteY0" fmla="*/ 0 h 409105"/>
                <a:gd name="connsiteX1" fmla="*/ 373718 w 2629608"/>
                <a:gd name="connsiteY1" fmla="*/ 0 h 409105"/>
                <a:gd name="connsiteX2" fmla="*/ 242651 w 2629608"/>
                <a:gd name="connsiteY2" fmla="*/ 767 h 409105"/>
                <a:gd name="connsiteX3" fmla="*/ 11565 w 2629608"/>
                <a:gd name="connsiteY3" fmla="*/ 339763 h 409105"/>
                <a:gd name="connsiteX4" fmla="*/ 0 w 2629608"/>
                <a:gd name="connsiteY4" fmla="*/ 361313 h 409105"/>
                <a:gd name="connsiteX5" fmla="*/ 2472 w 2629608"/>
                <a:gd name="connsiteY5" fmla="*/ 383959 h 409105"/>
                <a:gd name="connsiteX6" fmla="*/ 16583 w 2629608"/>
                <a:gd name="connsiteY6" fmla="*/ 401842 h 409105"/>
                <a:gd name="connsiteX7" fmla="*/ 39937 w 2629608"/>
                <a:gd name="connsiteY7" fmla="*/ 409105 h 409105"/>
                <a:gd name="connsiteX8" fmla="*/ 2376953 w 2629608"/>
                <a:gd name="connsiteY8" fmla="*/ 404589 h 409105"/>
                <a:gd name="connsiteX9" fmla="*/ 2618049 w 2629608"/>
                <a:gd name="connsiteY9" fmla="*/ 69341 h 409105"/>
                <a:gd name="connsiteX10" fmla="*/ 2629608 w 2629608"/>
                <a:gd name="connsiteY10" fmla="*/ 47791 h 409105"/>
                <a:gd name="connsiteX11" fmla="*/ 2627133 w 2629608"/>
                <a:gd name="connsiteY11" fmla="*/ 25146 h 409105"/>
                <a:gd name="connsiteX12" fmla="*/ 2613024 w 2629608"/>
                <a:gd name="connsiteY12" fmla="*/ 7262 h 409105"/>
                <a:gd name="connsiteX13" fmla="*/ 2589678 w 2629608"/>
                <a:gd name="connsiteY13" fmla="*/ 0 h 40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29608" h="409105">
                  <a:moveTo>
                    <a:pt x="2589678" y="0"/>
                  </a:moveTo>
                  <a:lnTo>
                    <a:pt x="373718" y="0"/>
                  </a:lnTo>
                  <a:lnTo>
                    <a:pt x="242651" y="767"/>
                  </a:lnTo>
                  <a:lnTo>
                    <a:pt x="11565" y="339763"/>
                  </a:lnTo>
                  <a:lnTo>
                    <a:pt x="0" y="361313"/>
                  </a:lnTo>
                  <a:lnTo>
                    <a:pt x="2472" y="383959"/>
                  </a:lnTo>
                  <a:lnTo>
                    <a:pt x="16583" y="401842"/>
                  </a:lnTo>
                  <a:lnTo>
                    <a:pt x="39937" y="409105"/>
                  </a:lnTo>
                  <a:lnTo>
                    <a:pt x="2376953" y="404589"/>
                  </a:lnTo>
                  <a:lnTo>
                    <a:pt x="2618049" y="69341"/>
                  </a:lnTo>
                  <a:lnTo>
                    <a:pt x="2629608" y="47791"/>
                  </a:lnTo>
                  <a:lnTo>
                    <a:pt x="2627133" y="25146"/>
                  </a:lnTo>
                  <a:lnTo>
                    <a:pt x="2613024" y="7262"/>
                  </a:lnTo>
                  <a:lnTo>
                    <a:pt x="2589678" y="0"/>
                  </a:lnTo>
                  <a:close/>
                </a:path>
              </a:pathLst>
            </a:custGeom>
            <a:solidFill>
              <a:srgbClr val="C00000"/>
            </a:solidFill>
            <a:effectLst>
              <a:outerShdw blurRad="50800" dist="38100" dir="2700000" algn="tl" rotWithShape="0">
                <a:prstClr val="black">
                  <a:alpha val="40000"/>
                </a:prstClr>
              </a:outerShdw>
            </a:effectLst>
          </p:spPr>
          <p:txBody>
            <a:bodyPr wrap="square" lIns="0" tIns="0" rIns="0" bIns="0" rtlCol="0" anchor="ctr"/>
            <a:lstStyle/>
            <a:p>
              <a:pPr algn="ctr">
                <a:defRPr/>
              </a:pPr>
              <a:r>
                <a:rPr lang="zh-CN" altLang="en-US" sz="1400" b="1" dirty="0">
                  <a:solidFill>
                    <a:prstClr val="white"/>
                  </a:solidFill>
                  <a:latin typeface="Times New Roman" panose="02020603050405020304" pitchFamily="18" charset="0"/>
                  <a:ea typeface="楷体" panose="02010609060101010101" pitchFamily="49" charset="-122"/>
                  <a:cs typeface="+mn-ea"/>
                  <a:sym typeface="Times New Roman" panose="02020603050405020304" pitchFamily="18" charset="0"/>
                </a:rPr>
                <a:t>第六十三条</a:t>
              </a:r>
            </a:p>
          </p:txBody>
        </p:sp>
        <p:sp>
          <p:nvSpPr>
            <p:cNvPr id="20" name="îṡḻîḋê">
              <a:extLst>
                <a:ext uri="{FF2B5EF4-FFF2-40B4-BE49-F238E27FC236}">
                  <a16:creationId xmlns:a16="http://schemas.microsoft.com/office/drawing/2014/main" xmlns="" id="{4B76F2ED-C616-408F-B770-90807F67460A}"/>
                </a:ext>
              </a:extLst>
            </p:cNvPr>
            <p:cNvSpPr/>
            <p:nvPr/>
          </p:nvSpPr>
          <p:spPr>
            <a:xfrm>
              <a:off x="2209825" y="2867057"/>
              <a:ext cx="288033" cy="4106202"/>
            </a:xfrm>
            <a:prstGeom prst="roundRect">
              <a:avLst>
                <a:gd name="adj" fmla="val 50000"/>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noAutofit/>
            </a:bodyPr>
            <a:lstStyle/>
            <a:p>
              <a:pPr algn="ctr" defTabSz="914400">
                <a:lnSpc>
                  <a:spcPct val="120000"/>
                </a:lnSpc>
                <a:defRPr/>
              </a:pP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免于要约的情形</a:t>
              </a:r>
              <a:endPar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15" name="文本框 14">
            <a:extLst>
              <a:ext uri="{FF2B5EF4-FFF2-40B4-BE49-F238E27FC236}">
                <a16:creationId xmlns:a16="http://schemas.microsoft.com/office/drawing/2014/main" xmlns="" id="{7F9D3623-FDFE-4DB4-B020-34C9866A42C6}"/>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16</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20463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2.2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取消要约收购义务豁免的行政许可（续）</a:t>
            </a:r>
          </a:p>
        </p:txBody>
      </p:sp>
      <p:grpSp>
        <p:nvGrpSpPr>
          <p:cNvPr id="3" name="组合 2">
            <a:extLst>
              <a:ext uri="{FF2B5EF4-FFF2-40B4-BE49-F238E27FC236}">
                <a16:creationId xmlns:a16="http://schemas.microsoft.com/office/drawing/2014/main" xmlns="" id="{3A45E7A5-925F-4FD8-AC2D-00835C92B42C}"/>
              </a:ext>
            </a:extLst>
          </p:cNvPr>
          <p:cNvGrpSpPr/>
          <p:nvPr/>
        </p:nvGrpSpPr>
        <p:grpSpPr>
          <a:xfrm>
            <a:off x="1032844" y="1404367"/>
            <a:ext cx="11449669" cy="5594577"/>
            <a:chOff x="2040956" y="1404367"/>
            <a:chExt cx="9505055" cy="5594577"/>
          </a:xfrm>
        </p:grpSpPr>
        <p:sp>
          <p:nvSpPr>
            <p:cNvPr id="46" name="矩形 45">
              <a:extLst>
                <a:ext uri="{FF2B5EF4-FFF2-40B4-BE49-F238E27FC236}">
                  <a16:creationId xmlns:a16="http://schemas.microsoft.com/office/drawing/2014/main" xmlns="" id="{763A171E-3B3B-4058-B6B4-EF0A9DB8079C}"/>
                </a:ext>
              </a:extLst>
            </p:cNvPr>
            <p:cNvSpPr/>
            <p:nvPr/>
          </p:nvSpPr>
          <p:spPr>
            <a:xfrm>
              <a:off x="3566976" y="2314336"/>
              <a:ext cx="5762705" cy="369332"/>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协议转让免于发出要约时，缩短了披露收购报告书的时间</a:t>
              </a:r>
              <a:endPar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2" name="矩形 31">
              <a:extLst>
                <a:ext uri="{FF2B5EF4-FFF2-40B4-BE49-F238E27FC236}">
                  <a16:creationId xmlns:a16="http://schemas.microsoft.com/office/drawing/2014/main" xmlns="" id="{408A8552-1EBE-43FA-85A9-AAAFDAD47D5A}"/>
                </a:ext>
              </a:extLst>
            </p:cNvPr>
            <p:cNvSpPr/>
            <p:nvPr/>
          </p:nvSpPr>
          <p:spPr>
            <a:xfrm>
              <a:off x="2922877" y="4110840"/>
              <a:ext cx="8287010" cy="369332"/>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并购重组、定增中的可免于要约情形，权益变动报告书仍在</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权益变动行为完成后</a:t>
              </a:r>
              <a:r>
                <a:rPr lang="en-US" altLang="zh-CN" sz="1800" b="1" u="sng"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日</a:t>
              </a: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公告</a:t>
              </a:r>
              <a:endPar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5" name="矩形 34">
              <a:extLst>
                <a:ext uri="{FF2B5EF4-FFF2-40B4-BE49-F238E27FC236}">
                  <a16:creationId xmlns:a16="http://schemas.microsoft.com/office/drawing/2014/main" xmlns="" id="{13632A4C-240C-4626-B6D5-99091F92A252}"/>
                </a:ext>
              </a:extLst>
            </p:cNvPr>
            <p:cNvSpPr/>
            <p:nvPr/>
          </p:nvSpPr>
          <p:spPr>
            <a:xfrm>
              <a:off x="3566976" y="5832885"/>
              <a:ext cx="5762705" cy="369332"/>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对中介机构责任和专业能力提出更高要求</a:t>
              </a:r>
              <a:endPar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70" name="ïṣļiḍé">
              <a:extLst>
                <a:ext uri="{FF2B5EF4-FFF2-40B4-BE49-F238E27FC236}">
                  <a16:creationId xmlns:a16="http://schemas.microsoft.com/office/drawing/2014/main" xmlns="" id="{20A39CE8-31CF-4497-AE45-DE9BA3E301C7}"/>
                </a:ext>
              </a:extLst>
            </p:cNvPr>
            <p:cNvSpPr/>
            <p:nvPr/>
          </p:nvSpPr>
          <p:spPr>
            <a:xfrm rot="16200000">
              <a:off x="1761644" y="3031508"/>
              <a:ext cx="3570940" cy="2460288"/>
            </a:xfrm>
            <a:prstGeom prst="blockArc">
              <a:avLst>
                <a:gd name="adj1" fmla="val 11410412"/>
                <a:gd name="adj2" fmla="val 20636306"/>
                <a:gd name="adj3" fmla="val 5809"/>
              </a:avLst>
            </a:prstGeom>
            <a:gradFill flip="none" rotWithShape="1">
              <a:gsLst>
                <a:gs pos="0">
                  <a:schemeClr val="bg1">
                    <a:lumMod val="95000"/>
                    <a:alpha val="21000"/>
                  </a:schemeClr>
                </a:gs>
                <a:gs pos="100000">
                  <a:schemeClr val="bg1">
                    <a:lumMod val="85000"/>
                    <a:alpha val="39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endParaRPr lang="zh-CN" altLang="en-US">
                <a:solidFill>
                  <a:srgbClr val="FFFFFF"/>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71" name="îšḷîďè">
              <a:extLst>
                <a:ext uri="{FF2B5EF4-FFF2-40B4-BE49-F238E27FC236}">
                  <a16:creationId xmlns:a16="http://schemas.microsoft.com/office/drawing/2014/main" xmlns="" id="{3C565BA7-BB18-4907-90CF-B29F1576437C}"/>
                </a:ext>
              </a:extLst>
            </p:cNvPr>
            <p:cNvSpPr/>
            <p:nvPr/>
          </p:nvSpPr>
          <p:spPr bwMode="auto">
            <a:xfrm>
              <a:off x="2942081" y="5508823"/>
              <a:ext cx="630000" cy="730237"/>
            </a:xfrm>
            <a:prstGeom prst="ellipse">
              <a:avLst/>
            </a:prstGeom>
            <a:solidFill>
              <a:schemeClr val="bg2"/>
            </a:solidFill>
            <a:ln w="38100">
              <a:solidFill>
                <a:schemeClr val="bg1"/>
              </a:solid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3</a:t>
              </a:r>
              <a:endParaRPr sz="20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72" name="íṡḷiḓê">
              <a:extLst>
                <a:ext uri="{FF2B5EF4-FFF2-40B4-BE49-F238E27FC236}">
                  <a16:creationId xmlns:a16="http://schemas.microsoft.com/office/drawing/2014/main" xmlns="" id="{27B354ED-4A99-4B38-9DC6-EE005B35ACEC}"/>
                </a:ext>
              </a:extLst>
            </p:cNvPr>
            <p:cNvSpPr/>
            <p:nvPr/>
          </p:nvSpPr>
          <p:spPr bwMode="auto">
            <a:xfrm rot="16200000">
              <a:off x="2876633" y="2200932"/>
              <a:ext cx="726088" cy="633600"/>
            </a:xfrm>
            <a:prstGeom prst="ellipse">
              <a:avLst/>
            </a:prstGeom>
            <a:solidFill>
              <a:schemeClr val="bg2"/>
            </a:solidFill>
            <a:ln w="38100">
              <a:solidFill>
                <a:schemeClr val="bg1"/>
              </a:solid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vert" wrap="square" lIns="91440" tIns="45720" rIns="91440" bIns="45720" numCol="1" spcCol="0" rtlCol="0" fromWordArt="0" anchor="ctr" anchorCtr="0" forceAA="0" compatLnSpc="1">
              <a:prstTxWarp prst="textNoShape">
                <a:avLst/>
              </a:prstTxWarp>
              <a:noAutofit/>
            </a:bodyPr>
            <a:lstStyle/>
            <a:p>
              <a:pPr algn="ctr" defTabSz="914354"/>
              <a:r>
                <a:rPr lang="en-US" altLang="zh-CN" sz="19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1</a:t>
              </a:r>
              <a:endParaRPr sz="19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73" name="ïs1ïḑê">
              <a:extLst>
                <a:ext uri="{FF2B5EF4-FFF2-40B4-BE49-F238E27FC236}">
                  <a16:creationId xmlns:a16="http://schemas.microsoft.com/office/drawing/2014/main" xmlns="" id="{E6AD4AB8-09F4-4F04-ACF6-2AED4969B77D}"/>
                </a:ext>
              </a:extLst>
            </p:cNvPr>
            <p:cNvSpPr/>
            <p:nvPr/>
          </p:nvSpPr>
          <p:spPr bwMode="auto">
            <a:xfrm>
              <a:off x="2072030" y="3841531"/>
              <a:ext cx="648000" cy="725162"/>
            </a:xfrm>
            <a:prstGeom prst="ellipse">
              <a:avLst/>
            </a:prstGeom>
            <a:solidFill>
              <a:schemeClr val="bg2"/>
            </a:solidFill>
            <a:ln w="38100">
              <a:solidFill>
                <a:schemeClr val="bg1"/>
              </a:solid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2</a:t>
              </a:r>
              <a:endParaRPr sz="20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 name="文本框 3">
              <a:extLst>
                <a:ext uri="{FF2B5EF4-FFF2-40B4-BE49-F238E27FC236}">
                  <a16:creationId xmlns:a16="http://schemas.microsoft.com/office/drawing/2014/main" xmlns="" id="{A50B966C-E097-4CED-A0F6-4757C98D8F87}"/>
                </a:ext>
              </a:extLst>
            </p:cNvPr>
            <p:cNvSpPr txBox="1"/>
            <p:nvPr/>
          </p:nvSpPr>
          <p:spPr>
            <a:xfrm>
              <a:off x="4875557" y="2288615"/>
              <a:ext cx="45719" cy="45719"/>
            </a:xfrm>
            <a:prstGeom prst="rect">
              <a:avLst/>
            </a:prstGeom>
            <a:solidFill>
              <a:srgbClr val="FFFFCC">
                <a:alpha val="61176"/>
              </a:srgbClr>
            </a:solid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228600" indent="-228600">
                <a:lnSpc>
                  <a:spcPct val="114000"/>
                </a:lnSpc>
                <a:buAutoNum type="arabicPeriod"/>
              </a:pPr>
              <a:endParaRPr lang="zh-CN" altLang="en-US" sz="105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 name="矩形: 圆角 4">
              <a:extLst>
                <a:ext uri="{FF2B5EF4-FFF2-40B4-BE49-F238E27FC236}">
                  <a16:creationId xmlns:a16="http://schemas.microsoft.com/office/drawing/2014/main" xmlns="" id="{623DE1A4-8D29-4B3D-AECA-84492AA1B933}"/>
                </a:ext>
              </a:extLst>
            </p:cNvPr>
            <p:cNvSpPr/>
            <p:nvPr/>
          </p:nvSpPr>
          <p:spPr>
            <a:xfrm>
              <a:off x="3676369" y="2667141"/>
              <a:ext cx="7844319" cy="840015"/>
            </a:xfrm>
            <a:prstGeom prst="roundRec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marL="171450" indent="-171450">
                <a:buFont typeface="Wingdings" panose="05000000000000000000" pitchFamily="2" charset="2"/>
                <a:buChar char="Ø"/>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取消要约豁免审批后，协议转让超过</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，按</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上市公司收购管理办法</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第六十二条、第六十三条第一、二、十种情形免于发出要约的，收购人应当在收购报告书摘要</a:t>
              </a:r>
              <a:r>
                <a:rPr lang="zh-CN" altLang="en-US" sz="1400" b="1" u="sng" dirty="0">
                  <a:latin typeface="Times New Roman" panose="02020603050405020304" pitchFamily="18" charset="0"/>
                  <a:ea typeface="楷体" panose="02010609060101010101" pitchFamily="49" charset="-122"/>
                  <a:cs typeface="+mn-ea"/>
                  <a:sym typeface="Times New Roman" panose="02020603050405020304" pitchFamily="18" charset="0"/>
                </a:rPr>
                <a:t>公告后 </a:t>
              </a:r>
              <a:r>
                <a:rPr lang="en-US" altLang="zh-CN" sz="1400" b="1" u="sng" dirty="0">
                  <a:latin typeface="Times New Roman" panose="02020603050405020304" pitchFamily="18" charset="0"/>
                  <a:ea typeface="楷体" panose="02010609060101010101" pitchFamily="49" charset="-122"/>
                  <a:cs typeface="+mn-ea"/>
                  <a:sym typeface="Times New Roman" panose="02020603050405020304" pitchFamily="18" charset="0"/>
                </a:rPr>
                <a:t>5 </a:t>
              </a:r>
              <a:r>
                <a:rPr lang="zh-CN" altLang="en-US" sz="1400" b="1" u="sng" dirty="0">
                  <a:latin typeface="Times New Roman" panose="02020603050405020304" pitchFamily="18" charset="0"/>
                  <a:ea typeface="楷体" panose="02010609060101010101" pitchFamily="49" charset="-122"/>
                  <a:cs typeface="+mn-ea"/>
                  <a:sym typeface="Times New Roman" panose="02020603050405020304" pitchFamily="18" charset="0"/>
                </a:rPr>
                <a:t>日内</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，公告其收购报告书、财务顾问专业意见和律师出具的法律意见书。此前，上述文件在证监会豁免之日起</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日内公告。</a:t>
              </a:r>
            </a:p>
          </p:txBody>
        </p:sp>
        <p:sp>
          <p:nvSpPr>
            <p:cNvPr id="74" name="矩形: 圆角 73">
              <a:extLst>
                <a:ext uri="{FF2B5EF4-FFF2-40B4-BE49-F238E27FC236}">
                  <a16:creationId xmlns:a16="http://schemas.microsoft.com/office/drawing/2014/main" xmlns="" id="{9AA56CCD-BB2F-4A7F-AFB9-05A0F2C3BC86}"/>
                </a:ext>
              </a:extLst>
            </p:cNvPr>
            <p:cNvSpPr/>
            <p:nvPr/>
          </p:nvSpPr>
          <p:spPr>
            <a:xfrm>
              <a:off x="3680954" y="4424430"/>
              <a:ext cx="7844318" cy="840014"/>
            </a:xfrm>
            <a:prstGeom prst="roundRec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marL="171450" indent="-171450">
                <a:buFont typeface="Wingdings" panose="05000000000000000000" pitchFamily="2" charset="2"/>
                <a:buChar char="Ø"/>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对于符合</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上市公司收购管理办法</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第六十三条规定的，包括并购重组、定增在内可免于要约情形的，权益变动报告书仍在</a:t>
              </a:r>
              <a:r>
                <a:rPr lang="zh-CN" altLang="en-US" sz="1400" b="1" u="sng" dirty="0">
                  <a:latin typeface="Times New Roman" panose="02020603050405020304" pitchFamily="18" charset="0"/>
                  <a:ea typeface="楷体" panose="02010609060101010101" pitchFamily="49" charset="-122"/>
                  <a:cs typeface="+mn-ea"/>
                  <a:sym typeface="Times New Roman" panose="02020603050405020304" pitchFamily="18" charset="0"/>
                </a:rPr>
                <a:t>权益变动行为完成后</a:t>
              </a:r>
              <a:r>
                <a:rPr lang="en-US" altLang="zh-CN" sz="1400" b="1" u="sng"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400" b="1" u="sng" dirty="0">
                  <a:latin typeface="Times New Roman" panose="02020603050405020304" pitchFamily="18" charset="0"/>
                  <a:ea typeface="楷体" panose="02010609060101010101" pitchFamily="49" charset="-122"/>
                  <a:cs typeface="+mn-ea"/>
                  <a:sym typeface="Times New Roman" panose="02020603050405020304" pitchFamily="18" charset="0"/>
                </a:rPr>
                <a:t>日</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公告。</a:t>
              </a:r>
            </a:p>
          </p:txBody>
        </p:sp>
        <p:sp>
          <p:nvSpPr>
            <p:cNvPr id="75" name="矩形: 圆角 74">
              <a:extLst>
                <a:ext uri="{FF2B5EF4-FFF2-40B4-BE49-F238E27FC236}">
                  <a16:creationId xmlns:a16="http://schemas.microsoft.com/office/drawing/2014/main" xmlns="" id="{966D2E97-836C-4E6B-83F4-476870B20F59}"/>
                </a:ext>
              </a:extLst>
            </p:cNvPr>
            <p:cNvSpPr/>
            <p:nvPr/>
          </p:nvSpPr>
          <p:spPr>
            <a:xfrm>
              <a:off x="3682565" y="6158930"/>
              <a:ext cx="7844318" cy="840014"/>
            </a:xfrm>
            <a:prstGeom prst="roundRec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marL="171450" indent="-171450">
                <a:buFont typeface="Wingdings" panose="05000000000000000000" pitchFamily="2" charset="2"/>
                <a:buChar char="Ø"/>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对于可免于要约的情形，虽然取消了证监会的豁免，但律师事务所等中介机构需出具专业意见，强化了中介机构责任，对中介机构的专业能力也提出了更高的要求。</a:t>
              </a:r>
            </a:p>
          </p:txBody>
        </p:sp>
        <p:sp>
          <p:nvSpPr>
            <p:cNvPr id="45" name="Text Box 38">
              <a:extLst>
                <a:ext uri="{FF2B5EF4-FFF2-40B4-BE49-F238E27FC236}">
                  <a16:creationId xmlns:a16="http://schemas.microsoft.com/office/drawing/2014/main" xmlns="" id="{9A2723C5-BCF5-432C-B551-BDDEB8E01338}"/>
                </a:ext>
              </a:extLst>
            </p:cNvPr>
            <p:cNvSpPr txBox="1">
              <a:spLocks noChangeArrowheads="1"/>
            </p:cNvSpPr>
            <p:nvPr/>
          </p:nvSpPr>
          <p:spPr bwMode="auto">
            <a:xfrm>
              <a:off x="2740681" y="1503762"/>
              <a:ext cx="8785562" cy="369332"/>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p>
          </p:txBody>
        </p:sp>
        <p:sp>
          <p:nvSpPr>
            <p:cNvPr id="51" name="Freeform 3">
              <a:extLst>
                <a:ext uri="{FF2B5EF4-FFF2-40B4-BE49-F238E27FC236}">
                  <a16:creationId xmlns:a16="http://schemas.microsoft.com/office/drawing/2014/main" xmlns="" id="{25A61F3F-608B-4348-9159-B59D723174D7}"/>
                </a:ext>
              </a:extLst>
            </p:cNvPr>
            <p:cNvSpPr>
              <a:spLocks/>
            </p:cNvSpPr>
            <p:nvPr/>
          </p:nvSpPr>
          <p:spPr bwMode="auto">
            <a:xfrm>
              <a:off x="2040956" y="1665503"/>
              <a:ext cx="9505055" cy="278864"/>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a:latin typeface="Times New Roman" panose="02020603050405020304" pitchFamily="18" charset="0"/>
                <a:ea typeface="楷体" panose="02010609060101010101" pitchFamily="49" charset="-122"/>
                <a:cs typeface="+mn-ea"/>
                <a:sym typeface="Times New Roman" panose="02020603050405020304" pitchFamily="18" charset="0"/>
              </a:endParaRPr>
            </a:p>
          </p:txBody>
        </p:sp>
        <p:pic>
          <p:nvPicPr>
            <p:cNvPr id="56" name="图形 184">
              <a:extLst>
                <a:ext uri="{FF2B5EF4-FFF2-40B4-BE49-F238E27FC236}">
                  <a16:creationId xmlns:a16="http://schemas.microsoft.com/office/drawing/2014/main" xmlns="" id="{44381510-15C6-4549-90FA-51C466346D76}"/>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2114133" y="1404367"/>
              <a:ext cx="465031" cy="540000"/>
            </a:xfrm>
            <a:prstGeom prst="rect">
              <a:avLst/>
            </a:prstGeom>
          </p:spPr>
        </p:pic>
      </p:grpSp>
      <p:sp>
        <p:nvSpPr>
          <p:cNvPr id="18" name="文本框 17">
            <a:extLst>
              <a:ext uri="{FF2B5EF4-FFF2-40B4-BE49-F238E27FC236}">
                <a16:creationId xmlns:a16="http://schemas.microsoft.com/office/drawing/2014/main" xmlns="" id="{1EC42B8E-9B26-40AE-9A31-2F33EB49B9E2}"/>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17</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88675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
            <a:extLst>
              <a:ext uri="{FF2B5EF4-FFF2-40B4-BE49-F238E27FC236}">
                <a16:creationId xmlns:a16="http://schemas.microsoft.com/office/drawing/2014/main" xmlns="" id="{E28CE515-A7BE-4F6A-A372-EE050A5B6DBB}"/>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2.3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不同种类股票不同要约条件</a:t>
            </a:r>
          </a:p>
        </p:txBody>
      </p:sp>
      <p:sp>
        <p:nvSpPr>
          <p:cNvPr id="2" name="矩形: 圆角 60">
            <a:extLst>
              <a:ext uri="{FF2B5EF4-FFF2-40B4-BE49-F238E27FC236}">
                <a16:creationId xmlns:a16="http://schemas.microsoft.com/office/drawing/2014/main" xmlns="" id="{A856CB29-EB3E-493F-8857-3938EFF8E238}"/>
              </a:ext>
            </a:extLst>
          </p:cNvPr>
          <p:cNvSpPr/>
          <p:nvPr/>
        </p:nvSpPr>
        <p:spPr>
          <a:xfrm>
            <a:off x="1056676" y="3212573"/>
            <a:ext cx="11394160" cy="926840"/>
          </a:xfrm>
          <a:prstGeom prst="roundRect">
            <a:avLst/>
          </a:prstGeom>
          <a:solidFill>
            <a:srgbClr val="F8F5F1"/>
          </a:solidFill>
          <a:effectLst>
            <a:outerShdw blurRad="50800" dist="38100" dir="2700000" algn="tl" rotWithShape="0">
              <a:prstClr val="black">
                <a:alpha val="40000"/>
              </a:prstClr>
            </a:outerShdw>
          </a:effectLst>
        </p:spPr>
        <p:txBody>
          <a:bodyPr wrap="square" rtlCol="0" anchor="ctr">
            <a:noAutofit/>
          </a:bodyPr>
          <a:lstStyle/>
          <a:p>
            <a:pPr algn="ctr">
              <a:lnSpc>
                <a:spcPct val="150000"/>
              </a:lnSpc>
            </a:pPr>
            <a:endPar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 name="矩形 2">
            <a:extLst>
              <a:ext uri="{FF2B5EF4-FFF2-40B4-BE49-F238E27FC236}">
                <a16:creationId xmlns:a16="http://schemas.microsoft.com/office/drawing/2014/main" xmlns="" id="{F5BE2FA6-0457-4E34-BED3-66761A775FDD}"/>
              </a:ext>
            </a:extLst>
          </p:cNvPr>
          <p:cNvSpPr/>
          <p:nvPr/>
        </p:nvSpPr>
        <p:spPr>
          <a:xfrm>
            <a:off x="923116" y="1888678"/>
            <a:ext cx="11703015" cy="369332"/>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上市公司发行不同种类股份的，收购人可以针对不同种类股份提出不同的收购条件。</a:t>
            </a:r>
          </a:p>
        </p:txBody>
      </p:sp>
      <p:sp>
        <p:nvSpPr>
          <p:cNvPr id="4" name="Text10">
            <a:extLst>
              <a:ext uri="{FF2B5EF4-FFF2-40B4-BE49-F238E27FC236}">
                <a16:creationId xmlns:a16="http://schemas.microsoft.com/office/drawing/2014/main" xmlns="" id="{05C2D26E-1846-4126-A247-215EBAADB8F1}"/>
              </a:ext>
            </a:extLst>
          </p:cNvPr>
          <p:cNvSpPr>
            <a:spLocks noChangeArrowheads="1"/>
          </p:cNvSpPr>
          <p:nvPr/>
        </p:nvSpPr>
        <p:spPr bwMode="auto">
          <a:xfrm>
            <a:off x="1830597" y="1404367"/>
            <a:ext cx="7990818"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6" name="矩形 5">
            <a:extLst>
              <a:ext uri="{FF2B5EF4-FFF2-40B4-BE49-F238E27FC236}">
                <a16:creationId xmlns:a16="http://schemas.microsoft.com/office/drawing/2014/main" xmlns="" id="{EAA7ED8B-73DD-4F8F-99DC-28D1003AE7FE}"/>
              </a:ext>
            </a:extLst>
          </p:cNvPr>
          <p:cNvSpPr/>
          <p:nvPr/>
        </p:nvSpPr>
        <p:spPr>
          <a:xfrm>
            <a:off x="963291" y="1755616"/>
            <a:ext cx="11487546"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7" name="AutoShape 22">
            <a:extLst>
              <a:ext uri="{FF2B5EF4-FFF2-40B4-BE49-F238E27FC236}">
                <a16:creationId xmlns:a16="http://schemas.microsoft.com/office/drawing/2014/main" xmlns="" id="{D12D60A1-FF5C-4448-BEEB-E9636C2A8B20}"/>
              </a:ext>
            </a:extLst>
          </p:cNvPr>
          <p:cNvSpPr>
            <a:spLocks noChangeArrowheads="1"/>
          </p:cNvSpPr>
          <p:nvPr/>
        </p:nvSpPr>
        <p:spPr bwMode="auto">
          <a:xfrm>
            <a:off x="1116196" y="1439938"/>
            <a:ext cx="277250" cy="293189"/>
          </a:xfrm>
          <a:prstGeom prst="parallelogram">
            <a:avLst>
              <a:gd name="adj" fmla="val 60000"/>
            </a:avLst>
          </a:prstGeom>
          <a:solidFill>
            <a:srgbClr val="B08A5E"/>
          </a:solidFill>
          <a:ln>
            <a:noFill/>
          </a:ln>
        </p:spPr>
        <p:txBody>
          <a:bodyPr wrap="none" anchor="ctr"/>
          <a:lstStyle/>
          <a:p>
            <a:pPr eaLnBrk="0" hangingPunct="0"/>
            <a:endParaRPr kumimoji="1" lang="zh-CN" altLang="zh-CN" sz="18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 name="AutoShape 21">
            <a:extLst>
              <a:ext uri="{FF2B5EF4-FFF2-40B4-BE49-F238E27FC236}">
                <a16:creationId xmlns:a16="http://schemas.microsoft.com/office/drawing/2014/main" xmlns="" id="{25578D04-8EFC-480A-BED8-2F649A774B28}"/>
              </a:ext>
            </a:extLst>
          </p:cNvPr>
          <p:cNvSpPr>
            <a:spLocks noChangeArrowheads="1"/>
          </p:cNvSpPr>
          <p:nvPr/>
        </p:nvSpPr>
        <p:spPr bwMode="auto">
          <a:xfrm>
            <a:off x="971172" y="1439938"/>
            <a:ext cx="277250"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8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9" name="AutoShape 23">
            <a:extLst>
              <a:ext uri="{FF2B5EF4-FFF2-40B4-BE49-F238E27FC236}">
                <a16:creationId xmlns:a16="http://schemas.microsoft.com/office/drawing/2014/main" xmlns="" id="{36D899C6-B6A7-426E-8358-BC69AF9C8A0F}"/>
              </a:ext>
            </a:extLst>
          </p:cNvPr>
          <p:cNvSpPr>
            <a:spLocks noChangeArrowheads="1"/>
          </p:cNvSpPr>
          <p:nvPr/>
        </p:nvSpPr>
        <p:spPr bwMode="auto">
          <a:xfrm>
            <a:off x="1261220" y="1439938"/>
            <a:ext cx="277250"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8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0" name="Text Box 38">
            <a:extLst>
              <a:ext uri="{FF2B5EF4-FFF2-40B4-BE49-F238E27FC236}">
                <a16:creationId xmlns:a16="http://schemas.microsoft.com/office/drawing/2014/main" xmlns="" id="{F04FA4CF-75D3-4BBB-B04A-BF1FA3C13A61}"/>
              </a:ext>
            </a:extLst>
          </p:cNvPr>
          <p:cNvSpPr txBox="1">
            <a:spLocks noChangeArrowheads="1"/>
          </p:cNvSpPr>
          <p:nvPr/>
        </p:nvSpPr>
        <p:spPr bwMode="auto">
          <a:xfrm>
            <a:off x="1752923" y="2621172"/>
            <a:ext cx="10693696" cy="369332"/>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p>
        </p:txBody>
      </p:sp>
      <p:sp>
        <p:nvSpPr>
          <p:cNvPr id="11" name="Freeform 3">
            <a:extLst>
              <a:ext uri="{FF2B5EF4-FFF2-40B4-BE49-F238E27FC236}">
                <a16:creationId xmlns:a16="http://schemas.microsoft.com/office/drawing/2014/main" xmlns="" id="{A208867D-A756-4A96-8B6A-13831CCB47DD}"/>
              </a:ext>
            </a:extLst>
          </p:cNvPr>
          <p:cNvSpPr>
            <a:spLocks/>
          </p:cNvSpPr>
          <p:nvPr/>
        </p:nvSpPr>
        <p:spPr bwMode="auto">
          <a:xfrm>
            <a:off x="1056676" y="2782914"/>
            <a:ext cx="11439276" cy="277637"/>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sz="18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2" name="矩形 11">
            <a:extLst>
              <a:ext uri="{FF2B5EF4-FFF2-40B4-BE49-F238E27FC236}">
                <a16:creationId xmlns:a16="http://schemas.microsoft.com/office/drawing/2014/main" xmlns="" id="{E71073CE-49E9-4184-A417-502F27BD1EB3}"/>
              </a:ext>
            </a:extLst>
          </p:cNvPr>
          <p:cNvSpPr/>
          <p:nvPr/>
        </p:nvSpPr>
        <p:spPr>
          <a:xfrm>
            <a:off x="1022626" y="3197911"/>
            <a:ext cx="11352424" cy="870751"/>
          </a:xfrm>
          <a:prstGeom prst="rect">
            <a:avLst/>
          </a:prstGeom>
        </p:spPr>
        <p:txBody>
          <a:bodyPr wrap="square">
            <a:spAutoFit/>
          </a:bodyPr>
          <a:lstStyle/>
          <a:p>
            <a:pPr marL="171450" indent="-171450" algn="just">
              <a:lnSpc>
                <a:spcPct val="150000"/>
              </a:lnSpc>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可以对不同种类股份提出不同要约条件，使得要约收购更加灵活，给</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A+B</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股，以及</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A+H</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股的要约收购留下了相应的操作空间。</a:t>
            </a:r>
          </a:p>
        </p:txBody>
      </p:sp>
      <p:pic>
        <p:nvPicPr>
          <p:cNvPr id="13" name="图形 184">
            <a:extLst>
              <a:ext uri="{FF2B5EF4-FFF2-40B4-BE49-F238E27FC236}">
                <a16:creationId xmlns:a16="http://schemas.microsoft.com/office/drawing/2014/main" xmlns="" id="{B3172124-31CA-44C0-8482-17FAE4F14516}"/>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1175756" y="2497037"/>
            <a:ext cx="505408" cy="504417"/>
          </a:xfrm>
          <a:prstGeom prst="rect">
            <a:avLst/>
          </a:prstGeom>
        </p:spPr>
      </p:pic>
      <p:sp>
        <p:nvSpPr>
          <p:cNvPr id="15" name="Rectangle 1029">
            <a:extLst>
              <a:ext uri="{FF2B5EF4-FFF2-40B4-BE49-F238E27FC236}">
                <a16:creationId xmlns:a16="http://schemas.microsoft.com/office/drawing/2014/main" xmlns="" id="{4D48BEF7-16E5-4F07-A5B7-8080127B1D3E}"/>
              </a:ext>
            </a:extLst>
          </p:cNvPr>
          <p:cNvSpPr>
            <a:spLocks noChangeArrowheads="1"/>
          </p:cNvSpPr>
          <p:nvPr/>
        </p:nvSpPr>
        <p:spPr bwMode="auto">
          <a:xfrm>
            <a:off x="1056674" y="4405569"/>
            <a:ext cx="5167969" cy="383174"/>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8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8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a:t>
            </a:r>
          </a:p>
        </p:txBody>
      </p:sp>
      <p:sp>
        <p:nvSpPr>
          <p:cNvPr id="16" name="Rectangle 1029">
            <a:extLst>
              <a:ext uri="{FF2B5EF4-FFF2-40B4-BE49-F238E27FC236}">
                <a16:creationId xmlns:a16="http://schemas.microsoft.com/office/drawing/2014/main" xmlns="" id="{A4F20357-7D1E-48E3-A358-F73D74B9C503}"/>
              </a:ext>
            </a:extLst>
          </p:cNvPr>
          <p:cNvSpPr>
            <a:spLocks noChangeArrowheads="1"/>
          </p:cNvSpPr>
          <p:nvPr/>
        </p:nvSpPr>
        <p:spPr bwMode="auto">
          <a:xfrm>
            <a:off x="7218309" y="4405569"/>
            <a:ext cx="5156741" cy="383174"/>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8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8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p>
        </p:txBody>
      </p:sp>
      <p:sp>
        <p:nvSpPr>
          <p:cNvPr id="17" name="Text Box 38">
            <a:extLst>
              <a:ext uri="{FF2B5EF4-FFF2-40B4-BE49-F238E27FC236}">
                <a16:creationId xmlns:a16="http://schemas.microsoft.com/office/drawing/2014/main" xmlns="" id="{C5849D1F-A7A2-40CB-9A0A-2EC5B325E722}"/>
              </a:ext>
            </a:extLst>
          </p:cNvPr>
          <p:cNvSpPr txBox="1">
            <a:spLocks noChangeArrowheads="1"/>
          </p:cNvSpPr>
          <p:nvPr/>
        </p:nvSpPr>
        <p:spPr bwMode="auto">
          <a:xfrm>
            <a:off x="1056675" y="5004768"/>
            <a:ext cx="5167967" cy="1847321"/>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lnSpc>
                <a:spcPct val="150000"/>
              </a:lnSpc>
              <a:spcBef>
                <a:spcPts val="600"/>
              </a:spcBef>
              <a:spcAft>
                <a:spcPts val="600"/>
              </a:spcAft>
            </a:pPr>
            <a:r>
              <a:rPr lang="zh-CN" altLang="en-US" sz="1800" dirty="0">
                <a:latin typeface="Times New Roman" panose="02020603050405020304" pitchFamily="18" charset="0"/>
                <a:ea typeface="楷体" panose="02010609060101010101" pitchFamily="49" charset="-122"/>
                <a:sym typeface="Times New Roman" panose="02020603050405020304" pitchFamily="18" charset="0"/>
              </a:rPr>
              <a:t>第三十九条 收购要约提出的各项收购条件，适用于被收购公司的所有股东。</a:t>
            </a:r>
            <a:endParaRPr lang="zh-CN" altLang="en-US" sz="18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8" name="AutoShape 1037">
            <a:extLst>
              <a:ext uri="{FF2B5EF4-FFF2-40B4-BE49-F238E27FC236}">
                <a16:creationId xmlns:a16="http://schemas.microsoft.com/office/drawing/2014/main" xmlns="" id="{C2CA3CBD-DA15-4104-8A24-188D3DE6203B}"/>
              </a:ext>
            </a:extLst>
          </p:cNvPr>
          <p:cNvSpPr>
            <a:spLocks noChangeArrowheads="1"/>
          </p:cNvSpPr>
          <p:nvPr/>
        </p:nvSpPr>
        <p:spPr bwMode="auto">
          <a:xfrm>
            <a:off x="6571266" y="5635068"/>
            <a:ext cx="438241"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8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9" name="Text Box 38">
            <a:extLst>
              <a:ext uri="{FF2B5EF4-FFF2-40B4-BE49-F238E27FC236}">
                <a16:creationId xmlns:a16="http://schemas.microsoft.com/office/drawing/2014/main" xmlns="" id="{F709E58D-CF1A-4F65-8349-CCB9B6CBE2C4}"/>
              </a:ext>
            </a:extLst>
          </p:cNvPr>
          <p:cNvSpPr txBox="1">
            <a:spLocks noChangeArrowheads="1"/>
          </p:cNvSpPr>
          <p:nvPr/>
        </p:nvSpPr>
        <p:spPr bwMode="auto">
          <a:xfrm>
            <a:off x="7218309" y="5004767"/>
            <a:ext cx="5156741" cy="1847323"/>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lnSpc>
                <a:spcPct val="150000"/>
              </a:lnSpc>
              <a:spcBef>
                <a:spcPts val="600"/>
              </a:spcBef>
              <a:spcAft>
                <a:spcPts val="600"/>
              </a:spcAft>
            </a:pPr>
            <a:r>
              <a:rPr lang="zh-CN" altLang="en-US" sz="1800" dirty="0">
                <a:latin typeface="Times New Roman" panose="02020603050405020304" pitchFamily="18" charset="0"/>
                <a:ea typeface="楷体" panose="02010609060101010101" pitchFamily="49" charset="-122"/>
                <a:sym typeface="Times New Roman" panose="02020603050405020304" pitchFamily="18" charset="0"/>
              </a:rPr>
              <a:t>第三十九条 收购要约提出的各项收购条件，适用于被收购公司的所有股东。</a:t>
            </a:r>
          </a:p>
          <a:p>
            <a:pPr algn="just" latinLnBrk="1">
              <a:lnSpc>
                <a:spcPct val="150000"/>
              </a:lnSpc>
              <a:spcBef>
                <a:spcPts val="600"/>
              </a:spcBef>
              <a:spcAft>
                <a:spcPts val="600"/>
              </a:spcAft>
            </a:pPr>
            <a:r>
              <a:rPr lang="zh-CN" altLang="en-US" sz="1800" b="1" dirty="0">
                <a:latin typeface="Times New Roman" panose="02020603050405020304" pitchFamily="18" charset="0"/>
                <a:ea typeface="楷体" panose="02010609060101010101" pitchFamily="49" charset="-122"/>
                <a:sym typeface="Times New Roman" panose="02020603050405020304" pitchFamily="18" charset="0"/>
              </a:rPr>
              <a:t>上市公司发行不同种类股份的，收购人可以针对持有不同种类股份的股东提出不同的收购条件</a:t>
            </a:r>
            <a:r>
              <a:rPr lang="zh-CN" altLang="en-US" sz="1800" dirty="0">
                <a:latin typeface="Times New Roman" panose="02020603050405020304" pitchFamily="18" charset="0"/>
                <a:ea typeface="楷体" panose="02010609060101010101" pitchFamily="49" charset="-122"/>
                <a:sym typeface="Times New Roman" panose="02020603050405020304" pitchFamily="18" charset="0"/>
              </a:rPr>
              <a:t>。</a:t>
            </a:r>
            <a:endParaRPr lang="zh-CN" altLang="en-US" sz="18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0" name="文本框 19">
            <a:extLst>
              <a:ext uri="{FF2B5EF4-FFF2-40B4-BE49-F238E27FC236}">
                <a16:creationId xmlns:a16="http://schemas.microsoft.com/office/drawing/2014/main" xmlns="" id="{14F52ECE-DBA7-4788-AF0A-D1BF61FD28C4}"/>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18</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18927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08D7A6-0143-4001-9468-33FC0BFB7AA3}"/>
              </a:ext>
            </a:extLst>
          </p:cNvPr>
          <p:cNvSpPr txBox="1">
            <a:spLocks/>
          </p:cNvSpPr>
          <p:nvPr/>
        </p:nvSpPr>
        <p:spPr>
          <a:xfrm>
            <a:off x="1824931" y="2586877"/>
            <a:ext cx="7561163" cy="773575"/>
          </a:xfrm>
          <a:prstGeom prst="rect">
            <a:avLst/>
          </a:prstGeom>
        </p:spPr>
        <p:txBody>
          <a:bodyPr lIns="90857" tIns="45439" rIns="90857" bIns="45439">
            <a:noAutofit/>
          </a:bodyPr>
          <a:lstStyle/>
          <a:p>
            <a:pPr defTabSz="952558">
              <a:spcBef>
                <a:spcPct val="0"/>
              </a:spcBef>
              <a:defRPr/>
            </a:pPr>
            <a:r>
              <a:rPr lang="en-US" altLang="zh-CN"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 延长收购人股份锁定期</a:t>
            </a:r>
          </a:p>
        </p:txBody>
      </p:sp>
    </p:spTree>
    <p:extLst>
      <p:ext uri="{BB962C8B-B14F-4D97-AF65-F5344CB8AC3E}">
        <p14:creationId xmlns:p14="http://schemas.microsoft.com/office/powerpoint/2010/main" xmlns="" val="1278431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3.1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延长收购人股份锁定期</a:t>
            </a:r>
          </a:p>
        </p:txBody>
      </p:sp>
      <p:graphicFrame>
        <p:nvGraphicFramePr>
          <p:cNvPr id="36" name="表格 7">
            <a:extLst>
              <a:ext uri="{FF2B5EF4-FFF2-40B4-BE49-F238E27FC236}">
                <a16:creationId xmlns:a16="http://schemas.microsoft.com/office/drawing/2014/main" xmlns="" id="{F984086A-33CE-4F5D-A408-C088F34A16C5}"/>
              </a:ext>
            </a:extLst>
          </p:cNvPr>
          <p:cNvGraphicFramePr>
            <a:graphicFrameLocks noGrp="1"/>
          </p:cNvGraphicFramePr>
          <p:nvPr>
            <p:extLst>
              <p:ext uri="{D42A27DB-BD31-4B8C-83A1-F6EECF244321}">
                <p14:modId xmlns:p14="http://schemas.microsoft.com/office/powerpoint/2010/main" xmlns="" val="886515514"/>
              </p:ext>
            </p:extLst>
          </p:nvPr>
        </p:nvGraphicFramePr>
        <p:xfrm>
          <a:off x="6861297" y="2863612"/>
          <a:ext cx="5454072" cy="2734276"/>
        </p:xfrm>
        <a:graphic>
          <a:graphicData uri="http://schemas.openxmlformats.org/drawingml/2006/table">
            <a:tbl>
              <a:tblPr firstRow="1" bandRow="1">
                <a:tableStyleId>{72833802-FEF1-4C79-8D5D-14CF1EAF98D9}</a:tableStyleId>
              </a:tblPr>
              <a:tblGrid>
                <a:gridCol w="2020484">
                  <a:extLst>
                    <a:ext uri="{9D8B030D-6E8A-4147-A177-3AD203B41FA5}">
                      <a16:colId xmlns:a16="http://schemas.microsoft.com/office/drawing/2014/main" xmlns="" val="3244213942"/>
                    </a:ext>
                  </a:extLst>
                </a:gridCol>
                <a:gridCol w="852199">
                  <a:extLst>
                    <a:ext uri="{9D8B030D-6E8A-4147-A177-3AD203B41FA5}">
                      <a16:colId xmlns:a16="http://schemas.microsoft.com/office/drawing/2014/main" xmlns="" val="2799048861"/>
                    </a:ext>
                  </a:extLst>
                </a:gridCol>
                <a:gridCol w="1363519">
                  <a:extLst>
                    <a:ext uri="{9D8B030D-6E8A-4147-A177-3AD203B41FA5}">
                      <a16:colId xmlns:a16="http://schemas.microsoft.com/office/drawing/2014/main" xmlns="" val="43235088"/>
                    </a:ext>
                  </a:extLst>
                </a:gridCol>
                <a:gridCol w="1217870">
                  <a:extLst>
                    <a:ext uri="{9D8B030D-6E8A-4147-A177-3AD203B41FA5}">
                      <a16:colId xmlns:a16="http://schemas.microsoft.com/office/drawing/2014/main" xmlns="" val="2985525787"/>
                    </a:ext>
                  </a:extLst>
                </a:gridCol>
              </a:tblGrid>
              <a:tr h="537193">
                <a:tc>
                  <a:txBody>
                    <a:bodyPr/>
                    <a:lstStyle/>
                    <a:p>
                      <a:pPr algn="ct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事件</a:t>
                      </a:r>
                      <a:endPar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txBody>
                  <a:tcPr anchor="ctr"/>
                </a:tc>
                <a:tc gridSpan="2">
                  <a:txBody>
                    <a:bodyPr/>
                    <a:lstStyle/>
                    <a:p>
                      <a:pPr algn="ct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控股股东及其一致性行动持股比例</a:t>
                      </a:r>
                      <a:endPar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txBody>
                  <a:tcPr anchor="ctr"/>
                </a:tc>
                <a:tc hMerge="1">
                  <a:txBody>
                    <a:bodyPr/>
                    <a:lstStyle/>
                    <a:p>
                      <a:endParaRPr lang="zh-CN" altLang="en-US" sz="1000" dirty="0">
                        <a:solidFill>
                          <a:schemeClr val="tx1"/>
                        </a:solidFill>
                        <a:latin typeface="+mj-lt"/>
                        <a:ea typeface="楷体" panose="02010609060101010101" pitchFamily="49" charset="-122"/>
                      </a:endParaRPr>
                    </a:p>
                  </a:txBody>
                  <a:tcPr anchor="ctr">
                    <a:lnL w="12700" cap="flat" cmpd="sng" algn="ctr">
                      <a:solidFill>
                        <a:srgbClr val="FFFFCC"/>
                      </a:solidFill>
                      <a:prstDash val="solid"/>
                      <a:round/>
                      <a:headEnd type="none" w="med" len="med"/>
                      <a:tailEnd type="none" w="med" len="med"/>
                    </a:lnL>
                    <a:lnR w="12700" cap="flat" cmpd="sng" algn="ctr">
                      <a:solidFill>
                        <a:srgbClr val="FFFFCC"/>
                      </a:solidFill>
                      <a:prstDash val="solid"/>
                      <a:round/>
                      <a:headEnd type="none" w="med" len="med"/>
                      <a:tailEnd type="none" w="med" len="med"/>
                    </a:lnR>
                    <a:lnT w="12700" cap="flat" cmpd="sng" algn="ctr">
                      <a:solidFill>
                        <a:srgbClr val="FFFF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锁定期承诺</a:t>
                      </a:r>
                      <a:endPar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txBody>
                  <a:tcPr anchor="ctr"/>
                </a:tc>
                <a:extLst>
                  <a:ext uri="{0D108BD9-81ED-4DB2-BD59-A6C34878D82A}">
                    <a16:rowId xmlns:a16="http://schemas.microsoft.com/office/drawing/2014/main" xmlns="" val="1814259996"/>
                  </a:ext>
                </a:extLst>
              </a:tr>
              <a:tr h="368283">
                <a:tc>
                  <a:txBody>
                    <a:bodyPr/>
                    <a:lstStyle/>
                    <a:p>
                      <a:endParaRPr lang="zh-CN" altLang="en-US" sz="12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txBody>
                  <a:tcPr anchor="ctr">
                    <a:solidFill>
                      <a:srgbClr val="F8F5F1"/>
                    </a:solidFill>
                  </a:tcPr>
                </a:tc>
                <a:tc>
                  <a:txBody>
                    <a:bodyPr/>
                    <a:lstStyle/>
                    <a:p>
                      <a:r>
                        <a:rPr lang="zh-CN" sz="1200" b="0" u="none" strike="noStrike"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交易前</a:t>
                      </a:r>
                      <a:endPar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solidFill>
                      <a:srgbClr val="F8F5F1"/>
                    </a:solidFill>
                  </a:tcPr>
                </a:tc>
                <a:tc>
                  <a:txBody>
                    <a:bodyPr/>
                    <a:lstStyle/>
                    <a:p>
                      <a:r>
                        <a:rPr lang="zh-CN" sz="1200" b="0" u="none" strike="noStrike"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交易后（不考虑配套融资）</a:t>
                      </a:r>
                      <a:endParaRPr lang="zh-CN" altLang="en-US" sz="1200" b="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solidFill>
                      <a:srgbClr val="F8F5F1"/>
                    </a:solidFill>
                  </a:tcPr>
                </a:tc>
                <a:tc>
                  <a:txBody>
                    <a:bodyPr/>
                    <a:lstStyle/>
                    <a:p>
                      <a:endParaRPr lang="zh-CN" altLang="en-US" sz="1200" dirty="0">
                        <a:latin typeface="Times New Roman" panose="02020603050405020304" pitchFamily="18" charset="0"/>
                        <a:ea typeface="楷体" panose="02010609060101010101" pitchFamily="49" charset="-122"/>
                        <a:cs typeface="+mn-ea"/>
                        <a:sym typeface="Times New Roman" panose="02020603050405020304" pitchFamily="18" charset="0"/>
                      </a:endParaRPr>
                    </a:p>
                  </a:txBody>
                  <a:tcPr anchor="ctr">
                    <a:solidFill>
                      <a:srgbClr val="F8F5F1"/>
                    </a:solidFill>
                  </a:tcPr>
                </a:tc>
                <a:extLst>
                  <a:ext uri="{0D108BD9-81ED-4DB2-BD59-A6C34878D82A}">
                    <a16:rowId xmlns:a16="http://schemas.microsoft.com/office/drawing/2014/main" xmlns="" val="1620848396"/>
                  </a:ext>
                </a:extLst>
              </a:tr>
              <a:tr h="543523">
                <a:tc>
                  <a:txBody>
                    <a:bodyPr/>
                    <a:lstStyle/>
                    <a:p>
                      <a:pPr algn="l">
                        <a:spcAft>
                          <a:spcPts val="0"/>
                        </a:spcAft>
                      </a:pP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昊华科（</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600378.SH</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en-US" alt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l">
                        <a:spcAft>
                          <a:spcPts val="0"/>
                        </a:spcAft>
                      </a:pP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-2018</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月向大股东昊华集团发股收购资产</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tc>
                  <a:txBody>
                    <a:bodyPr/>
                    <a:lstStyle/>
                    <a:p>
                      <a:pPr algn="ctr">
                        <a:spcAft>
                          <a:spcPts val="0"/>
                        </a:spcAft>
                      </a:pP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31.64%</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tc>
                  <a:txBody>
                    <a:bodyPr/>
                    <a:lstStyle/>
                    <a:p>
                      <a:pPr algn="ctr">
                        <a:spcAft>
                          <a:spcPts val="0"/>
                        </a:spcAft>
                      </a:pP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75.64%</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tc>
                  <a:txBody>
                    <a:bodyPr/>
                    <a:lstStyle/>
                    <a:p>
                      <a:pPr algn="ctr">
                        <a:spcAft>
                          <a:spcPts val="0"/>
                        </a:spcAft>
                      </a:pP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新股</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36</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个月</a:t>
                      </a:r>
                      <a:endParaRPr lang="en-US" alt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ctr">
                        <a:spcAft>
                          <a:spcPts val="0"/>
                        </a:spcAft>
                      </a:pP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老股</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12</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个月</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extLst>
                  <a:ext uri="{0D108BD9-81ED-4DB2-BD59-A6C34878D82A}">
                    <a16:rowId xmlns:a16="http://schemas.microsoft.com/office/drawing/2014/main" xmlns="" val="2246512103"/>
                  </a:ext>
                </a:extLst>
              </a:tr>
              <a:tr h="543523">
                <a:tc>
                  <a:txBody>
                    <a:bodyPr/>
                    <a:lstStyle/>
                    <a:p>
                      <a:pPr algn="l">
                        <a:spcAft>
                          <a:spcPts val="0"/>
                        </a:spcAft>
                      </a:pP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三房巷（</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600370.SH</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200" u="sng"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l">
                        <a:spcAft>
                          <a:spcPts val="0"/>
                        </a:spcAft>
                      </a:pP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-2019</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月向大股东三房巷集团等发股收购资产</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tc>
                  <a:txBody>
                    <a:bodyPr/>
                    <a:lstStyle/>
                    <a:p>
                      <a:pPr algn="ctr">
                        <a:spcAft>
                          <a:spcPts val="0"/>
                        </a:spcAft>
                      </a:pP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54.72%</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tc>
                  <a:txBody>
                    <a:bodyPr/>
                    <a:lstStyle/>
                    <a:p>
                      <a:pPr algn="ctr">
                        <a:spcAft>
                          <a:spcPts val="0"/>
                        </a:spcAft>
                      </a:pP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86.81%</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tc>
                  <a:txBody>
                    <a:bodyPr/>
                    <a:lstStyle/>
                    <a:p>
                      <a:pPr algn="ctr">
                        <a:spcAft>
                          <a:spcPts val="0"/>
                        </a:spcAft>
                      </a:pP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新股</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36</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个月</a:t>
                      </a:r>
                      <a:endParaRPr lang="en-US" alt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ctr">
                        <a:spcAft>
                          <a:spcPts val="0"/>
                        </a:spcAft>
                      </a:pP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老股</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12</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个月</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extLst>
                  <a:ext uri="{0D108BD9-81ED-4DB2-BD59-A6C34878D82A}">
                    <a16:rowId xmlns:a16="http://schemas.microsoft.com/office/drawing/2014/main" xmlns="" val="3231158681"/>
                  </a:ext>
                </a:extLst>
              </a:tr>
              <a:tr h="724697">
                <a:tc>
                  <a:txBody>
                    <a:bodyPr/>
                    <a:lstStyle/>
                    <a:p>
                      <a:pPr algn="l">
                        <a:spcAft>
                          <a:spcPts val="0"/>
                        </a:spcAft>
                      </a:pP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中工国际（</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002051.SZ</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en-US" alt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l">
                        <a:spcAft>
                          <a:spcPts val="0"/>
                        </a:spcAft>
                      </a:pP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-2019</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9</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月向大股东国机集团发股收购资产</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tc>
                  <a:txBody>
                    <a:bodyPr/>
                    <a:lstStyle/>
                    <a:p>
                      <a:pPr algn="ctr">
                        <a:spcAft>
                          <a:spcPts val="0"/>
                        </a:spcAft>
                      </a:pP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59.56%</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tc>
                  <a:txBody>
                    <a:bodyPr/>
                    <a:lstStyle/>
                    <a:p>
                      <a:pPr algn="ctr">
                        <a:spcAft>
                          <a:spcPts val="0"/>
                        </a:spcAft>
                      </a:pP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63.60%</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tc>
                  <a:txBody>
                    <a:bodyPr/>
                    <a:lstStyle/>
                    <a:p>
                      <a:pPr algn="ctr">
                        <a:spcAft>
                          <a:spcPts val="0"/>
                        </a:spcAft>
                      </a:pP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新股</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36</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个月</a:t>
                      </a:r>
                      <a:endParaRPr lang="en-US" alt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ctr">
                        <a:spcAft>
                          <a:spcPts val="0"/>
                        </a:spcAft>
                      </a:pP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老股</a:t>
                      </a:r>
                      <a:r>
                        <a:rPr 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12</a:t>
                      </a:r>
                      <a:r>
                        <a:rPr 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个月</a:t>
                      </a:r>
                      <a:endParaRPr lang="en-US" altLang="zh-CN"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ctr">
                        <a:spcAft>
                          <a:spcPts val="0"/>
                        </a:spcAft>
                      </a:pPr>
                      <a:r>
                        <a:rPr lang="zh-CN" altLang="en-US" sz="12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（证监会反馈后补充承诺）</a:t>
                      </a:r>
                      <a:endParaRPr lang="zh-CN" sz="12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tc>
                <a:extLst>
                  <a:ext uri="{0D108BD9-81ED-4DB2-BD59-A6C34878D82A}">
                    <a16:rowId xmlns:a16="http://schemas.microsoft.com/office/drawing/2014/main" xmlns="" val="938318840"/>
                  </a:ext>
                </a:extLst>
              </a:tr>
            </a:tbl>
          </a:graphicData>
        </a:graphic>
      </p:graphicFrame>
      <p:grpSp>
        <p:nvGrpSpPr>
          <p:cNvPr id="3" name="组合 2">
            <a:extLst>
              <a:ext uri="{FF2B5EF4-FFF2-40B4-BE49-F238E27FC236}">
                <a16:creationId xmlns:a16="http://schemas.microsoft.com/office/drawing/2014/main" xmlns="" id="{B6FD9567-2973-40E4-9A76-81CDB86D019B}"/>
              </a:ext>
            </a:extLst>
          </p:cNvPr>
          <p:cNvGrpSpPr/>
          <p:nvPr/>
        </p:nvGrpSpPr>
        <p:grpSpPr>
          <a:xfrm>
            <a:off x="924831" y="1374382"/>
            <a:ext cx="11668771" cy="5695678"/>
            <a:chOff x="2003237" y="1368046"/>
            <a:chExt cx="9588054" cy="5695678"/>
          </a:xfrm>
        </p:grpSpPr>
        <p:sp>
          <p:nvSpPr>
            <p:cNvPr id="27" name="矩形 26">
              <a:extLst>
                <a:ext uri="{FF2B5EF4-FFF2-40B4-BE49-F238E27FC236}">
                  <a16:creationId xmlns:a16="http://schemas.microsoft.com/office/drawing/2014/main" xmlns="" id="{EFE562F7-4FF1-43B1-84AA-EAF8D222782C}"/>
                </a:ext>
              </a:extLst>
            </p:cNvPr>
            <p:cNvSpPr/>
            <p:nvPr/>
          </p:nvSpPr>
          <p:spPr>
            <a:xfrm>
              <a:off x="2003237" y="1768845"/>
              <a:ext cx="9496774" cy="646331"/>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在上市公司收购中，收购人持有的被收购公司的股份，在收购完成后的锁定期由原来的</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12</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个月延长至</a:t>
              </a:r>
              <a:r>
                <a:rPr lang="en-US" altLang="zh-CN" sz="1800" b="1" u="sng" dirty="0">
                  <a:latin typeface="Times New Roman" panose="02020603050405020304" pitchFamily="18" charset="0"/>
                  <a:ea typeface="楷体" panose="02010609060101010101" pitchFamily="49" charset="-122"/>
                  <a:cs typeface="+mn-ea"/>
                  <a:sym typeface="Times New Roman" panose="02020603050405020304" pitchFamily="18" charset="0"/>
                </a:rPr>
                <a:t>18</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个月</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，有利于维护上市公司控股权的稳定。</a:t>
              </a:r>
            </a:p>
          </p:txBody>
        </p:sp>
        <p:sp>
          <p:nvSpPr>
            <p:cNvPr id="28" name="Text10">
              <a:extLst>
                <a:ext uri="{FF2B5EF4-FFF2-40B4-BE49-F238E27FC236}">
                  <a16:creationId xmlns:a16="http://schemas.microsoft.com/office/drawing/2014/main" xmlns="" id="{727FC969-B8BA-497A-8690-2B3CA1B72068}"/>
                </a:ext>
              </a:extLst>
            </p:cNvPr>
            <p:cNvSpPr>
              <a:spLocks noChangeArrowheads="1"/>
            </p:cNvSpPr>
            <p:nvPr/>
          </p:nvSpPr>
          <p:spPr bwMode="auto">
            <a:xfrm>
              <a:off x="2761036" y="1368046"/>
              <a:ext cx="656497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39" name="矩形 38">
              <a:extLst>
                <a:ext uri="{FF2B5EF4-FFF2-40B4-BE49-F238E27FC236}">
                  <a16:creationId xmlns:a16="http://schemas.microsoft.com/office/drawing/2014/main" xmlns="" id="{00C0056A-2391-4CF1-9BE5-3307C99663DD}"/>
                </a:ext>
              </a:extLst>
            </p:cNvPr>
            <p:cNvSpPr/>
            <p:nvPr/>
          </p:nvSpPr>
          <p:spPr>
            <a:xfrm>
              <a:off x="2036243" y="1719295"/>
              <a:ext cx="943776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0" name="AutoShape 22">
              <a:extLst>
                <a:ext uri="{FF2B5EF4-FFF2-40B4-BE49-F238E27FC236}">
                  <a16:creationId xmlns:a16="http://schemas.microsoft.com/office/drawing/2014/main" xmlns="" id="{C5DFD16F-B43D-4EA3-9FD8-7B62EFB080CC}"/>
                </a:ext>
              </a:extLst>
            </p:cNvPr>
            <p:cNvSpPr>
              <a:spLocks noChangeArrowheads="1"/>
            </p:cNvSpPr>
            <p:nvPr/>
          </p:nvSpPr>
          <p:spPr bwMode="auto">
            <a:xfrm>
              <a:off x="2161865" y="1403617"/>
              <a:ext cx="227779"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1" name="AutoShape 21">
              <a:extLst>
                <a:ext uri="{FF2B5EF4-FFF2-40B4-BE49-F238E27FC236}">
                  <a16:creationId xmlns:a16="http://schemas.microsoft.com/office/drawing/2014/main" xmlns="" id="{071635BA-97CF-469D-A8D2-4A6A22963ABE}"/>
                </a:ext>
              </a:extLst>
            </p:cNvPr>
            <p:cNvSpPr>
              <a:spLocks noChangeArrowheads="1"/>
            </p:cNvSpPr>
            <p:nvPr/>
          </p:nvSpPr>
          <p:spPr bwMode="auto">
            <a:xfrm>
              <a:off x="2042718" y="1403617"/>
              <a:ext cx="227779"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AutoShape 23">
              <a:extLst>
                <a:ext uri="{FF2B5EF4-FFF2-40B4-BE49-F238E27FC236}">
                  <a16:creationId xmlns:a16="http://schemas.microsoft.com/office/drawing/2014/main" xmlns="" id="{1665AF93-E25D-4D06-888B-A6F3507B150F}"/>
                </a:ext>
              </a:extLst>
            </p:cNvPr>
            <p:cNvSpPr>
              <a:spLocks noChangeArrowheads="1"/>
            </p:cNvSpPr>
            <p:nvPr/>
          </p:nvSpPr>
          <p:spPr bwMode="auto">
            <a:xfrm>
              <a:off x="2281011" y="1403617"/>
              <a:ext cx="227779"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7" name="矩形: 圆角 46">
              <a:extLst>
                <a:ext uri="{FF2B5EF4-FFF2-40B4-BE49-F238E27FC236}">
                  <a16:creationId xmlns:a16="http://schemas.microsoft.com/office/drawing/2014/main" xmlns="" id="{30FD7F78-78D2-40FB-A69E-513C6BC66F1D}"/>
                </a:ext>
              </a:extLst>
            </p:cNvPr>
            <p:cNvSpPr/>
            <p:nvPr/>
          </p:nvSpPr>
          <p:spPr>
            <a:xfrm>
              <a:off x="2102201" y="2916535"/>
              <a:ext cx="4302455" cy="858119"/>
            </a:xfrm>
            <a:prstGeom prst="roundRect">
              <a:avLst/>
            </a:prstGeom>
            <a:solidFill>
              <a:schemeClr val="bg1"/>
            </a:solidFill>
            <a:effectLst>
              <a:outerShdw blurRad="50800" dist="38100" dir="2700000" algn="tl" rotWithShape="0">
                <a:prstClr val="black">
                  <a:alpha val="40000"/>
                </a:prstClr>
              </a:outerShdw>
            </a:effectLst>
          </p:spPr>
          <p:txBody>
            <a:bodyPr wrap="square" rtlCol="0" anchor="ctr">
              <a:noAutofit/>
            </a:bodyPr>
            <a:lstStyle/>
            <a:p>
              <a:pPr marL="171450" indent="-171450">
                <a:buFont typeface="Wingdings" panose="05000000000000000000" pitchFamily="2" charset="2"/>
                <a:buChar char="Ø"/>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只要涉及上市公司控制权的取得或巩固，无论持股比例是否超过</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，均适用收购后股份</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18</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个月的锁定要求，股份锁定是收购完成后收购人持有的全部股份。</a:t>
              </a:r>
            </a:p>
          </p:txBody>
        </p:sp>
        <p:sp>
          <p:nvSpPr>
            <p:cNvPr id="48" name="Text Box 38">
              <a:extLst>
                <a:ext uri="{FF2B5EF4-FFF2-40B4-BE49-F238E27FC236}">
                  <a16:creationId xmlns:a16="http://schemas.microsoft.com/office/drawing/2014/main" xmlns="" id="{15AB6B51-1B1F-4AD7-BF6B-89DF711CBFDD}"/>
                </a:ext>
              </a:extLst>
            </p:cNvPr>
            <p:cNvSpPr txBox="1">
              <a:spLocks noChangeArrowheads="1"/>
            </p:cNvSpPr>
            <p:nvPr/>
          </p:nvSpPr>
          <p:spPr bwMode="auto">
            <a:xfrm>
              <a:off x="2508673" y="2453580"/>
              <a:ext cx="2355682" cy="369332"/>
            </a:xfrm>
            <a:prstGeom prst="rect">
              <a:avLst/>
            </a:prstGeom>
            <a:noFill/>
          </p:spPr>
          <p:txBody>
            <a:bodyPr wrap="square" anchor="ctr">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ctr">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p>
          </p:txBody>
        </p:sp>
        <p:sp>
          <p:nvSpPr>
            <p:cNvPr id="49" name="Freeform 3">
              <a:extLst>
                <a:ext uri="{FF2B5EF4-FFF2-40B4-BE49-F238E27FC236}">
                  <a16:creationId xmlns:a16="http://schemas.microsoft.com/office/drawing/2014/main" xmlns="" id="{D09A9A8B-4AA0-4E2F-857A-E7105E3259E8}"/>
                </a:ext>
              </a:extLst>
            </p:cNvPr>
            <p:cNvSpPr>
              <a:spLocks/>
            </p:cNvSpPr>
            <p:nvPr/>
          </p:nvSpPr>
          <p:spPr bwMode="auto">
            <a:xfrm>
              <a:off x="2156184" y="2550389"/>
              <a:ext cx="4392488" cy="278864"/>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1" name="矩形: 圆角 50">
              <a:extLst>
                <a:ext uri="{FF2B5EF4-FFF2-40B4-BE49-F238E27FC236}">
                  <a16:creationId xmlns:a16="http://schemas.microsoft.com/office/drawing/2014/main" xmlns="" id="{8561D648-C11A-4D2F-88EB-82180BC57470}"/>
                </a:ext>
              </a:extLst>
            </p:cNvPr>
            <p:cNvSpPr/>
            <p:nvPr/>
          </p:nvSpPr>
          <p:spPr>
            <a:xfrm>
              <a:off x="2102201" y="3840514"/>
              <a:ext cx="4302455" cy="936104"/>
            </a:xfrm>
            <a:prstGeom prst="roundRect">
              <a:avLst/>
            </a:prstGeom>
            <a:solidFill>
              <a:schemeClr val="bg1"/>
            </a:solidFill>
            <a:effectLst>
              <a:outerShdw blurRad="50800" dist="38100" dir="2700000" algn="tl" rotWithShape="0">
                <a:prstClr val="black">
                  <a:alpha val="40000"/>
                </a:prstClr>
              </a:outerShdw>
            </a:effectLst>
          </p:spPr>
          <p:txBody>
            <a:bodyPr wrap="square" rtlCol="0" anchor="ctr">
              <a:noAutofit/>
            </a:bodyPr>
            <a:lstStyle/>
            <a:p>
              <a:pPr marL="171450" indent="-171450">
                <a:buFont typeface="Wingdings" panose="05000000000000000000" pitchFamily="2" charset="2"/>
                <a:buChar char="Ø"/>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结合重大资产重组管理办法的相关规定，若涉及控股股东及其关联方以资产认购上市公司非公开发行股份的，或者认购后成为上市公司控股股东或者实际控制人的，其所取得的新股需要锁定</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36</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个月，老股则需要锁定</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18</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个月。</a:t>
              </a:r>
            </a:p>
          </p:txBody>
        </p:sp>
        <p:sp>
          <p:nvSpPr>
            <p:cNvPr id="52" name="矩形: 圆角 51">
              <a:extLst>
                <a:ext uri="{FF2B5EF4-FFF2-40B4-BE49-F238E27FC236}">
                  <a16:creationId xmlns:a16="http://schemas.microsoft.com/office/drawing/2014/main" xmlns="" id="{367899DF-DFE8-4907-837A-0EA0ECDE6784}"/>
                </a:ext>
              </a:extLst>
            </p:cNvPr>
            <p:cNvSpPr/>
            <p:nvPr/>
          </p:nvSpPr>
          <p:spPr>
            <a:xfrm>
              <a:off x="2102201" y="4842480"/>
              <a:ext cx="4302455" cy="791275"/>
            </a:xfrm>
            <a:prstGeom prst="roundRect">
              <a:avLst/>
            </a:prstGeom>
            <a:solidFill>
              <a:schemeClr val="bg1"/>
            </a:solidFill>
            <a:effectLst>
              <a:outerShdw blurRad="50800" dist="38100" dir="2700000" algn="tl" rotWithShape="0">
                <a:prstClr val="black">
                  <a:alpha val="40000"/>
                </a:prstClr>
              </a:outerShdw>
            </a:effectLst>
          </p:spPr>
          <p:txBody>
            <a:bodyPr wrap="square" rtlCol="0" anchor="ctr">
              <a:noAutofit/>
            </a:bodyPr>
            <a:lstStyle/>
            <a:p>
              <a:pPr marL="171450" indent="-171450">
                <a:buFont typeface="Wingdings" panose="05000000000000000000" pitchFamily="2" charset="2"/>
                <a:buChar char="Ø"/>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收购人在被收购公司中拥有权益的股份在同一实际控制人控制的不同主体之间进行转让不受前述</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18</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个月的限制。</a:t>
              </a:r>
            </a:p>
          </p:txBody>
        </p:sp>
        <p:grpSp>
          <p:nvGrpSpPr>
            <p:cNvPr id="29" name="组合 28">
              <a:extLst>
                <a:ext uri="{FF2B5EF4-FFF2-40B4-BE49-F238E27FC236}">
                  <a16:creationId xmlns:a16="http://schemas.microsoft.com/office/drawing/2014/main" xmlns="" id="{6BC1EAA0-8A16-45B5-B9DA-7160AB65F87A}"/>
                </a:ext>
              </a:extLst>
            </p:cNvPr>
            <p:cNvGrpSpPr/>
            <p:nvPr/>
          </p:nvGrpSpPr>
          <p:grpSpPr>
            <a:xfrm>
              <a:off x="6957613" y="2398075"/>
              <a:ext cx="281982" cy="322050"/>
              <a:chOff x="738190" y="3810585"/>
              <a:chExt cx="680789" cy="828000"/>
            </a:xfrm>
          </p:grpSpPr>
          <p:sp>
            <p:nvSpPr>
              <p:cNvPr id="30" name="Oval 16">
                <a:extLst>
                  <a:ext uri="{FF2B5EF4-FFF2-40B4-BE49-F238E27FC236}">
                    <a16:creationId xmlns:a16="http://schemas.microsoft.com/office/drawing/2014/main" xmlns="" id="{C5EBDAC3-AC44-48FB-AF3A-D413F3A523C3}"/>
                  </a:ext>
                </a:extLst>
              </p:cNvPr>
              <p:cNvSpPr/>
              <p:nvPr/>
            </p:nvSpPr>
            <p:spPr bwMode="ltGray">
              <a:xfrm>
                <a:off x="738190" y="3810585"/>
                <a:ext cx="680789" cy="828000"/>
              </a:xfrm>
              <a:prstGeom prst="ellipse">
                <a:avLst/>
              </a:prstGeom>
              <a:noFill/>
              <a:ln w="12700" cap="flat" cmpd="sng" algn="ctr">
                <a:solidFill>
                  <a:srgbClr val="DB536A">
                    <a:lumMod val="75000"/>
                  </a:srgbClr>
                </a:solidFill>
                <a:prstDash val="solid"/>
              </a:ln>
              <a:effectLst/>
            </p:spPr>
            <p:txBody>
              <a:bodyPr rtlCol="0" anchor="ctr"/>
              <a:lstStyle/>
              <a:p>
                <a:pPr algn="ctr" defTabSz="1018824">
                  <a:defRPr/>
                </a:pPr>
                <a:endParaRPr lang="en-GB" sz="2000" kern="0" dirty="0" err="1">
                  <a:solidFill>
                    <a:srgbClr val="FFFFFF"/>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1" name="Freeform 4993">
                <a:extLst>
                  <a:ext uri="{FF2B5EF4-FFF2-40B4-BE49-F238E27FC236}">
                    <a16:creationId xmlns:a16="http://schemas.microsoft.com/office/drawing/2014/main" xmlns="" id="{578B84D1-82CD-426F-845A-D42BC9F2F619}"/>
                  </a:ext>
                </a:extLst>
              </p:cNvPr>
              <p:cNvSpPr>
                <a:spLocks noEditPoints="1"/>
              </p:cNvSpPr>
              <p:nvPr/>
            </p:nvSpPr>
            <p:spPr bwMode="auto">
              <a:xfrm>
                <a:off x="927188" y="3997489"/>
                <a:ext cx="397420" cy="454193"/>
              </a:xfrm>
              <a:custGeom>
                <a:avLst/>
                <a:gdLst>
                  <a:gd name="T0" fmla="*/ 188 w 336"/>
                  <a:gd name="T1" fmla="*/ 270 h 384"/>
                  <a:gd name="T2" fmla="*/ 204 w 336"/>
                  <a:gd name="T3" fmla="*/ 282 h 384"/>
                  <a:gd name="T4" fmla="*/ 226 w 336"/>
                  <a:gd name="T5" fmla="*/ 306 h 384"/>
                  <a:gd name="T6" fmla="*/ 228 w 336"/>
                  <a:gd name="T7" fmla="*/ 320 h 384"/>
                  <a:gd name="T8" fmla="*/ 212 w 336"/>
                  <a:gd name="T9" fmla="*/ 348 h 384"/>
                  <a:gd name="T10" fmla="*/ 166 w 336"/>
                  <a:gd name="T11" fmla="*/ 368 h 384"/>
                  <a:gd name="T12" fmla="*/ 116 w 336"/>
                  <a:gd name="T13" fmla="*/ 376 h 384"/>
                  <a:gd name="T14" fmla="*/ 10 w 336"/>
                  <a:gd name="T15" fmla="*/ 384 h 384"/>
                  <a:gd name="T16" fmla="*/ 2 w 336"/>
                  <a:gd name="T17" fmla="*/ 380 h 384"/>
                  <a:gd name="T18" fmla="*/ 0 w 336"/>
                  <a:gd name="T19" fmla="*/ 374 h 384"/>
                  <a:gd name="T20" fmla="*/ 6 w 336"/>
                  <a:gd name="T21" fmla="*/ 364 h 384"/>
                  <a:gd name="T22" fmla="*/ 54 w 336"/>
                  <a:gd name="T23" fmla="*/ 362 h 384"/>
                  <a:gd name="T24" fmla="*/ 156 w 336"/>
                  <a:gd name="T25" fmla="*/ 350 h 384"/>
                  <a:gd name="T26" fmla="*/ 206 w 336"/>
                  <a:gd name="T27" fmla="*/ 328 h 384"/>
                  <a:gd name="T28" fmla="*/ 208 w 336"/>
                  <a:gd name="T29" fmla="*/ 320 h 384"/>
                  <a:gd name="T30" fmla="*/ 192 w 336"/>
                  <a:gd name="T31" fmla="*/ 300 h 384"/>
                  <a:gd name="T32" fmla="*/ 176 w 336"/>
                  <a:gd name="T33" fmla="*/ 286 h 384"/>
                  <a:gd name="T34" fmla="*/ 166 w 336"/>
                  <a:gd name="T35" fmla="*/ 264 h 384"/>
                  <a:gd name="T36" fmla="*/ 172 w 336"/>
                  <a:gd name="T37" fmla="*/ 246 h 384"/>
                  <a:gd name="T38" fmla="*/ 194 w 336"/>
                  <a:gd name="T39" fmla="*/ 228 h 384"/>
                  <a:gd name="T40" fmla="*/ 254 w 336"/>
                  <a:gd name="T41" fmla="*/ 212 h 384"/>
                  <a:gd name="T42" fmla="*/ 326 w 336"/>
                  <a:gd name="T43" fmla="*/ 206 h 384"/>
                  <a:gd name="T44" fmla="*/ 334 w 336"/>
                  <a:gd name="T45" fmla="*/ 212 h 384"/>
                  <a:gd name="T46" fmla="*/ 334 w 336"/>
                  <a:gd name="T47" fmla="*/ 220 h 384"/>
                  <a:gd name="T48" fmla="*/ 326 w 336"/>
                  <a:gd name="T49" fmla="*/ 226 h 384"/>
                  <a:gd name="T50" fmla="*/ 264 w 336"/>
                  <a:gd name="T51" fmla="*/ 230 h 384"/>
                  <a:gd name="T52" fmla="*/ 206 w 336"/>
                  <a:gd name="T53" fmla="*/ 244 h 384"/>
                  <a:gd name="T54" fmla="*/ 186 w 336"/>
                  <a:gd name="T55" fmla="*/ 264 h 384"/>
                  <a:gd name="T56" fmla="*/ 174 w 336"/>
                  <a:gd name="T57" fmla="*/ 70 h 384"/>
                  <a:gd name="T58" fmla="*/ 186 w 336"/>
                  <a:gd name="T59" fmla="*/ 10 h 384"/>
                  <a:gd name="T60" fmla="*/ 136 w 336"/>
                  <a:gd name="T61" fmla="*/ 0 h 384"/>
                  <a:gd name="T62" fmla="*/ 114 w 336"/>
                  <a:gd name="T63" fmla="*/ 36 h 384"/>
                  <a:gd name="T64" fmla="*/ 62 w 336"/>
                  <a:gd name="T65" fmla="*/ 144 h 384"/>
                  <a:gd name="T66" fmla="*/ 82 w 336"/>
                  <a:gd name="T67" fmla="*/ 204 h 384"/>
                  <a:gd name="T68" fmla="*/ 122 w 336"/>
                  <a:gd name="T69" fmla="*/ 216 h 384"/>
                  <a:gd name="T70" fmla="*/ 192 w 336"/>
                  <a:gd name="T71" fmla="*/ 124 h 384"/>
                  <a:gd name="T72" fmla="*/ 228 w 336"/>
                  <a:gd name="T73" fmla="*/ 62 h 384"/>
                  <a:gd name="T74" fmla="*/ 222 w 336"/>
                  <a:gd name="T75" fmla="*/ 24 h 384"/>
                  <a:gd name="T76" fmla="*/ 190 w 336"/>
                  <a:gd name="T77" fmla="*/ 80 h 384"/>
                  <a:gd name="T78" fmla="*/ 118 w 336"/>
                  <a:gd name="T79" fmla="*/ 188 h 384"/>
                  <a:gd name="T80" fmla="*/ 110 w 336"/>
                  <a:gd name="T81" fmla="*/ 192 h 384"/>
                  <a:gd name="T82" fmla="*/ 104 w 336"/>
                  <a:gd name="T83" fmla="*/ 190 h 384"/>
                  <a:gd name="T84" fmla="*/ 100 w 336"/>
                  <a:gd name="T85" fmla="*/ 184 h 384"/>
                  <a:gd name="T86" fmla="*/ 104 w 336"/>
                  <a:gd name="T87" fmla="*/ 176 h 384"/>
                  <a:gd name="T88" fmla="*/ 174 w 336"/>
                  <a:gd name="T89" fmla="*/ 70 h 384"/>
                  <a:gd name="T90" fmla="*/ 40 w 336"/>
                  <a:gd name="T91" fmla="*/ 232 h 384"/>
                  <a:gd name="T92" fmla="*/ 60 w 336"/>
                  <a:gd name="T93" fmla="*/ 242 h 384"/>
                  <a:gd name="T94" fmla="*/ 78 w 336"/>
                  <a:gd name="T95" fmla="*/ 254 h 384"/>
                  <a:gd name="T96" fmla="*/ 46 w 336"/>
                  <a:gd name="T97" fmla="*/ 252 h 384"/>
                  <a:gd name="T98" fmla="*/ 22 w 336"/>
                  <a:gd name="T99" fmla="*/ 244 h 384"/>
                  <a:gd name="T100" fmla="*/ 4 w 336"/>
                  <a:gd name="T101" fmla="*/ 338 h 384"/>
                  <a:gd name="T102" fmla="*/ 82 w 336"/>
                  <a:gd name="T103" fmla="*/ 284 h 384"/>
                  <a:gd name="T104" fmla="*/ 58 w 336"/>
                  <a:gd name="T105" fmla="*/ 258 h 384"/>
                  <a:gd name="T106" fmla="*/ 34 w 336"/>
                  <a:gd name="T107" fmla="*/ 296 h 384"/>
                  <a:gd name="T108" fmla="*/ 28 w 336"/>
                  <a:gd name="T109" fmla="*/ 296 h 384"/>
                  <a:gd name="T110" fmla="*/ 26 w 336"/>
                  <a:gd name="T111" fmla="*/ 28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6" h="384">
                    <a:moveTo>
                      <a:pt x="186" y="264"/>
                    </a:moveTo>
                    <a:lnTo>
                      <a:pt x="186" y="264"/>
                    </a:lnTo>
                    <a:lnTo>
                      <a:pt x="188" y="270"/>
                    </a:lnTo>
                    <a:lnTo>
                      <a:pt x="192" y="274"/>
                    </a:lnTo>
                    <a:lnTo>
                      <a:pt x="204" y="282"/>
                    </a:lnTo>
                    <a:lnTo>
                      <a:pt x="204" y="282"/>
                    </a:lnTo>
                    <a:lnTo>
                      <a:pt x="212" y="288"/>
                    </a:lnTo>
                    <a:lnTo>
                      <a:pt x="220" y="296"/>
                    </a:lnTo>
                    <a:lnTo>
                      <a:pt x="226" y="306"/>
                    </a:lnTo>
                    <a:lnTo>
                      <a:pt x="228" y="312"/>
                    </a:lnTo>
                    <a:lnTo>
                      <a:pt x="228" y="320"/>
                    </a:lnTo>
                    <a:lnTo>
                      <a:pt x="228" y="320"/>
                    </a:lnTo>
                    <a:lnTo>
                      <a:pt x="226" y="330"/>
                    </a:lnTo>
                    <a:lnTo>
                      <a:pt x="222" y="338"/>
                    </a:lnTo>
                    <a:lnTo>
                      <a:pt x="212" y="348"/>
                    </a:lnTo>
                    <a:lnTo>
                      <a:pt x="200" y="354"/>
                    </a:lnTo>
                    <a:lnTo>
                      <a:pt x="184" y="362"/>
                    </a:lnTo>
                    <a:lnTo>
                      <a:pt x="166" y="368"/>
                    </a:lnTo>
                    <a:lnTo>
                      <a:pt x="142" y="372"/>
                    </a:lnTo>
                    <a:lnTo>
                      <a:pt x="116" y="376"/>
                    </a:lnTo>
                    <a:lnTo>
                      <a:pt x="116" y="376"/>
                    </a:lnTo>
                    <a:lnTo>
                      <a:pt x="78" y="380"/>
                    </a:lnTo>
                    <a:lnTo>
                      <a:pt x="44" y="382"/>
                    </a:lnTo>
                    <a:lnTo>
                      <a:pt x="10" y="384"/>
                    </a:lnTo>
                    <a:lnTo>
                      <a:pt x="10" y="384"/>
                    </a:lnTo>
                    <a:lnTo>
                      <a:pt x="6" y="382"/>
                    </a:lnTo>
                    <a:lnTo>
                      <a:pt x="2" y="380"/>
                    </a:lnTo>
                    <a:lnTo>
                      <a:pt x="0" y="378"/>
                    </a:lnTo>
                    <a:lnTo>
                      <a:pt x="0" y="374"/>
                    </a:lnTo>
                    <a:lnTo>
                      <a:pt x="0" y="374"/>
                    </a:lnTo>
                    <a:lnTo>
                      <a:pt x="0" y="370"/>
                    </a:lnTo>
                    <a:lnTo>
                      <a:pt x="2" y="366"/>
                    </a:lnTo>
                    <a:lnTo>
                      <a:pt x="6" y="364"/>
                    </a:lnTo>
                    <a:lnTo>
                      <a:pt x="10" y="364"/>
                    </a:lnTo>
                    <a:lnTo>
                      <a:pt x="10" y="364"/>
                    </a:lnTo>
                    <a:lnTo>
                      <a:pt x="54" y="362"/>
                    </a:lnTo>
                    <a:lnTo>
                      <a:pt x="92" y="360"/>
                    </a:lnTo>
                    <a:lnTo>
                      <a:pt x="126" y="354"/>
                    </a:lnTo>
                    <a:lnTo>
                      <a:pt x="156" y="350"/>
                    </a:lnTo>
                    <a:lnTo>
                      <a:pt x="178" y="342"/>
                    </a:lnTo>
                    <a:lnTo>
                      <a:pt x="194" y="336"/>
                    </a:lnTo>
                    <a:lnTo>
                      <a:pt x="206" y="328"/>
                    </a:lnTo>
                    <a:lnTo>
                      <a:pt x="208" y="324"/>
                    </a:lnTo>
                    <a:lnTo>
                      <a:pt x="208" y="320"/>
                    </a:lnTo>
                    <a:lnTo>
                      <a:pt x="208" y="320"/>
                    </a:lnTo>
                    <a:lnTo>
                      <a:pt x="208" y="314"/>
                    </a:lnTo>
                    <a:lnTo>
                      <a:pt x="204" y="308"/>
                    </a:lnTo>
                    <a:lnTo>
                      <a:pt x="192" y="300"/>
                    </a:lnTo>
                    <a:lnTo>
                      <a:pt x="192" y="300"/>
                    </a:lnTo>
                    <a:lnTo>
                      <a:pt x="184" y="294"/>
                    </a:lnTo>
                    <a:lnTo>
                      <a:pt x="176" y="286"/>
                    </a:lnTo>
                    <a:lnTo>
                      <a:pt x="170" y="276"/>
                    </a:lnTo>
                    <a:lnTo>
                      <a:pt x="168" y="270"/>
                    </a:lnTo>
                    <a:lnTo>
                      <a:pt x="166" y="264"/>
                    </a:lnTo>
                    <a:lnTo>
                      <a:pt x="166" y="264"/>
                    </a:lnTo>
                    <a:lnTo>
                      <a:pt x="168" y="254"/>
                    </a:lnTo>
                    <a:lnTo>
                      <a:pt x="172" y="246"/>
                    </a:lnTo>
                    <a:lnTo>
                      <a:pt x="178" y="240"/>
                    </a:lnTo>
                    <a:lnTo>
                      <a:pt x="186" y="234"/>
                    </a:lnTo>
                    <a:lnTo>
                      <a:pt x="194" y="228"/>
                    </a:lnTo>
                    <a:lnTo>
                      <a:pt x="204" y="224"/>
                    </a:lnTo>
                    <a:lnTo>
                      <a:pt x="228" y="216"/>
                    </a:lnTo>
                    <a:lnTo>
                      <a:pt x="254" y="212"/>
                    </a:lnTo>
                    <a:lnTo>
                      <a:pt x="280" y="208"/>
                    </a:lnTo>
                    <a:lnTo>
                      <a:pt x="326" y="206"/>
                    </a:lnTo>
                    <a:lnTo>
                      <a:pt x="326" y="206"/>
                    </a:lnTo>
                    <a:lnTo>
                      <a:pt x="330" y="208"/>
                    </a:lnTo>
                    <a:lnTo>
                      <a:pt x="332" y="210"/>
                    </a:lnTo>
                    <a:lnTo>
                      <a:pt x="334" y="212"/>
                    </a:lnTo>
                    <a:lnTo>
                      <a:pt x="336" y="216"/>
                    </a:lnTo>
                    <a:lnTo>
                      <a:pt x="336" y="216"/>
                    </a:lnTo>
                    <a:lnTo>
                      <a:pt x="334" y="220"/>
                    </a:lnTo>
                    <a:lnTo>
                      <a:pt x="332" y="224"/>
                    </a:lnTo>
                    <a:lnTo>
                      <a:pt x="330" y="226"/>
                    </a:lnTo>
                    <a:lnTo>
                      <a:pt x="326" y="226"/>
                    </a:lnTo>
                    <a:lnTo>
                      <a:pt x="326" y="226"/>
                    </a:lnTo>
                    <a:lnTo>
                      <a:pt x="292" y="228"/>
                    </a:lnTo>
                    <a:lnTo>
                      <a:pt x="264" y="230"/>
                    </a:lnTo>
                    <a:lnTo>
                      <a:pt x="240" y="234"/>
                    </a:lnTo>
                    <a:lnTo>
                      <a:pt x="220" y="238"/>
                    </a:lnTo>
                    <a:lnTo>
                      <a:pt x="206" y="244"/>
                    </a:lnTo>
                    <a:lnTo>
                      <a:pt x="196" y="250"/>
                    </a:lnTo>
                    <a:lnTo>
                      <a:pt x="188" y="258"/>
                    </a:lnTo>
                    <a:lnTo>
                      <a:pt x="186" y="264"/>
                    </a:lnTo>
                    <a:lnTo>
                      <a:pt x="186" y="264"/>
                    </a:lnTo>
                    <a:close/>
                    <a:moveTo>
                      <a:pt x="174" y="70"/>
                    </a:moveTo>
                    <a:lnTo>
                      <a:pt x="174" y="70"/>
                    </a:lnTo>
                    <a:lnTo>
                      <a:pt x="204" y="16"/>
                    </a:lnTo>
                    <a:lnTo>
                      <a:pt x="204" y="16"/>
                    </a:lnTo>
                    <a:lnTo>
                      <a:pt x="186" y="10"/>
                    </a:lnTo>
                    <a:lnTo>
                      <a:pt x="170" y="4"/>
                    </a:lnTo>
                    <a:lnTo>
                      <a:pt x="152" y="2"/>
                    </a:lnTo>
                    <a:lnTo>
                      <a:pt x="136" y="0"/>
                    </a:lnTo>
                    <a:lnTo>
                      <a:pt x="136" y="0"/>
                    </a:lnTo>
                    <a:lnTo>
                      <a:pt x="114" y="36"/>
                    </a:lnTo>
                    <a:lnTo>
                      <a:pt x="114" y="36"/>
                    </a:lnTo>
                    <a:lnTo>
                      <a:pt x="96" y="68"/>
                    </a:lnTo>
                    <a:lnTo>
                      <a:pt x="82" y="96"/>
                    </a:lnTo>
                    <a:lnTo>
                      <a:pt x="62" y="144"/>
                    </a:lnTo>
                    <a:lnTo>
                      <a:pt x="52" y="176"/>
                    </a:lnTo>
                    <a:lnTo>
                      <a:pt x="48" y="186"/>
                    </a:lnTo>
                    <a:lnTo>
                      <a:pt x="82" y="204"/>
                    </a:lnTo>
                    <a:lnTo>
                      <a:pt x="114" y="224"/>
                    </a:lnTo>
                    <a:lnTo>
                      <a:pt x="114" y="224"/>
                    </a:lnTo>
                    <a:lnTo>
                      <a:pt x="122" y="216"/>
                    </a:lnTo>
                    <a:lnTo>
                      <a:pt x="142" y="192"/>
                    </a:lnTo>
                    <a:lnTo>
                      <a:pt x="174" y="150"/>
                    </a:lnTo>
                    <a:lnTo>
                      <a:pt x="192" y="124"/>
                    </a:lnTo>
                    <a:lnTo>
                      <a:pt x="212" y="92"/>
                    </a:lnTo>
                    <a:lnTo>
                      <a:pt x="212" y="92"/>
                    </a:lnTo>
                    <a:lnTo>
                      <a:pt x="228" y="62"/>
                    </a:lnTo>
                    <a:lnTo>
                      <a:pt x="242" y="36"/>
                    </a:lnTo>
                    <a:lnTo>
                      <a:pt x="242" y="36"/>
                    </a:lnTo>
                    <a:lnTo>
                      <a:pt x="222" y="24"/>
                    </a:lnTo>
                    <a:lnTo>
                      <a:pt x="222" y="24"/>
                    </a:lnTo>
                    <a:lnTo>
                      <a:pt x="190" y="80"/>
                    </a:lnTo>
                    <a:lnTo>
                      <a:pt x="190" y="80"/>
                    </a:lnTo>
                    <a:lnTo>
                      <a:pt x="162" y="126"/>
                    </a:lnTo>
                    <a:lnTo>
                      <a:pt x="140" y="160"/>
                    </a:lnTo>
                    <a:lnTo>
                      <a:pt x="118" y="188"/>
                    </a:lnTo>
                    <a:lnTo>
                      <a:pt x="118" y="188"/>
                    </a:lnTo>
                    <a:lnTo>
                      <a:pt x="116" y="192"/>
                    </a:lnTo>
                    <a:lnTo>
                      <a:pt x="110" y="192"/>
                    </a:lnTo>
                    <a:lnTo>
                      <a:pt x="110" y="192"/>
                    </a:lnTo>
                    <a:lnTo>
                      <a:pt x="108" y="192"/>
                    </a:lnTo>
                    <a:lnTo>
                      <a:pt x="104" y="190"/>
                    </a:lnTo>
                    <a:lnTo>
                      <a:pt x="104" y="190"/>
                    </a:lnTo>
                    <a:lnTo>
                      <a:pt x="102" y="186"/>
                    </a:lnTo>
                    <a:lnTo>
                      <a:pt x="100" y="184"/>
                    </a:lnTo>
                    <a:lnTo>
                      <a:pt x="102" y="180"/>
                    </a:lnTo>
                    <a:lnTo>
                      <a:pt x="104" y="176"/>
                    </a:lnTo>
                    <a:lnTo>
                      <a:pt x="104" y="176"/>
                    </a:lnTo>
                    <a:lnTo>
                      <a:pt x="124" y="148"/>
                    </a:lnTo>
                    <a:lnTo>
                      <a:pt x="146" y="116"/>
                    </a:lnTo>
                    <a:lnTo>
                      <a:pt x="174" y="70"/>
                    </a:lnTo>
                    <a:lnTo>
                      <a:pt x="174" y="70"/>
                    </a:lnTo>
                    <a:close/>
                    <a:moveTo>
                      <a:pt x="44" y="202"/>
                    </a:moveTo>
                    <a:lnTo>
                      <a:pt x="40" y="232"/>
                    </a:lnTo>
                    <a:lnTo>
                      <a:pt x="40" y="232"/>
                    </a:lnTo>
                    <a:lnTo>
                      <a:pt x="50" y="236"/>
                    </a:lnTo>
                    <a:lnTo>
                      <a:pt x="60" y="242"/>
                    </a:lnTo>
                    <a:lnTo>
                      <a:pt x="60" y="242"/>
                    </a:lnTo>
                    <a:lnTo>
                      <a:pt x="70" y="248"/>
                    </a:lnTo>
                    <a:lnTo>
                      <a:pt x="78" y="254"/>
                    </a:lnTo>
                    <a:lnTo>
                      <a:pt x="100" y="236"/>
                    </a:lnTo>
                    <a:lnTo>
                      <a:pt x="44" y="202"/>
                    </a:lnTo>
                    <a:close/>
                    <a:moveTo>
                      <a:pt x="46" y="252"/>
                    </a:moveTo>
                    <a:lnTo>
                      <a:pt x="46" y="252"/>
                    </a:lnTo>
                    <a:lnTo>
                      <a:pt x="34" y="246"/>
                    </a:lnTo>
                    <a:lnTo>
                      <a:pt x="22" y="244"/>
                    </a:lnTo>
                    <a:lnTo>
                      <a:pt x="12" y="244"/>
                    </a:lnTo>
                    <a:lnTo>
                      <a:pt x="4" y="244"/>
                    </a:lnTo>
                    <a:lnTo>
                      <a:pt x="4" y="338"/>
                    </a:lnTo>
                    <a:lnTo>
                      <a:pt x="84" y="292"/>
                    </a:lnTo>
                    <a:lnTo>
                      <a:pt x="84" y="292"/>
                    </a:lnTo>
                    <a:lnTo>
                      <a:pt x="82" y="284"/>
                    </a:lnTo>
                    <a:lnTo>
                      <a:pt x="76" y="276"/>
                    </a:lnTo>
                    <a:lnTo>
                      <a:pt x="68" y="266"/>
                    </a:lnTo>
                    <a:lnTo>
                      <a:pt x="58" y="258"/>
                    </a:lnTo>
                    <a:lnTo>
                      <a:pt x="36" y="294"/>
                    </a:lnTo>
                    <a:lnTo>
                      <a:pt x="36" y="294"/>
                    </a:lnTo>
                    <a:lnTo>
                      <a:pt x="34" y="296"/>
                    </a:lnTo>
                    <a:lnTo>
                      <a:pt x="32" y="296"/>
                    </a:lnTo>
                    <a:lnTo>
                      <a:pt x="32" y="296"/>
                    </a:lnTo>
                    <a:lnTo>
                      <a:pt x="28" y="296"/>
                    </a:lnTo>
                    <a:lnTo>
                      <a:pt x="28" y="296"/>
                    </a:lnTo>
                    <a:lnTo>
                      <a:pt x="26" y="292"/>
                    </a:lnTo>
                    <a:lnTo>
                      <a:pt x="26" y="288"/>
                    </a:lnTo>
                    <a:lnTo>
                      <a:pt x="46" y="252"/>
                    </a:lnTo>
                    <a:close/>
                  </a:path>
                </a:pathLst>
              </a:custGeom>
              <a:solidFill>
                <a:srgbClr val="CC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018824">
                  <a:defRPr/>
                </a:pPr>
                <a:endParaRPr lang="en-GB" sz="2000" kern="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32" name="Text Box 38">
              <a:extLst>
                <a:ext uri="{FF2B5EF4-FFF2-40B4-BE49-F238E27FC236}">
                  <a16:creationId xmlns:a16="http://schemas.microsoft.com/office/drawing/2014/main" xmlns="" id="{7B9DF5E4-08CD-4E96-A6A6-B9D947B4D9EF}"/>
                </a:ext>
              </a:extLst>
            </p:cNvPr>
            <p:cNvSpPr txBox="1">
              <a:spLocks noChangeArrowheads="1"/>
            </p:cNvSpPr>
            <p:nvPr/>
          </p:nvSpPr>
          <p:spPr bwMode="auto">
            <a:xfrm>
              <a:off x="7198803" y="2398075"/>
              <a:ext cx="4392488" cy="369332"/>
            </a:xfrm>
            <a:prstGeom prst="rect">
              <a:avLst/>
            </a:prstGeom>
            <a:noFill/>
          </p:spPr>
          <p:txBody>
            <a:bodyPr wrap="square" anchor="ctr">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en-US" altLang="zh-CN" sz="1800" b="1"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800" b="1"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修订前发股收购资产实操中锁定期承诺</a:t>
              </a:r>
            </a:p>
          </p:txBody>
        </p:sp>
        <p:sp>
          <p:nvSpPr>
            <p:cNvPr id="33" name="Freeform 3">
              <a:extLst>
                <a:ext uri="{FF2B5EF4-FFF2-40B4-BE49-F238E27FC236}">
                  <a16:creationId xmlns:a16="http://schemas.microsoft.com/office/drawing/2014/main" xmlns="" id="{3BF4E368-CEA4-4981-BE5C-704CE15F2DD1}"/>
                </a:ext>
              </a:extLst>
            </p:cNvPr>
            <p:cNvSpPr>
              <a:spLocks/>
            </p:cNvSpPr>
            <p:nvPr/>
          </p:nvSpPr>
          <p:spPr bwMode="auto">
            <a:xfrm>
              <a:off x="6836704" y="2513269"/>
              <a:ext cx="4608512" cy="278864"/>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 name="等腰三角形 3">
              <a:extLst>
                <a:ext uri="{FF2B5EF4-FFF2-40B4-BE49-F238E27FC236}">
                  <a16:creationId xmlns:a16="http://schemas.microsoft.com/office/drawing/2014/main" xmlns="" id="{59BD243C-315D-4B54-9D61-90028659D9DE}"/>
                </a:ext>
              </a:extLst>
            </p:cNvPr>
            <p:cNvSpPr/>
            <p:nvPr/>
          </p:nvSpPr>
          <p:spPr>
            <a:xfrm rot="5400000">
              <a:off x="5928316" y="4294088"/>
              <a:ext cx="1417733" cy="161469"/>
            </a:xfrm>
            <a:prstGeom prst="triangle">
              <a:avLst>
                <a:gd name="adj" fmla="val 50000"/>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pic>
          <p:nvPicPr>
            <p:cNvPr id="55" name="图形 184">
              <a:extLst>
                <a:ext uri="{FF2B5EF4-FFF2-40B4-BE49-F238E27FC236}">
                  <a16:creationId xmlns:a16="http://schemas.microsoft.com/office/drawing/2014/main" xmlns="" id="{1AFE5275-2535-A044-A855-A3A667BDA35E}"/>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2244616" y="2422067"/>
              <a:ext cx="380088" cy="422460"/>
            </a:xfrm>
            <a:prstGeom prst="rect">
              <a:avLst/>
            </a:prstGeom>
          </p:spPr>
        </p:pic>
        <p:sp>
          <p:nvSpPr>
            <p:cNvPr id="50" name="Rectangle 1029">
              <a:extLst>
                <a:ext uri="{FF2B5EF4-FFF2-40B4-BE49-F238E27FC236}">
                  <a16:creationId xmlns:a16="http://schemas.microsoft.com/office/drawing/2014/main" xmlns="" id="{66D5F768-E390-41B4-99E9-248F9569FCAB}"/>
                </a:ext>
              </a:extLst>
            </p:cNvPr>
            <p:cNvSpPr>
              <a:spLocks noChangeArrowheads="1"/>
            </p:cNvSpPr>
            <p:nvPr/>
          </p:nvSpPr>
          <p:spPr bwMode="auto">
            <a:xfrm>
              <a:off x="2047109" y="5742233"/>
              <a:ext cx="4343108" cy="293781"/>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a:t>
              </a:r>
            </a:p>
          </p:txBody>
        </p:sp>
        <p:sp>
          <p:nvSpPr>
            <p:cNvPr id="56" name="Rectangle 1029">
              <a:extLst>
                <a:ext uri="{FF2B5EF4-FFF2-40B4-BE49-F238E27FC236}">
                  <a16:creationId xmlns:a16="http://schemas.microsoft.com/office/drawing/2014/main" xmlns="" id="{18762E3E-3A69-4295-8CAB-791C416E7B95}"/>
                </a:ext>
              </a:extLst>
            </p:cNvPr>
            <p:cNvSpPr>
              <a:spLocks noChangeArrowheads="1"/>
            </p:cNvSpPr>
            <p:nvPr/>
          </p:nvSpPr>
          <p:spPr bwMode="auto">
            <a:xfrm>
              <a:off x="6836704" y="5724847"/>
              <a:ext cx="4608510" cy="311166"/>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p>
          </p:txBody>
        </p:sp>
        <p:sp>
          <p:nvSpPr>
            <p:cNvPr id="57" name="Text Box 38">
              <a:extLst>
                <a:ext uri="{FF2B5EF4-FFF2-40B4-BE49-F238E27FC236}">
                  <a16:creationId xmlns:a16="http://schemas.microsoft.com/office/drawing/2014/main" xmlns="" id="{5DC5DF00-74C0-4029-87BF-BFF5DAB4B9E8}"/>
                </a:ext>
              </a:extLst>
            </p:cNvPr>
            <p:cNvSpPr txBox="1">
              <a:spLocks noChangeArrowheads="1"/>
            </p:cNvSpPr>
            <p:nvPr/>
          </p:nvSpPr>
          <p:spPr bwMode="auto">
            <a:xfrm>
              <a:off x="2047111" y="6156895"/>
              <a:ext cx="4343108" cy="906828"/>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spcAft>
                  <a:spcPts val="600"/>
                </a:spcAft>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第七十四条 在上市公司收购中，收购人持有的被收购公司的股份，在收购完成后</a:t>
              </a:r>
              <a:r>
                <a:rPr lang="en-US" altLang="zh-CN" sz="1200" b="1" dirty="0">
                  <a:latin typeface="Times New Roman" panose="02020603050405020304" pitchFamily="18" charset="0"/>
                  <a:ea typeface="楷体" panose="02010609060101010101" pitchFamily="49" charset="-122"/>
                  <a:sym typeface="Times New Roman" panose="02020603050405020304" pitchFamily="18" charset="0"/>
                </a:rPr>
                <a:t>12</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个月</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内不得转让。</a:t>
              </a:r>
              <a:endParaRPr lang="en-US" altLang="zh-CN" sz="12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spcAft>
                  <a:spcPts val="600"/>
                </a:spcAft>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收购人在被收购公司中拥有权益的股份在同一实际控制人控制的不同主体之间进行转让不受前述</a:t>
              </a:r>
              <a:r>
                <a:rPr lang="en-US" altLang="zh-CN" sz="1200" b="1" dirty="0">
                  <a:latin typeface="Times New Roman" panose="02020603050405020304" pitchFamily="18" charset="0"/>
                  <a:ea typeface="楷体" panose="02010609060101010101" pitchFamily="49" charset="-122"/>
                  <a:sym typeface="Times New Roman" panose="02020603050405020304" pitchFamily="18" charset="0"/>
                </a:rPr>
                <a:t>12</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个月</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的限制，但应当遵守本办法第六章的规定。</a:t>
              </a:r>
              <a:endPar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8" name="AutoShape 1037">
              <a:extLst>
                <a:ext uri="{FF2B5EF4-FFF2-40B4-BE49-F238E27FC236}">
                  <a16:creationId xmlns:a16="http://schemas.microsoft.com/office/drawing/2014/main" xmlns="" id="{B5CEDFFF-01D4-425A-8F97-BF38D4AC966F}"/>
                </a:ext>
              </a:extLst>
            </p:cNvPr>
            <p:cNvSpPr>
              <a:spLocks noChangeArrowheads="1"/>
            </p:cNvSpPr>
            <p:nvPr/>
          </p:nvSpPr>
          <p:spPr bwMode="auto">
            <a:xfrm>
              <a:off x="6439789" y="6372919"/>
              <a:ext cx="3600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9" name="Text Box 38">
              <a:extLst>
                <a:ext uri="{FF2B5EF4-FFF2-40B4-BE49-F238E27FC236}">
                  <a16:creationId xmlns:a16="http://schemas.microsoft.com/office/drawing/2014/main" xmlns="" id="{47902687-E9F5-4BDF-8D43-0F30243593B1}"/>
                </a:ext>
              </a:extLst>
            </p:cNvPr>
            <p:cNvSpPr txBox="1">
              <a:spLocks noChangeArrowheads="1"/>
            </p:cNvSpPr>
            <p:nvPr/>
          </p:nvSpPr>
          <p:spPr bwMode="auto">
            <a:xfrm>
              <a:off x="6836704" y="6156895"/>
              <a:ext cx="4608510" cy="906829"/>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spcAft>
                  <a:spcPts val="600"/>
                </a:spcAft>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第七十四条 在上市公司收购中，收购人持有的被收购公司的股份，在收购完成后</a:t>
              </a:r>
              <a:r>
                <a:rPr lang="en-US" altLang="zh-CN" sz="1200" b="1" dirty="0">
                  <a:latin typeface="Times New Roman" panose="02020603050405020304" pitchFamily="18" charset="0"/>
                  <a:ea typeface="楷体" panose="02010609060101010101" pitchFamily="49" charset="-122"/>
                  <a:sym typeface="Times New Roman" panose="02020603050405020304" pitchFamily="18" charset="0"/>
                </a:rPr>
                <a:t>18</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个月</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内不得转让。</a:t>
              </a:r>
              <a:endParaRPr lang="en-US" altLang="zh-CN" sz="12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spcAft>
                  <a:spcPts val="600"/>
                </a:spcAft>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收购人在被收购公司中拥有权益的股份在同一实际控制人控制的不同主体之间进行转让不受前述</a:t>
              </a:r>
              <a:r>
                <a:rPr lang="en-US" altLang="zh-CN" sz="1200" b="1" dirty="0">
                  <a:latin typeface="Times New Roman" panose="02020603050405020304" pitchFamily="18" charset="0"/>
                  <a:ea typeface="楷体" panose="02010609060101010101" pitchFamily="49" charset="-122"/>
                  <a:sym typeface="Times New Roman" panose="02020603050405020304" pitchFamily="18" charset="0"/>
                </a:rPr>
                <a:t>18</a:t>
              </a:r>
              <a:r>
                <a:rPr lang="zh-CN" altLang="en-US" sz="1200" b="1" dirty="0">
                  <a:latin typeface="Times New Roman" panose="02020603050405020304" pitchFamily="18" charset="0"/>
                  <a:ea typeface="楷体" panose="02010609060101010101" pitchFamily="49" charset="-122"/>
                  <a:sym typeface="Times New Roman" panose="02020603050405020304" pitchFamily="18" charset="0"/>
                </a:rPr>
                <a:t>个月</a:t>
              </a: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的限制，但应当遵守本办法第六章的规定。</a:t>
              </a:r>
              <a:endPar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34" name="文本框 33">
            <a:extLst>
              <a:ext uri="{FF2B5EF4-FFF2-40B4-BE49-F238E27FC236}">
                <a16:creationId xmlns:a16="http://schemas.microsoft.com/office/drawing/2014/main" xmlns="" id="{00BD4A76-F8AF-4515-8AE5-772B55CC3A44}"/>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20</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89554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5" cstate="print"/>
          <a:stretch>
            <a:fillRect/>
          </a:stretch>
        </p:blipFill>
        <p:spPr>
          <a:xfrm>
            <a:off x="1680915" y="1548383"/>
            <a:ext cx="10513167" cy="5693552"/>
          </a:xfrm>
          <a:prstGeom prst="rect">
            <a:avLst/>
          </a:prstGeom>
        </p:spPr>
      </p:pic>
      <p:sp>
        <p:nvSpPr>
          <p:cNvPr id="2" name="标题 1"/>
          <p:cNvSpPr txBox="1">
            <a:spLocks/>
          </p:cNvSpPr>
          <p:nvPr/>
        </p:nvSpPr>
        <p:spPr>
          <a:xfrm>
            <a:off x="1680915" y="637393"/>
            <a:ext cx="8839755" cy="622958"/>
          </a:xfrm>
          <a:prstGeom prst="rect">
            <a:avLst/>
          </a:prstGeom>
        </p:spPr>
        <p:txBody>
          <a:bodyPr lIns="90857" tIns="45439" rIns="90857" bIns="45439"/>
          <a:lstStyle/>
          <a:p>
            <a:pPr lvl="0">
              <a:spcBef>
                <a:spcPct val="0"/>
              </a:spcBef>
            </a:pP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前言</a:t>
            </a:r>
          </a:p>
        </p:txBody>
      </p:sp>
      <p:sp>
        <p:nvSpPr>
          <p:cNvPr id="3" name="矩形 2"/>
          <p:cNvSpPr/>
          <p:nvPr/>
        </p:nvSpPr>
        <p:spPr>
          <a:xfrm>
            <a:off x="2740015" y="2286797"/>
            <a:ext cx="8712968" cy="3363741"/>
          </a:xfrm>
          <a:prstGeom prst="rect">
            <a:avLst/>
          </a:prstGeom>
        </p:spPr>
        <p:txBody>
          <a:bodyPr wrap="square">
            <a:spAutoFit/>
          </a:bodyPr>
          <a:lstStyle/>
          <a:p>
            <a:pPr indent="304800" algn="just">
              <a:lnSpc>
                <a:spcPct val="150000"/>
              </a:lnSpc>
              <a:spcBef>
                <a:spcPts val="600"/>
              </a:spcBef>
              <a:spcAft>
                <a:spcPts val="600"/>
              </a:spcAft>
              <a:tabLst>
                <a:tab pos="1181100" algn="l"/>
              </a:tabLst>
            </a:pP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《证券法》作为资本市场的基础性法律，自</a:t>
            </a:r>
            <a:r>
              <a:rPr lang="en-US"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1997</a:t>
            </a: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年颁布实施以来，经历了</a:t>
            </a:r>
            <a:r>
              <a:rPr lang="en-US"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2005</a:t>
            </a: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年全面修订，</a:t>
            </a:r>
            <a:r>
              <a:rPr lang="en-US"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2004</a:t>
            </a: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2013</a:t>
            </a: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2014</a:t>
            </a: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年个别条文修</a:t>
            </a:r>
            <a:r>
              <a:rPr lang="zh-CN" altLang="en-US"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订</a:t>
            </a: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。此次修订是《证券法》的</a:t>
            </a:r>
            <a:r>
              <a:rPr lang="zh-CN" altLang="zh-CN" sz="1800" b="1" u="sng"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第二次全面修订</a:t>
            </a: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对多项资本市场重大、基础性制度作了调整与修改。此次《证券法》的修订确立了以证券发行注册制为核心、多层次资本市场结构、强化信息披露监管、投资者保护、加大对证券违法行为惩戒力度的基础性法律制度体系，为证券市场的持续发展奠定了基础。</a:t>
            </a:r>
            <a:r>
              <a:rPr lang="zh-CN" altLang="en-US"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同时，也对</a:t>
            </a: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违规和虚假信披、内幕交易、短线交易等行为构成</a:t>
            </a:r>
            <a:r>
              <a:rPr lang="zh-CN" altLang="en-US"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，做了更清晰的界定，加大</a:t>
            </a:r>
            <a:r>
              <a:rPr lang="zh-CN" altLang="zh-CN"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了证券违法行为的处罚力度。</a:t>
            </a:r>
            <a:r>
              <a:rPr lang="zh-CN" altLang="en-US" sz="18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这些修订，对并购重组实践具有重要的指导意义，值得重点关注。</a:t>
            </a:r>
            <a:endParaRPr lang="zh-CN" altLang="zh-CN" sz="1800" b="1" u="sng" kern="100" cap="all" dirty="0">
              <a:solidFill>
                <a:srgbClr val="0000FF"/>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nvGrpSpPr>
          <p:cNvPr id="5" name="组合 4">
            <a:extLst>
              <a:ext uri="{FF2B5EF4-FFF2-40B4-BE49-F238E27FC236}">
                <a16:creationId xmlns:a16="http://schemas.microsoft.com/office/drawing/2014/main" xmlns="" id="{E255EAD6-0BB8-48AD-A84E-B1ECDD1FA450}"/>
              </a:ext>
            </a:extLst>
          </p:cNvPr>
          <p:cNvGrpSpPr/>
          <p:nvPr/>
        </p:nvGrpSpPr>
        <p:grpSpPr>
          <a:xfrm>
            <a:off x="2040955" y="1580298"/>
            <a:ext cx="520221" cy="2345884"/>
            <a:chOff x="5645189" y="1307456"/>
            <a:chExt cx="751034" cy="2338884"/>
          </a:xfrm>
        </p:grpSpPr>
        <p:sp>
          <p:nvSpPr>
            <p:cNvPr id="6" name="MH_Other_3">
              <a:extLst>
                <a:ext uri="{FF2B5EF4-FFF2-40B4-BE49-F238E27FC236}">
                  <a16:creationId xmlns:a16="http://schemas.microsoft.com/office/drawing/2014/main" xmlns="" id="{7234F23A-6F93-4D73-ADB1-973A0C7D579D}"/>
                </a:ext>
              </a:extLst>
            </p:cNvPr>
            <p:cNvSpPr/>
            <p:nvPr>
              <p:custDataLst>
                <p:tags r:id="rId1"/>
              </p:custDataLst>
            </p:nvPr>
          </p:nvSpPr>
          <p:spPr>
            <a:xfrm>
              <a:off x="5645189" y="1354726"/>
              <a:ext cx="751034" cy="2291614"/>
            </a:xfrm>
            <a:custGeom>
              <a:avLst/>
              <a:gdLst>
                <a:gd name="connsiteX0" fmla="*/ 704850 w 723900"/>
                <a:gd name="connsiteY0" fmla="*/ 0 h 1838325"/>
                <a:gd name="connsiteX1" fmla="*/ 723900 w 723900"/>
                <a:gd name="connsiteY1" fmla="*/ 1814513 h 1838325"/>
                <a:gd name="connsiteX2" fmla="*/ 428625 w 723900"/>
                <a:gd name="connsiteY2" fmla="*/ 1566863 h 1838325"/>
                <a:gd name="connsiteX3" fmla="*/ 0 w 723900"/>
                <a:gd name="connsiteY3" fmla="*/ 1838325 h 1838325"/>
                <a:gd name="connsiteX4" fmla="*/ 704850 w 723900"/>
                <a:gd name="connsiteY4" fmla="*/ 0 h 1838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900" h="1838325">
                  <a:moveTo>
                    <a:pt x="704850" y="0"/>
                  </a:moveTo>
                  <a:lnTo>
                    <a:pt x="723900" y="1814513"/>
                  </a:lnTo>
                  <a:lnTo>
                    <a:pt x="428625" y="1566863"/>
                  </a:lnTo>
                  <a:lnTo>
                    <a:pt x="0" y="1838325"/>
                  </a:lnTo>
                  <a:lnTo>
                    <a:pt x="704850" y="0"/>
                  </a:lnTo>
                  <a:close/>
                </a:path>
              </a:pathLst>
            </a:custGeom>
            <a:solidFill>
              <a:srgbClr val="CCC6C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sz="1213"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7" name="MH_SubTitle_2">
              <a:extLst>
                <a:ext uri="{FF2B5EF4-FFF2-40B4-BE49-F238E27FC236}">
                  <a16:creationId xmlns:a16="http://schemas.microsoft.com/office/drawing/2014/main" xmlns="" id="{8B17BF7A-9111-4950-967A-E90FB9FB14E8}"/>
                </a:ext>
              </a:extLst>
            </p:cNvPr>
            <p:cNvSpPr/>
            <p:nvPr>
              <p:custDataLst>
                <p:tags r:id="rId2"/>
              </p:custDataLst>
            </p:nvPr>
          </p:nvSpPr>
          <p:spPr>
            <a:xfrm>
              <a:off x="5645190" y="1351225"/>
              <a:ext cx="733527" cy="2288113"/>
            </a:xfrm>
            <a:custGeom>
              <a:avLst/>
              <a:gdLst>
                <a:gd name="connsiteX0" fmla="*/ 4762 w 704850"/>
                <a:gd name="connsiteY0" fmla="*/ 0 h 1833563"/>
                <a:gd name="connsiteX1" fmla="*/ 704850 w 704850"/>
                <a:gd name="connsiteY1" fmla="*/ 9525 h 1833563"/>
                <a:gd name="connsiteX2" fmla="*/ 581025 w 704850"/>
                <a:gd name="connsiteY2" fmla="*/ 1685925 h 1833563"/>
                <a:gd name="connsiteX3" fmla="*/ 300037 w 704850"/>
                <a:gd name="connsiteY3" fmla="*/ 1543050 h 1833563"/>
                <a:gd name="connsiteX4" fmla="*/ 0 w 704850"/>
                <a:gd name="connsiteY4" fmla="*/ 1833563 h 1833563"/>
                <a:gd name="connsiteX5" fmla="*/ 4762 w 704850"/>
                <a:gd name="connsiteY5" fmla="*/ 0 h 1833563"/>
                <a:gd name="connsiteX0" fmla="*/ 4762 w 707231"/>
                <a:gd name="connsiteY0" fmla="*/ 0 h 1833563"/>
                <a:gd name="connsiteX1" fmla="*/ 707231 w 707231"/>
                <a:gd name="connsiteY1" fmla="*/ 2382 h 1833563"/>
                <a:gd name="connsiteX2" fmla="*/ 581025 w 707231"/>
                <a:gd name="connsiteY2" fmla="*/ 1685925 h 1833563"/>
                <a:gd name="connsiteX3" fmla="*/ 300037 w 707231"/>
                <a:gd name="connsiteY3" fmla="*/ 1543050 h 1833563"/>
                <a:gd name="connsiteX4" fmla="*/ 0 w 707231"/>
                <a:gd name="connsiteY4" fmla="*/ 1833563 h 1833563"/>
                <a:gd name="connsiteX5" fmla="*/ 4762 w 707231"/>
                <a:gd name="connsiteY5" fmla="*/ 0 h 1833563"/>
                <a:gd name="connsiteX0" fmla="*/ 4762 w 707231"/>
                <a:gd name="connsiteY0" fmla="*/ 2380 h 1835943"/>
                <a:gd name="connsiteX1" fmla="*/ 707231 w 707231"/>
                <a:gd name="connsiteY1" fmla="*/ 0 h 1835943"/>
                <a:gd name="connsiteX2" fmla="*/ 581025 w 707231"/>
                <a:gd name="connsiteY2" fmla="*/ 1688305 h 1835943"/>
                <a:gd name="connsiteX3" fmla="*/ 300037 w 707231"/>
                <a:gd name="connsiteY3" fmla="*/ 1545430 h 1835943"/>
                <a:gd name="connsiteX4" fmla="*/ 0 w 707231"/>
                <a:gd name="connsiteY4" fmla="*/ 1835943 h 1835943"/>
                <a:gd name="connsiteX5" fmla="*/ 4762 w 707231"/>
                <a:gd name="connsiteY5" fmla="*/ 2380 h 1835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7231" h="1835943">
                  <a:moveTo>
                    <a:pt x="4762" y="2380"/>
                  </a:moveTo>
                  <a:lnTo>
                    <a:pt x="707231" y="0"/>
                  </a:lnTo>
                  <a:lnTo>
                    <a:pt x="581025" y="1688305"/>
                  </a:lnTo>
                  <a:lnTo>
                    <a:pt x="300037" y="1545430"/>
                  </a:lnTo>
                  <a:lnTo>
                    <a:pt x="0" y="1835943"/>
                  </a:lnTo>
                  <a:cubicBezTo>
                    <a:pt x="1587" y="1215230"/>
                    <a:pt x="3175" y="594518"/>
                    <a:pt x="4762" y="238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158800" rIns="79400" bIns="0" anchor="ctr">
              <a:normAutofit/>
            </a:bodyPr>
            <a:lstStyle/>
            <a:p>
              <a:pPr indent="304800">
                <a:defRPr/>
              </a:pPr>
              <a:r>
                <a:rPr lang="zh-CN" altLang="en-US" sz="2000" b="1" dirty="0">
                  <a:solidFill>
                    <a:srgbClr val="FFFFFF"/>
                  </a:solidFill>
                  <a:latin typeface="Times New Roman" panose="02020603050405020304" pitchFamily="18" charset="0"/>
                  <a:ea typeface="楷体" panose="02010609060101010101" pitchFamily="49" charset="-122"/>
                  <a:sym typeface="Times New Roman" panose="02020603050405020304" pitchFamily="18" charset="0"/>
                </a:rPr>
                <a:t> 前言</a:t>
              </a:r>
            </a:p>
          </p:txBody>
        </p:sp>
        <p:sp>
          <p:nvSpPr>
            <p:cNvPr id="8" name="MH_Other_4">
              <a:extLst>
                <a:ext uri="{FF2B5EF4-FFF2-40B4-BE49-F238E27FC236}">
                  <a16:creationId xmlns:a16="http://schemas.microsoft.com/office/drawing/2014/main" xmlns="" id="{9AC287E5-DC68-4831-96C5-DE6075536A26}"/>
                </a:ext>
              </a:extLst>
            </p:cNvPr>
            <p:cNvSpPr>
              <a:spLocks/>
            </p:cNvSpPr>
            <p:nvPr>
              <p:custDataLst>
                <p:tags r:id="rId3"/>
              </p:custDataLst>
            </p:nvPr>
          </p:nvSpPr>
          <p:spPr bwMode="auto">
            <a:xfrm rot="21532642">
              <a:off x="5801241" y="1307456"/>
              <a:ext cx="152308" cy="525198"/>
            </a:xfrm>
            <a:custGeom>
              <a:avLst/>
              <a:gdLst>
                <a:gd name="T0" fmla="*/ 2147483646 w 2244"/>
                <a:gd name="T1" fmla="*/ 2147483646 h 8640"/>
                <a:gd name="T2" fmla="*/ 2147483646 w 2244"/>
                <a:gd name="T3" fmla="*/ 2147483646 h 8640"/>
                <a:gd name="T4" fmla="*/ 2147483646 w 2244"/>
                <a:gd name="T5" fmla="*/ 2147483646 h 8640"/>
                <a:gd name="T6" fmla="*/ 2147483646 w 2244"/>
                <a:gd name="T7" fmla="*/ 2147483646 h 8640"/>
                <a:gd name="T8" fmla="*/ 2147483646 w 2244"/>
                <a:gd name="T9" fmla="*/ 2147483646 h 8640"/>
                <a:gd name="T10" fmla="*/ 2147483646 w 2244"/>
                <a:gd name="T11" fmla="*/ 2147483646 h 8640"/>
                <a:gd name="T12" fmla="*/ 2147483646 w 2244"/>
                <a:gd name="T13" fmla="*/ 2147483646 h 8640"/>
                <a:gd name="T14" fmla="*/ 2147483646 w 2244"/>
                <a:gd name="T15" fmla="*/ 2147483646 h 8640"/>
                <a:gd name="T16" fmla="*/ 2147483646 w 2244"/>
                <a:gd name="T17" fmla="*/ 2147483646 h 8640"/>
                <a:gd name="T18" fmla="*/ 2147483646 w 2244"/>
                <a:gd name="T19" fmla="*/ 2147483646 h 8640"/>
                <a:gd name="T20" fmla="*/ 2147483646 w 2244"/>
                <a:gd name="T21" fmla="*/ 2147483646 h 8640"/>
                <a:gd name="T22" fmla="*/ 2147483646 w 2244"/>
                <a:gd name="T23" fmla="*/ 2147483646 h 8640"/>
                <a:gd name="T24" fmla="*/ 2147483646 w 2244"/>
                <a:gd name="T25" fmla="*/ 2147483646 h 8640"/>
                <a:gd name="T26" fmla="*/ 2147483646 w 2244"/>
                <a:gd name="T27" fmla="*/ 2147483646 h 8640"/>
                <a:gd name="T28" fmla="*/ 2147483646 w 2244"/>
                <a:gd name="T29" fmla="*/ 2147483646 h 8640"/>
                <a:gd name="T30" fmla="*/ 2147483646 w 2244"/>
                <a:gd name="T31" fmla="*/ 2147483646 h 8640"/>
                <a:gd name="T32" fmla="*/ 2147483646 w 2244"/>
                <a:gd name="T33" fmla="*/ 2147483646 h 8640"/>
                <a:gd name="T34" fmla="*/ 2147483646 w 2244"/>
                <a:gd name="T35" fmla="*/ 2147483646 h 8640"/>
                <a:gd name="T36" fmla="*/ 2147483646 w 2244"/>
                <a:gd name="T37" fmla="*/ 2147483646 h 8640"/>
                <a:gd name="T38" fmla="*/ 2147483646 w 2244"/>
                <a:gd name="T39" fmla="*/ 2147483646 h 8640"/>
                <a:gd name="T40" fmla="*/ 2147483646 w 2244"/>
                <a:gd name="T41" fmla="*/ 2147483646 h 8640"/>
                <a:gd name="T42" fmla="*/ 2147483646 w 2244"/>
                <a:gd name="T43" fmla="*/ 2147483646 h 8640"/>
                <a:gd name="T44" fmla="*/ 2147483646 w 2244"/>
                <a:gd name="T45" fmla="*/ 2147483646 h 8640"/>
                <a:gd name="T46" fmla="*/ 2147483646 w 2244"/>
                <a:gd name="T47" fmla="*/ 2147483646 h 8640"/>
                <a:gd name="T48" fmla="*/ 2147483646 w 2244"/>
                <a:gd name="T49" fmla="*/ 2147483646 h 8640"/>
                <a:gd name="T50" fmla="*/ 2147483646 w 2244"/>
                <a:gd name="T51" fmla="*/ 2147483646 h 8640"/>
                <a:gd name="T52" fmla="*/ 2147483646 w 2244"/>
                <a:gd name="T53" fmla="*/ 2147483646 h 8640"/>
                <a:gd name="T54" fmla="*/ 2147483646 w 2244"/>
                <a:gd name="T55" fmla="*/ 2147483646 h 8640"/>
                <a:gd name="T56" fmla="*/ 2147483646 w 2244"/>
                <a:gd name="T57" fmla="*/ 2147483646 h 8640"/>
                <a:gd name="T58" fmla="*/ 2147483646 w 2244"/>
                <a:gd name="T59" fmla="*/ 2147483646 h 8640"/>
                <a:gd name="T60" fmla="*/ 2147483646 w 2244"/>
                <a:gd name="T61" fmla="*/ 2147483646 h 8640"/>
                <a:gd name="T62" fmla="*/ 2147483646 w 2244"/>
                <a:gd name="T63" fmla="*/ 2147483646 h 8640"/>
                <a:gd name="T64" fmla="*/ 2147483646 w 2244"/>
                <a:gd name="T65" fmla="*/ 2147483646 h 8640"/>
                <a:gd name="T66" fmla="*/ 2147483646 w 2244"/>
                <a:gd name="T67" fmla="*/ 2147483646 h 8640"/>
                <a:gd name="T68" fmla="*/ 2147483646 w 2244"/>
                <a:gd name="T69" fmla="*/ 2147483646 h 8640"/>
                <a:gd name="T70" fmla="*/ 2147483646 w 2244"/>
                <a:gd name="T71" fmla="*/ 2147483646 h 8640"/>
                <a:gd name="T72" fmla="*/ 2147483646 w 2244"/>
                <a:gd name="T73" fmla="*/ 2147483646 h 8640"/>
                <a:gd name="T74" fmla="*/ 2147483646 w 2244"/>
                <a:gd name="T75" fmla="*/ 2147483646 h 8640"/>
                <a:gd name="T76" fmla="*/ 2147483646 w 2244"/>
                <a:gd name="T77" fmla="*/ 2147483646 h 8640"/>
                <a:gd name="T78" fmla="*/ 2147483646 w 2244"/>
                <a:gd name="T79" fmla="*/ 2147483646 h 8640"/>
                <a:gd name="T80" fmla="*/ 2147483646 w 2244"/>
                <a:gd name="T81" fmla="*/ 2147483646 h 8640"/>
                <a:gd name="T82" fmla="*/ 2147483646 w 2244"/>
                <a:gd name="T83" fmla="*/ 2147483646 h 8640"/>
                <a:gd name="T84" fmla="*/ 2147483646 w 2244"/>
                <a:gd name="T85" fmla="*/ 2147483646 h 8640"/>
                <a:gd name="T86" fmla="*/ 2147483646 w 2244"/>
                <a:gd name="T87" fmla="*/ 2147483646 h 8640"/>
                <a:gd name="T88" fmla="*/ 2147483646 w 2244"/>
                <a:gd name="T89" fmla="*/ 2147483646 h 8640"/>
                <a:gd name="T90" fmla="*/ 2147483646 w 2244"/>
                <a:gd name="T91" fmla="*/ 2147483646 h 8640"/>
                <a:gd name="T92" fmla="*/ 2147483646 w 2244"/>
                <a:gd name="T93" fmla="*/ 2147483646 h 8640"/>
                <a:gd name="T94" fmla="*/ 2147483646 w 2244"/>
                <a:gd name="T95" fmla="*/ 2147483646 h 8640"/>
                <a:gd name="T96" fmla="*/ 2147483646 w 2244"/>
                <a:gd name="T97" fmla="*/ 2147483646 h 8640"/>
                <a:gd name="T98" fmla="*/ 2147483646 w 2244"/>
                <a:gd name="T99" fmla="*/ 2147483646 h 8640"/>
                <a:gd name="T100" fmla="*/ 2147483646 w 2244"/>
                <a:gd name="T101" fmla="*/ 2147483646 h 8640"/>
                <a:gd name="T102" fmla="*/ 2147483646 w 2244"/>
                <a:gd name="T103" fmla="*/ 2147483646 h 8640"/>
                <a:gd name="T104" fmla="*/ 2147483646 w 2244"/>
                <a:gd name="T105" fmla="*/ 2147483646 h 8640"/>
                <a:gd name="T106" fmla="*/ 2147483646 w 2244"/>
                <a:gd name="T107" fmla="*/ 2147483646 h 8640"/>
                <a:gd name="T108" fmla="*/ 2147483646 w 2244"/>
                <a:gd name="T109" fmla="*/ 2147483646 h 8640"/>
                <a:gd name="T110" fmla="*/ 2147483646 w 2244"/>
                <a:gd name="T111" fmla="*/ 2147483646 h 8640"/>
                <a:gd name="T112" fmla="*/ 2147483646 w 2244"/>
                <a:gd name="T113" fmla="*/ 2147483646 h 8640"/>
                <a:gd name="T114" fmla="*/ 2147483646 w 2244"/>
                <a:gd name="T115" fmla="*/ 2147483646 h 8640"/>
                <a:gd name="T116" fmla="*/ 2147483646 w 2244"/>
                <a:gd name="T117" fmla="*/ 2147483646 h 8640"/>
                <a:gd name="T118" fmla="*/ 2147483646 w 2244"/>
                <a:gd name="T119" fmla="*/ 2147483646 h 8640"/>
                <a:gd name="T120" fmla="*/ 2147483646 w 2244"/>
                <a:gd name="T121" fmla="*/ 2147483646 h 8640"/>
                <a:gd name="T122" fmla="*/ 2147483646 w 2244"/>
                <a:gd name="T123" fmla="*/ 2147483646 h 86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44" h="8640">
                  <a:moveTo>
                    <a:pt x="1988" y="297"/>
                  </a:moveTo>
                  <a:lnTo>
                    <a:pt x="1988" y="297"/>
                  </a:lnTo>
                  <a:lnTo>
                    <a:pt x="1953" y="260"/>
                  </a:lnTo>
                  <a:lnTo>
                    <a:pt x="1914" y="227"/>
                  </a:lnTo>
                  <a:lnTo>
                    <a:pt x="1875" y="196"/>
                  </a:lnTo>
                  <a:lnTo>
                    <a:pt x="1834" y="167"/>
                  </a:lnTo>
                  <a:lnTo>
                    <a:pt x="1791" y="140"/>
                  </a:lnTo>
                  <a:lnTo>
                    <a:pt x="1747" y="116"/>
                  </a:lnTo>
                  <a:lnTo>
                    <a:pt x="1702" y="95"/>
                  </a:lnTo>
                  <a:lnTo>
                    <a:pt x="1653" y="74"/>
                  </a:lnTo>
                  <a:lnTo>
                    <a:pt x="1603" y="56"/>
                  </a:lnTo>
                  <a:lnTo>
                    <a:pt x="1550" y="43"/>
                  </a:lnTo>
                  <a:lnTo>
                    <a:pt x="1498" y="29"/>
                  </a:lnTo>
                  <a:lnTo>
                    <a:pt x="1442" y="19"/>
                  </a:lnTo>
                  <a:lnTo>
                    <a:pt x="1385" y="10"/>
                  </a:lnTo>
                  <a:lnTo>
                    <a:pt x="1327" y="4"/>
                  </a:lnTo>
                  <a:lnTo>
                    <a:pt x="1267" y="2"/>
                  </a:lnTo>
                  <a:lnTo>
                    <a:pt x="1205" y="0"/>
                  </a:lnTo>
                  <a:lnTo>
                    <a:pt x="1140" y="2"/>
                  </a:lnTo>
                  <a:lnTo>
                    <a:pt x="1078" y="4"/>
                  </a:lnTo>
                  <a:lnTo>
                    <a:pt x="1020" y="10"/>
                  </a:lnTo>
                  <a:lnTo>
                    <a:pt x="964" y="19"/>
                  </a:lnTo>
                  <a:lnTo>
                    <a:pt x="907" y="29"/>
                  </a:lnTo>
                  <a:lnTo>
                    <a:pt x="855" y="43"/>
                  </a:lnTo>
                  <a:lnTo>
                    <a:pt x="804" y="58"/>
                  </a:lnTo>
                  <a:lnTo>
                    <a:pt x="756" y="76"/>
                  </a:lnTo>
                  <a:lnTo>
                    <a:pt x="709" y="95"/>
                  </a:lnTo>
                  <a:lnTo>
                    <a:pt x="664" y="118"/>
                  </a:lnTo>
                  <a:lnTo>
                    <a:pt x="624" y="142"/>
                  </a:lnTo>
                  <a:lnTo>
                    <a:pt x="583" y="169"/>
                  </a:lnTo>
                  <a:lnTo>
                    <a:pt x="546" y="198"/>
                  </a:lnTo>
                  <a:lnTo>
                    <a:pt x="511" y="229"/>
                  </a:lnTo>
                  <a:lnTo>
                    <a:pt x="476" y="264"/>
                  </a:lnTo>
                  <a:lnTo>
                    <a:pt x="445" y="299"/>
                  </a:lnTo>
                  <a:lnTo>
                    <a:pt x="424" y="328"/>
                  </a:lnTo>
                  <a:lnTo>
                    <a:pt x="404" y="357"/>
                  </a:lnTo>
                  <a:lnTo>
                    <a:pt x="387" y="386"/>
                  </a:lnTo>
                  <a:lnTo>
                    <a:pt x="369" y="417"/>
                  </a:lnTo>
                  <a:lnTo>
                    <a:pt x="354" y="446"/>
                  </a:lnTo>
                  <a:lnTo>
                    <a:pt x="340" y="478"/>
                  </a:lnTo>
                  <a:lnTo>
                    <a:pt x="328" y="507"/>
                  </a:lnTo>
                  <a:lnTo>
                    <a:pt x="319" y="538"/>
                  </a:lnTo>
                  <a:lnTo>
                    <a:pt x="309" y="569"/>
                  </a:lnTo>
                  <a:lnTo>
                    <a:pt x="301" y="598"/>
                  </a:lnTo>
                  <a:lnTo>
                    <a:pt x="289" y="658"/>
                  </a:lnTo>
                  <a:lnTo>
                    <a:pt x="280" y="714"/>
                  </a:lnTo>
                  <a:lnTo>
                    <a:pt x="276" y="771"/>
                  </a:lnTo>
                  <a:lnTo>
                    <a:pt x="573" y="771"/>
                  </a:lnTo>
                  <a:lnTo>
                    <a:pt x="577" y="736"/>
                  </a:lnTo>
                  <a:lnTo>
                    <a:pt x="583" y="699"/>
                  </a:lnTo>
                  <a:lnTo>
                    <a:pt x="591" y="662"/>
                  </a:lnTo>
                  <a:lnTo>
                    <a:pt x="602" y="625"/>
                  </a:lnTo>
                  <a:lnTo>
                    <a:pt x="616" y="588"/>
                  </a:lnTo>
                  <a:lnTo>
                    <a:pt x="633" y="553"/>
                  </a:lnTo>
                  <a:lnTo>
                    <a:pt x="655" y="518"/>
                  </a:lnTo>
                  <a:lnTo>
                    <a:pt x="678" y="485"/>
                  </a:lnTo>
                  <a:lnTo>
                    <a:pt x="697" y="462"/>
                  </a:lnTo>
                  <a:lnTo>
                    <a:pt x="719" y="441"/>
                  </a:lnTo>
                  <a:lnTo>
                    <a:pt x="742" y="421"/>
                  </a:lnTo>
                  <a:lnTo>
                    <a:pt x="767" y="402"/>
                  </a:lnTo>
                  <a:lnTo>
                    <a:pt x="795" y="386"/>
                  </a:lnTo>
                  <a:lnTo>
                    <a:pt x="824" y="371"/>
                  </a:lnTo>
                  <a:lnTo>
                    <a:pt x="855" y="357"/>
                  </a:lnTo>
                  <a:lnTo>
                    <a:pt x="886" y="344"/>
                  </a:lnTo>
                  <a:lnTo>
                    <a:pt x="919" y="334"/>
                  </a:lnTo>
                  <a:lnTo>
                    <a:pt x="956" y="324"/>
                  </a:lnTo>
                  <a:lnTo>
                    <a:pt x="993" y="314"/>
                  </a:lnTo>
                  <a:lnTo>
                    <a:pt x="1032" y="309"/>
                  </a:lnTo>
                  <a:lnTo>
                    <a:pt x="1072" y="303"/>
                  </a:lnTo>
                  <a:lnTo>
                    <a:pt x="1113" y="299"/>
                  </a:lnTo>
                  <a:lnTo>
                    <a:pt x="1158" y="297"/>
                  </a:lnTo>
                  <a:lnTo>
                    <a:pt x="1205" y="297"/>
                  </a:lnTo>
                  <a:lnTo>
                    <a:pt x="1249" y="297"/>
                  </a:lnTo>
                  <a:lnTo>
                    <a:pt x="1294" y="301"/>
                  </a:lnTo>
                  <a:lnTo>
                    <a:pt x="1339" y="305"/>
                  </a:lnTo>
                  <a:lnTo>
                    <a:pt x="1379" y="309"/>
                  </a:lnTo>
                  <a:lnTo>
                    <a:pt x="1420" y="316"/>
                  </a:lnTo>
                  <a:lnTo>
                    <a:pt x="1459" y="326"/>
                  </a:lnTo>
                  <a:lnTo>
                    <a:pt x="1496" y="336"/>
                  </a:lnTo>
                  <a:lnTo>
                    <a:pt x="1533" y="347"/>
                  </a:lnTo>
                  <a:lnTo>
                    <a:pt x="1568" y="361"/>
                  </a:lnTo>
                  <a:lnTo>
                    <a:pt x="1601" y="375"/>
                  </a:lnTo>
                  <a:lnTo>
                    <a:pt x="1632" y="392"/>
                  </a:lnTo>
                  <a:lnTo>
                    <a:pt x="1661" y="410"/>
                  </a:lnTo>
                  <a:lnTo>
                    <a:pt x="1690" y="429"/>
                  </a:lnTo>
                  <a:lnTo>
                    <a:pt x="1717" y="450"/>
                  </a:lnTo>
                  <a:lnTo>
                    <a:pt x="1743" y="474"/>
                  </a:lnTo>
                  <a:lnTo>
                    <a:pt x="1768" y="497"/>
                  </a:lnTo>
                  <a:lnTo>
                    <a:pt x="1785" y="516"/>
                  </a:lnTo>
                  <a:lnTo>
                    <a:pt x="1803" y="538"/>
                  </a:lnTo>
                  <a:lnTo>
                    <a:pt x="1817" y="559"/>
                  </a:lnTo>
                  <a:lnTo>
                    <a:pt x="1832" y="580"/>
                  </a:lnTo>
                  <a:lnTo>
                    <a:pt x="1857" y="623"/>
                  </a:lnTo>
                  <a:lnTo>
                    <a:pt x="1879" y="668"/>
                  </a:lnTo>
                  <a:lnTo>
                    <a:pt x="1896" y="712"/>
                  </a:lnTo>
                  <a:lnTo>
                    <a:pt x="1910" y="757"/>
                  </a:lnTo>
                  <a:lnTo>
                    <a:pt x="1921" y="800"/>
                  </a:lnTo>
                  <a:lnTo>
                    <a:pt x="1931" y="841"/>
                  </a:lnTo>
                  <a:lnTo>
                    <a:pt x="1937" y="879"/>
                  </a:lnTo>
                  <a:lnTo>
                    <a:pt x="1941" y="914"/>
                  </a:lnTo>
                  <a:lnTo>
                    <a:pt x="1947" y="973"/>
                  </a:lnTo>
                  <a:lnTo>
                    <a:pt x="1947" y="1011"/>
                  </a:lnTo>
                  <a:lnTo>
                    <a:pt x="1947" y="1027"/>
                  </a:lnTo>
                  <a:lnTo>
                    <a:pt x="1945" y="1033"/>
                  </a:lnTo>
                  <a:lnTo>
                    <a:pt x="1925" y="7425"/>
                  </a:lnTo>
                  <a:lnTo>
                    <a:pt x="1923" y="7473"/>
                  </a:lnTo>
                  <a:lnTo>
                    <a:pt x="1918" y="7522"/>
                  </a:lnTo>
                  <a:lnTo>
                    <a:pt x="1910" y="7584"/>
                  </a:lnTo>
                  <a:lnTo>
                    <a:pt x="1896" y="7654"/>
                  </a:lnTo>
                  <a:lnTo>
                    <a:pt x="1887" y="7693"/>
                  </a:lnTo>
                  <a:lnTo>
                    <a:pt x="1877" y="7732"/>
                  </a:lnTo>
                  <a:lnTo>
                    <a:pt x="1865" y="7772"/>
                  </a:lnTo>
                  <a:lnTo>
                    <a:pt x="1850" y="7813"/>
                  </a:lnTo>
                  <a:lnTo>
                    <a:pt x="1834" y="7856"/>
                  </a:lnTo>
                  <a:lnTo>
                    <a:pt x="1815" y="7898"/>
                  </a:lnTo>
                  <a:lnTo>
                    <a:pt x="1793" y="7939"/>
                  </a:lnTo>
                  <a:lnTo>
                    <a:pt x="1770" y="7982"/>
                  </a:lnTo>
                  <a:lnTo>
                    <a:pt x="1743" y="8023"/>
                  </a:lnTo>
                  <a:lnTo>
                    <a:pt x="1714" y="8062"/>
                  </a:lnTo>
                  <a:lnTo>
                    <a:pt x="1683" y="8100"/>
                  </a:lnTo>
                  <a:lnTo>
                    <a:pt x="1646" y="8137"/>
                  </a:lnTo>
                  <a:lnTo>
                    <a:pt x="1607" y="8172"/>
                  </a:lnTo>
                  <a:lnTo>
                    <a:pt x="1566" y="8205"/>
                  </a:lnTo>
                  <a:lnTo>
                    <a:pt x="1519" y="8234"/>
                  </a:lnTo>
                  <a:lnTo>
                    <a:pt x="1471" y="8261"/>
                  </a:lnTo>
                  <a:lnTo>
                    <a:pt x="1444" y="8275"/>
                  </a:lnTo>
                  <a:lnTo>
                    <a:pt x="1416" y="8285"/>
                  </a:lnTo>
                  <a:lnTo>
                    <a:pt x="1389" y="8296"/>
                  </a:lnTo>
                  <a:lnTo>
                    <a:pt x="1360" y="8306"/>
                  </a:lnTo>
                  <a:lnTo>
                    <a:pt x="1329" y="8314"/>
                  </a:lnTo>
                  <a:lnTo>
                    <a:pt x="1298" y="8322"/>
                  </a:lnTo>
                  <a:lnTo>
                    <a:pt x="1267" y="8327"/>
                  </a:lnTo>
                  <a:lnTo>
                    <a:pt x="1232" y="8333"/>
                  </a:lnTo>
                  <a:lnTo>
                    <a:pt x="1199" y="8337"/>
                  </a:lnTo>
                  <a:lnTo>
                    <a:pt x="1162" y="8341"/>
                  </a:lnTo>
                  <a:lnTo>
                    <a:pt x="1125" y="8343"/>
                  </a:lnTo>
                  <a:lnTo>
                    <a:pt x="1088" y="8343"/>
                  </a:lnTo>
                  <a:lnTo>
                    <a:pt x="1043" y="8343"/>
                  </a:lnTo>
                  <a:lnTo>
                    <a:pt x="1003" y="8341"/>
                  </a:lnTo>
                  <a:lnTo>
                    <a:pt x="962" y="8337"/>
                  </a:lnTo>
                  <a:lnTo>
                    <a:pt x="923" y="8331"/>
                  </a:lnTo>
                  <a:lnTo>
                    <a:pt x="884" y="8324"/>
                  </a:lnTo>
                  <a:lnTo>
                    <a:pt x="847" y="8316"/>
                  </a:lnTo>
                  <a:lnTo>
                    <a:pt x="812" y="8304"/>
                  </a:lnTo>
                  <a:lnTo>
                    <a:pt x="777" y="8293"/>
                  </a:lnTo>
                  <a:lnTo>
                    <a:pt x="744" y="8279"/>
                  </a:lnTo>
                  <a:lnTo>
                    <a:pt x="713" y="8263"/>
                  </a:lnTo>
                  <a:lnTo>
                    <a:pt x="682" y="8248"/>
                  </a:lnTo>
                  <a:lnTo>
                    <a:pt x="653" y="8230"/>
                  </a:lnTo>
                  <a:lnTo>
                    <a:pt x="624" y="8209"/>
                  </a:lnTo>
                  <a:lnTo>
                    <a:pt x="596" y="8188"/>
                  </a:lnTo>
                  <a:lnTo>
                    <a:pt x="571" y="8166"/>
                  </a:lnTo>
                  <a:lnTo>
                    <a:pt x="548" y="8141"/>
                  </a:lnTo>
                  <a:lnTo>
                    <a:pt x="527" y="8116"/>
                  </a:lnTo>
                  <a:lnTo>
                    <a:pt x="505" y="8091"/>
                  </a:lnTo>
                  <a:lnTo>
                    <a:pt x="486" y="8063"/>
                  </a:lnTo>
                  <a:lnTo>
                    <a:pt x="468" y="8036"/>
                  </a:lnTo>
                  <a:lnTo>
                    <a:pt x="453" y="8007"/>
                  </a:lnTo>
                  <a:lnTo>
                    <a:pt x="437" y="7978"/>
                  </a:lnTo>
                  <a:lnTo>
                    <a:pt x="424" y="7951"/>
                  </a:lnTo>
                  <a:lnTo>
                    <a:pt x="412" y="7922"/>
                  </a:lnTo>
                  <a:lnTo>
                    <a:pt x="391" y="7862"/>
                  </a:lnTo>
                  <a:lnTo>
                    <a:pt x="373" y="7803"/>
                  </a:lnTo>
                  <a:lnTo>
                    <a:pt x="359" y="7747"/>
                  </a:lnTo>
                  <a:lnTo>
                    <a:pt x="350" y="7691"/>
                  </a:lnTo>
                  <a:lnTo>
                    <a:pt x="342" y="7640"/>
                  </a:lnTo>
                  <a:lnTo>
                    <a:pt x="336" y="7592"/>
                  </a:lnTo>
                  <a:lnTo>
                    <a:pt x="334" y="7549"/>
                  </a:lnTo>
                  <a:lnTo>
                    <a:pt x="332" y="7510"/>
                  </a:lnTo>
                  <a:lnTo>
                    <a:pt x="332" y="7456"/>
                  </a:lnTo>
                  <a:lnTo>
                    <a:pt x="332" y="7436"/>
                  </a:lnTo>
                  <a:lnTo>
                    <a:pt x="334" y="7429"/>
                  </a:lnTo>
                  <a:lnTo>
                    <a:pt x="297" y="2186"/>
                  </a:lnTo>
                  <a:lnTo>
                    <a:pt x="295" y="2170"/>
                  </a:lnTo>
                  <a:lnTo>
                    <a:pt x="293" y="2157"/>
                  </a:lnTo>
                  <a:lnTo>
                    <a:pt x="289" y="2141"/>
                  </a:lnTo>
                  <a:lnTo>
                    <a:pt x="284" y="2127"/>
                  </a:lnTo>
                  <a:lnTo>
                    <a:pt x="278" y="2116"/>
                  </a:lnTo>
                  <a:lnTo>
                    <a:pt x="270" y="2104"/>
                  </a:lnTo>
                  <a:lnTo>
                    <a:pt x="262" y="2093"/>
                  </a:lnTo>
                  <a:lnTo>
                    <a:pt x="253" y="2081"/>
                  </a:lnTo>
                  <a:lnTo>
                    <a:pt x="241" y="2071"/>
                  </a:lnTo>
                  <a:lnTo>
                    <a:pt x="231" y="2063"/>
                  </a:lnTo>
                  <a:lnTo>
                    <a:pt x="218" y="2056"/>
                  </a:lnTo>
                  <a:lnTo>
                    <a:pt x="206" y="2050"/>
                  </a:lnTo>
                  <a:lnTo>
                    <a:pt x="192" y="2046"/>
                  </a:lnTo>
                  <a:lnTo>
                    <a:pt x="177" y="2042"/>
                  </a:lnTo>
                  <a:lnTo>
                    <a:pt x="163" y="2040"/>
                  </a:lnTo>
                  <a:lnTo>
                    <a:pt x="148" y="2038"/>
                  </a:lnTo>
                  <a:lnTo>
                    <a:pt x="146" y="2038"/>
                  </a:lnTo>
                  <a:lnTo>
                    <a:pt x="132" y="2040"/>
                  </a:lnTo>
                  <a:lnTo>
                    <a:pt x="117" y="2042"/>
                  </a:lnTo>
                  <a:lnTo>
                    <a:pt x="103" y="2046"/>
                  </a:lnTo>
                  <a:lnTo>
                    <a:pt x="89" y="2050"/>
                  </a:lnTo>
                  <a:lnTo>
                    <a:pt x="76" y="2058"/>
                  </a:lnTo>
                  <a:lnTo>
                    <a:pt x="64" y="2065"/>
                  </a:lnTo>
                  <a:lnTo>
                    <a:pt x="52" y="2073"/>
                  </a:lnTo>
                  <a:lnTo>
                    <a:pt x="43" y="2083"/>
                  </a:lnTo>
                  <a:lnTo>
                    <a:pt x="33" y="2093"/>
                  </a:lnTo>
                  <a:lnTo>
                    <a:pt x="23" y="2104"/>
                  </a:lnTo>
                  <a:lnTo>
                    <a:pt x="17" y="2118"/>
                  </a:lnTo>
                  <a:lnTo>
                    <a:pt x="10" y="2129"/>
                  </a:lnTo>
                  <a:lnTo>
                    <a:pt x="6" y="2143"/>
                  </a:lnTo>
                  <a:lnTo>
                    <a:pt x="2" y="2159"/>
                  </a:lnTo>
                  <a:lnTo>
                    <a:pt x="0" y="2172"/>
                  </a:lnTo>
                  <a:lnTo>
                    <a:pt x="0" y="2188"/>
                  </a:lnTo>
                  <a:lnTo>
                    <a:pt x="37" y="7419"/>
                  </a:lnTo>
                  <a:lnTo>
                    <a:pt x="35" y="7466"/>
                  </a:lnTo>
                  <a:lnTo>
                    <a:pt x="35" y="7501"/>
                  </a:lnTo>
                  <a:lnTo>
                    <a:pt x="35" y="7545"/>
                  </a:lnTo>
                  <a:lnTo>
                    <a:pt x="39" y="7596"/>
                  </a:lnTo>
                  <a:lnTo>
                    <a:pt x="43" y="7652"/>
                  </a:lnTo>
                  <a:lnTo>
                    <a:pt x="51" y="7714"/>
                  </a:lnTo>
                  <a:lnTo>
                    <a:pt x="62" y="7778"/>
                  </a:lnTo>
                  <a:lnTo>
                    <a:pt x="78" y="7848"/>
                  </a:lnTo>
                  <a:lnTo>
                    <a:pt x="97" y="7918"/>
                  </a:lnTo>
                  <a:lnTo>
                    <a:pt x="120" y="7990"/>
                  </a:lnTo>
                  <a:lnTo>
                    <a:pt x="134" y="8027"/>
                  </a:lnTo>
                  <a:lnTo>
                    <a:pt x="150" y="8063"/>
                  </a:lnTo>
                  <a:lnTo>
                    <a:pt x="165" y="8100"/>
                  </a:lnTo>
                  <a:lnTo>
                    <a:pt x="185" y="8135"/>
                  </a:lnTo>
                  <a:lnTo>
                    <a:pt x="204" y="8172"/>
                  </a:lnTo>
                  <a:lnTo>
                    <a:pt x="225" y="8207"/>
                  </a:lnTo>
                  <a:lnTo>
                    <a:pt x="249" y="8242"/>
                  </a:lnTo>
                  <a:lnTo>
                    <a:pt x="274" y="8275"/>
                  </a:lnTo>
                  <a:lnTo>
                    <a:pt x="299" y="8310"/>
                  </a:lnTo>
                  <a:lnTo>
                    <a:pt x="328" y="8341"/>
                  </a:lnTo>
                  <a:lnTo>
                    <a:pt x="363" y="8378"/>
                  </a:lnTo>
                  <a:lnTo>
                    <a:pt x="400" y="8411"/>
                  </a:lnTo>
                  <a:lnTo>
                    <a:pt x="439" y="8442"/>
                  </a:lnTo>
                  <a:lnTo>
                    <a:pt x="480" y="8471"/>
                  </a:lnTo>
                  <a:lnTo>
                    <a:pt x="521" y="8498"/>
                  </a:lnTo>
                  <a:lnTo>
                    <a:pt x="565" y="8524"/>
                  </a:lnTo>
                  <a:lnTo>
                    <a:pt x="610" y="8545"/>
                  </a:lnTo>
                  <a:lnTo>
                    <a:pt x="657" y="8566"/>
                  </a:lnTo>
                  <a:lnTo>
                    <a:pt x="705" y="8584"/>
                  </a:lnTo>
                  <a:lnTo>
                    <a:pt x="756" y="8597"/>
                  </a:lnTo>
                  <a:lnTo>
                    <a:pt x="806" y="8611"/>
                  </a:lnTo>
                  <a:lnTo>
                    <a:pt x="859" y="8623"/>
                  </a:lnTo>
                  <a:lnTo>
                    <a:pt x="915" y="8630"/>
                  </a:lnTo>
                  <a:lnTo>
                    <a:pt x="969" y="8636"/>
                  </a:lnTo>
                  <a:lnTo>
                    <a:pt x="1028" y="8640"/>
                  </a:lnTo>
                  <a:lnTo>
                    <a:pt x="1088" y="8640"/>
                  </a:lnTo>
                  <a:lnTo>
                    <a:pt x="1129" y="8640"/>
                  </a:lnTo>
                  <a:lnTo>
                    <a:pt x="1170" y="8638"/>
                  </a:lnTo>
                  <a:lnTo>
                    <a:pt x="1208" y="8636"/>
                  </a:lnTo>
                  <a:lnTo>
                    <a:pt x="1247" y="8632"/>
                  </a:lnTo>
                  <a:lnTo>
                    <a:pt x="1323" y="8621"/>
                  </a:lnTo>
                  <a:lnTo>
                    <a:pt x="1393" y="8605"/>
                  </a:lnTo>
                  <a:lnTo>
                    <a:pt x="1461" y="8588"/>
                  </a:lnTo>
                  <a:lnTo>
                    <a:pt x="1525" y="8564"/>
                  </a:lnTo>
                  <a:lnTo>
                    <a:pt x="1585" y="8539"/>
                  </a:lnTo>
                  <a:lnTo>
                    <a:pt x="1644" y="8510"/>
                  </a:lnTo>
                  <a:lnTo>
                    <a:pt x="1698" y="8477"/>
                  </a:lnTo>
                  <a:lnTo>
                    <a:pt x="1749" y="8444"/>
                  </a:lnTo>
                  <a:lnTo>
                    <a:pt x="1795" y="8405"/>
                  </a:lnTo>
                  <a:lnTo>
                    <a:pt x="1840" y="8366"/>
                  </a:lnTo>
                  <a:lnTo>
                    <a:pt x="1883" y="8326"/>
                  </a:lnTo>
                  <a:lnTo>
                    <a:pt x="1921" y="8281"/>
                  </a:lnTo>
                  <a:lnTo>
                    <a:pt x="1958" y="8236"/>
                  </a:lnTo>
                  <a:lnTo>
                    <a:pt x="1991" y="8190"/>
                  </a:lnTo>
                  <a:lnTo>
                    <a:pt x="2023" y="8143"/>
                  </a:lnTo>
                  <a:lnTo>
                    <a:pt x="2050" y="8095"/>
                  </a:lnTo>
                  <a:lnTo>
                    <a:pt x="2077" y="8044"/>
                  </a:lnTo>
                  <a:lnTo>
                    <a:pt x="2100" y="7994"/>
                  </a:lnTo>
                  <a:lnTo>
                    <a:pt x="2122" y="7943"/>
                  </a:lnTo>
                  <a:lnTo>
                    <a:pt x="2139" y="7893"/>
                  </a:lnTo>
                  <a:lnTo>
                    <a:pt x="2157" y="7842"/>
                  </a:lnTo>
                  <a:lnTo>
                    <a:pt x="2170" y="7792"/>
                  </a:lnTo>
                  <a:lnTo>
                    <a:pt x="2184" y="7741"/>
                  </a:lnTo>
                  <a:lnTo>
                    <a:pt x="2193" y="7693"/>
                  </a:lnTo>
                  <a:lnTo>
                    <a:pt x="2203" y="7644"/>
                  </a:lnTo>
                  <a:lnTo>
                    <a:pt x="2209" y="7598"/>
                  </a:lnTo>
                  <a:lnTo>
                    <a:pt x="2215" y="7551"/>
                  </a:lnTo>
                  <a:lnTo>
                    <a:pt x="2219" y="7508"/>
                  </a:lnTo>
                  <a:lnTo>
                    <a:pt x="2221" y="7466"/>
                  </a:lnTo>
                  <a:lnTo>
                    <a:pt x="2223" y="7425"/>
                  </a:lnTo>
                  <a:lnTo>
                    <a:pt x="2242" y="1042"/>
                  </a:lnTo>
                  <a:lnTo>
                    <a:pt x="2244" y="1006"/>
                  </a:lnTo>
                  <a:lnTo>
                    <a:pt x="2242" y="943"/>
                  </a:lnTo>
                  <a:lnTo>
                    <a:pt x="2240" y="903"/>
                  </a:lnTo>
                  <a:lnTo>
                    <a:pt x="2234" y="858"/>
                  </a:lnTo>
                  <a:lnTo>
                    <a:pt x="2227" y="809"/>
                  </a:lnTo>
                  <a:lnTo>
                    <a:pt x="2217" y="757"/>
                  </a:lnTo>
                  <a:lnTo>
                    <a:pt x="2203" y="703"/>
                  </a:lnTo>
                  <a:lnTo>
                    <a:pt x="2188" y="646"/>
                  </a:lnTo>
                  <a:lnTo>
                    <a:pt x="2166" y="586"/>
                  </a:lnTo>
                  <a:lnTo>
                    <a:pt x="2141" y="528"/>
                  </a:lnTo>
                  <a:lnTo>
                    <a:pt x="2127" y="499"/>
                  </a:lnTo>
                  <a:lnTo>
                    <a:pt x="2112" y="468"/>
                  </a:lnTo>
                  <a:lnTo>
                    <a:pt x="2094" y="439"/>
                  </a:lnTo>
                  <a:lnTo>
                    <a:pt x="2075" y="410"/>
                  </a:lnTo>
                  <a:lnTo>
                    <a:pt x="2056" y="380"/>
                  </a:lnTo>
                  <a:lnTo>
                    <a:pt x="2034" y="353"/>
                  </a:lnTo>
                  <a:lnTo>
                    <a:pt x="2011" y="324"/>
                  </a:lnTo>
                  <a:lnTo>
                    <a:pt x="1988" y="297"/>
                  </a:lnTo>
                  <a:close/>
                </a:path>
              </a:pathLst>
            </a:custGeom>
            <a:gradFill rotWithShape="0">
              <a:gsLst>
                <a:gs pos="0">
                  <a:srgbClr val="BCBCBC"/>
                </a:gs>
                <a:gs pos="50000">
                  <a:srgbClr val="FFFFFF"/>
                </a:gs>
                <a:gs pos="100000">
                  <a:srgbClr val="BCBCBC"/>
                </a:gs>
              </a:gsLst>
              <a:lin ang="5400000"/>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sz="1213">
                <a:latin typeface="Times New Roman" panose="02020603050405020304" pitchFamily="18" charset="0"/>
                <a:ea typeface="楷体" panose="02010609060101010101" pitchFamily="49" charset="-122"/>
                <a:sym typeface="Times New Roman" panose="02020603050405020304" pitchFamily="18" charset="0"/>
              </a:endParaRPr>
            </a:p>
          </p:txBody>
        </p:sp>
      </p:grpSp>
      <p:sp>
        <p:nvSpPr>
          <p:cNvPr id="9" name="文本框 8">
            <a:extLst>
              <a:ext uri="{FF2B5EF4-FFF2-40B4-BE49-F238E27FC236}">
                <a16:creationId xmlns:a16="http://schemas.microsoft.com/office/drawing/2014/main" xmlns="" id="{3E22EABF-1900-447A-8A7C-B13D658DE8C6}"/>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1</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91291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08D7A6-0143-4001-9468-33FC0BFB7AA3}"/>
              </a:ext>
            </a:extLst>
          </p:cNvPr>
          <p:cNvSpPr txBox="1">
            <a:spLocks/>
          </p:cNvSpPr>
          <p:nvPr/>
        </p:nvSpPr>
        <p:spPr>
          <a:xfrm>
            <a:off x="1824932" y="2586877"/>
            <a:ext cx="7561163" cy="773575"/>
          </a:xfrm>
          <a:prstGeom prst="rect">
            <a:avLst/>
          </a:prstGeom>
        </p:spPr>
        <p:txBody>
          <a:bodyPr lIns="90857" tIns="45439" rIns="90857" bIns="45439">
            <a:noAutofit/>
          </a:bodyPr>
          <a:lstStyle/>
          <a:p>
            <a:pPr defTabSz="952558">
              <a:spcBef>
                <a:spcPct val="0"/>
              </a:spcBef>
              <a:defRPr/>
            </a:pPr>
            <a:r>
              <a:rPr lang="en-US" altLang="zh-CN"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4</a:t>
            </a:r>
            <a:r>
              <a:rPr lang="zh-CN" altLang="en-US"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 强化事中事后监管机制</a:t>
            </a:r>
          </a:p>
        </p:txBody>
      </p:sp>
      <p:sp>
        <p:nvSpPr>
          <p:cNvPr id="4" name="文本框 3">
            <a:extLst>
              <a:ext uri="{FF2B5EF4-FFF2-40B4-BE49-F238E27FC236}">
                <a16:creationId xmlns:a16="http://schemas.microsoft.com/office/drawing/2014/main" xmlns="" id="{EA7772C8-B3ED-4436-9193-BC57520CE6BE}"/>
              </a:ext>
            </a:extLst>
          </p:cNvPr>
          <p:cNvSpPr txBox="1"/>
          <p:nvPr/>
        </p:nvSpPr>
        <p:spPr>
          <a:xfrm>
            <a:off x="1824931" y="3306435"/>
            <a:ext cx="5760964" cy="77357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4.1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将收购人不符合免于发出要约情形的纳入监管</a:t>
            </a:r>
            <a:endPar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4.2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压实中介机构市场“看门人”法律职责</a:t>
            </a:r>
          </a:p>
        </p:txBody>
      </p:sp>
    </p:spTree>
    <p:extLst>
      <p:ext uri="{BB962C8B-B14F-4D97-AF65-F5344CB8AC3E}">
        <p14:creationId xmlns:p14="http://schemas.microsoft.com/office/powerpoint/2010/main" xmlns="" val="830767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4.1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将收购人不符合免于发出要约情形的纳入监管</a:t>
            </a:r>
          </a:p>
        </p:txBody>
      </p:sp>
      <p:sp>
        <p:nvSpPr>
          <p:cNvPr id="27" name="矩形 26">
            <a:extLst>
              <a:ext uri="{FF2B5EF4-FFF2-40B4-BE49-F238E27FC236}">
                <a16:creationId xmlns:a16="http://schemas.microsoft.com/office/drawing/2014/main" xmlns="" id="{EFE562F7-4FF1-43B1-84AA-EAF8D222782C}"/>
              </a:ext>
            </a:extLst>
          </p:cNvPr>
          <p:cNvSpPr/>
          <p:nvPr/>
        </p:nvSpPr>
        <p:spPr>
          <a:xfrm>
            <a:off x="923116" y="1768845"/>
            <a:ext cx="11703015" cy="870751"/>
          </a:xfrm>
          <a:prstGeom prst="rect">
            <a:avLst/>
          </a:prstGeom>
        </p:spPr>
        <p:txBody>
          <a:bodyPr wrap="square">
            <a:spAutoFit/>
          </a:bodyPr>
          <a:lstStyle/>
          <a:p>
            <a:pPr marL="171450" indent="-171450" algn="just">
              <a:lnSpc>
                <a:spcPct val="150000"/>
              </a:lnSpc>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收购办法根据证券法的修订，同步修订取消了要约豁免审批，但同时将“</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收购人不符合办法规定的免除发出要约情形，拒不履行相关义务、相应程序的</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”纳入监管治理范围。</a:t>
            </a:r>
          </a:p>
        </p:txBody>
      </p:sp>
      <p:sp>
        <p:nvSpPr>
          <p:cNvPr id="28" name="Text10">
            <a:extLst>
              <a:ext uri="{FF2B5EF4-FFF2-40B4-BE49-F238E27FC236}">
                <a16:creationId xmlns:a16="http://schemas.microsoft.com/office/drawing/2014/main" xmlns="" id="{727FC969-B8BA-497A-8690-2B3CA1B72068}"/>
              </a:ext>
            </a:extLst>
          </p:cNvPr>
          <p:cNvSpPr>
            <a:spLocks noChangeArrowheads="1"/>
          </p:cNvSpPr>
          <p:nvPr/>
        </p:nvSpPr>
        <p:spPr bwMode="auto">
          <a:xfrm>
            <a:off x="1845501" y="1368046"/>
            <a:ext cx="7990818"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39" name="矩形 38">
            <a:extLst>
              <a:ext uri="{FF2B5EF4-FFF2-40B4-BE49-F238E27FC236}">
                <a16:creationId xmlns:a16="http://schemas.microsoft.com/office/drawing/2014/main" xmlns="" id="{00C0056A-2391-4CF1-9BE5-3307C99663DD}"/>
              </a:ext>
            </a:extLst>
          </p:cNvPr>
          <p:cNvSpPr/>
          <p:nvPr/>
        </p:nvSpPr>
        <p:spPr>
          <a:xfrm>
            <a:off x="963291" y="1719295"/>
            <a:ext cx="11487546"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0" name="AutoShape 22">
            <a:extLst>
              <a:ext uri="{FF2B5EF4-FFF2-40B4-BE49-F238E27FC236}">
                <a16:creationId xmlns:a16="http://schemas.microsoft.com/office/drawing/2014/main" xmlns="" id="{C5DFD16F-B43D-4EA3-9FD8-7B62EFB080CC}"/>
              </a:ext>
            </a:extLst>
          </p:cNvPr>
          <p:cNvSpPr>
            <a:spLocks noChangeArrowheads="1"/>
          </p:cNvSpPr>
          <p:nvPr/>
        </p:nvSpPr>
        <p:spPr bwMode="auto">
          <a:xfrm>
            <a:off x="1116196" y="1403617"/>
            <a:ext cx="277250"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1" name="AutoShape 21">
            <a:extLst>
              <a:ext uri="{FF2B5EF4-FFF2-40B4-BE49-F238E27FC236}">
                <a16:creationId xmlns:a16="http://schemas.microsoft.com/office/drawing/2014/main" xmlns="" id="{071635BA-97CF-469D-A8D2-4A6A22963ABE}"/>
              </a:ext>
            </a:extLst>
          </p:cNvPr>
          <p:cNvSpPr>
            <a:spLocks noChangeArrowheads="1"/>
          </p:cNvSpPr>
          <p:nvPr/>
        </p:nvSpPr>
        <p:spPr bwMode="auto">
          <a:xfrm>
            <a:off x="971172" y="1403617"/>
            <a:ext cx="277250"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AutoShape 23">
            <a:extLst>
              <a:ext uri="{FF2B5EF4-FFF2-40B4-BE49-F238E27FC236}">
                <a16:creationId xmlns:a16="http://schemas.microsoft.com/office/drawing/2014/main" xmlns="" id="{1665AF93-E25D-4D06-888B-A6F3507B150F}"/>
              </a:ext>
            </a:extLst>
          </p:cNvPr>
          <p:cNvSpPr>
            <a:spLocks noChangeArrowheads="1"/>
          </p:cNvSpPr>
          <p:nvPr/>
        </p:nvSpPr>
        <p:spPr bwMode="auto">
          <a:xfrm>
            <a:off x="1261220" y="1403617"/>
            <a:ext cx="277250"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0" name="Rectangle 1029">
            <a:extLst>
              <a:ext uri="{FF2B5EF4-FFF2-40B4-BE49-F238E27FC236}">
                <a16:creationId xmlns:a16="http://schemas.microsoft.com/office/drawing/2014/main" xmlns="" id="{66D5F768-E390-41B4-99E9-248F9569FCAB}"/>
              </a:ext>
            </a:extLst>
          </p:cNvPr>
          <p:cNvSpPr>
            <a:spLocks noChangeArrowheads="1"/>
          </p:cNvSpPr>
          <p:nvPr/>
        </p:nvSpPr>
        <p:spPr bwMode="auto">
          <a:xfrm>
            <a:off x="963289" y="5148784"/>
            <a:ext cx="5286386" cy="293781"/>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a:t>
            </a:r>
          </a:p>
        </p:txBody>
      </p:sp>
      <p:sp>
        <p:nvSpPr>
          <p:cNvPr id="56" name="Rectangle 1029">
            <a:extLst>
              <a:ext uri="{FF2B5EF4-FFF2-40B4-BE49-F238E27FC236}">
                <a16:creationId xmlns:a16="http://schemas.microsoft.com/office/drawing/2014/main" xmlns="" id="{18762E3E-3A69-4295-8CAB-791C416E7B95}"/>
              </a:ext>
            </a:extLst>
          </p:cNvPr>
          <p:cNvSpPr>
            <a:spLocks noChangeArrowheads="1"/>
          </p:cNvSpPr>
          <p:nvPr/>
        </p:nvSpPr>
        <p:spPr bwMode="auto">
          <a:xfrm>
            <a:off x="6793135" y="5131398"/>
            <a:ext cx="5609431" cy="311166"/>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p>
        </p:txBody>
      </p:sp>
      <p:sp>
        <p:nvSpPr>
          <p:cNvPr id="57" name="Text Box 38">
            <a:extLst>
              <a:ext uri="{FF2B5EF4-FFF2-40B4-BE49-F238E27FC236}">
                <a16:creationId xmlns:a16="http://schemas.microsoft.com/office/drawing/2014/main" xmlns="" id="{5DC5DF00-74C0-4029-87BF-BFF5DAB4B9E8}"/>
              </a:ext>
            </a:extLst>
          </p:cNvPr>
          <p:cNvSpPr txBox="1">
            <a:spLocks noChangeArrowheads="1"/>
          </p:cNvSpPr>
          <p:nvPr/>
        </p:nvSpPr>
        <p:spPr bwMode="auto">
          <a:xfrm>
            <a:off x="963292" y="5515829"/>
            <a:ext cx="5286386" cy="1432659"/>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第七十八条第一款  </a:t>
            </a:r>
          </a:p>
          <a:p>
            <a:pPr algn="just" latinLnBrk="1">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收购人未依照本办法的规定履行相关义务或者相应程序擅自实施要约收购的，中国证监会责令改正，采取监管谈话、出具警示函、责令暂停或者停止收购等监管措施；在改正前，收购人不得对其持有或者支配的股份行使表决权</a:t>
            </a:r>
            <a:endPar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8" name="AutoShape 1037">
            <a:extLst>
              <a:ext uri="{FF2B5EF4-FFF2-40B4-BE49-F238E27FC236}">
                <a16:creationId xmlns:a16="http://schemas.microsoft.com/office/drawing/2014/main" xmlns="" id="{B5CEDFFF-01D4-425A-8F97-BF38D4AC966F}"/>
              </a:ext>
            </a:extLst>
          </p:cNvPr>
          <p:cNvSpPr>
            <a:spLocks noChangeArrowheads="1"/>
          </p:cNvSpPr>
          <p:nvPr/>
        </p:nvSpPr>
        <p:spPr bwMode="auto">
          <a:xfrm>
            <a:off x="6310014" y="6227031"/>
            <a:ext cx="438241"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6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9" name="Text Box 38">
            <a:extLst>
              <a:ext uri="{FF2B5EF4-FFF2-40B4-BE49-F238E27FC236}">
                <a16:creationId xmlns:a16="http://schemas.microsoft.com/office/drawing/2014/main" xmlns="" id="{47902687-E9F5-4BDF-8D43-0F30243593B1}"/>
              </a:ext>
            </a:extLst>
          </p:cNvPr>
          <p:cNvSpPr txBox="1">
            <a:spLocks noChangeArrowheads="1"/>
          </p:cNvSpPr>
          <p:nvPr/>
        </p:nvSpPr>
        <p:spPr bwMode="auto">
          <a:xfrm>
            <a:off x="6793135" y="5515828"/>
            <a:ext cx="5609431" cy="1432659"/>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第七十八条第一款</a:t>
            </a:r>
          </a:p>
          <a:p>
            <a:pPr algn="just" latinLnBrk="1">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收购人未依照本办法的规定履行相关义务、相应程序擅自实施要约收购的，</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或者不符合本办法规定的免除发出要约情形</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，拒不履行相关义务、相应程序的，中国证监会责令改正，采取监管谈话、出具警示函、责令暂停或者停止收购等监管措施。在改正前，收购人不得对其持有或者支配的股份行使表决权。</a:t>
            </a:r>
            <a:endPar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4" name="矩形: 圆角 60">
            <a:extLst>
              <a:ext uri="{FF2B5EF4-FFF2-40B4-BE49-F238E27FC236}">
                <a16:creationId xmlns:a16="http://schemas.microsoft.com/office/drawing/2014/main" xmlns="" id="{0D732B98-4977-42A9-A4B7-723D3184C95E}"/>
              </a:ext>
            </a:extLst>
          </p:cNvPr>
          <p:cNvSpPr/>
          <p:nvPr/>
        </p:nvSpPr>
        <p:spPr>
          <a:xfrm>
            <a:off x="1002528" y="3356590"/>
            <a:ext cx="11394160" cy="1577453"/>
          </a:xfrm>
          <a:prstGeom prst="roundRect">
            <a:avLst/>
          </a:prstGeom>
          <a:solidFill>
            <a:srgbClr val="F8F5F1"/>
          </a:solidFill>
          <a:effectLst>
            <a:outerShdw blurRad="50800" dist="38100" dir="2700000" algn="tl" rotWithShape="0">
              <a:prstClr val="black">
                <a:alpha val="40000"/>
              </a:prstClr>
            </a:outerShdw>
          </a:effectLst>
        </p:spPr>
        <p:txBody>
          <a:bodyPr wrap="square" rtlCol="0" anchor="ctr">
            <a:noAutofit/>
          </a:bodyPr>
          <a:lstStyle/>
          <a:p>
            <a:pPr algn="ctr">
              <a:lnSpc>
                <a:spcPct val="150000"/>
              </a:lnSpc>
            </a:pPr>
            <a:endPar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5" name="Text Box 38">
            <a:extLst>
              <a:ext uri="{FF2B5EF4-FFF2-40B4-BE49-F238E27FC236}">
                <a16:creationId xmlns:a16="http://schemas.microsoft.com/office/drawing/2014/main" xmlns="" id="{C740DCA9-5DB4-45E3-85BF-20895AC876AC}"/>
              </a:ext>
            </a:extLst>
          </p:cNvPr>
          <p:cNvSpPr txBox="1">
            <a:spLocks noChangeArrowheads="1"/>
          </p:cNvSpPr>
          <p:nvPr/>
        </p:nvSpPr>
        <p:spPr bwMode="auto">
          <a:xfrm>
            <a:off x="1854226" y="2765189"/>
            <a:ext cx="10693696" cy="369332"/>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p>
        </p:txBody>
      </p:sp>
      <p:sp>
        <p:nvSpPr>
          <p:cNvPr id="37" name="Freeform 3">
            <a:extLst>
              <a:ext uri="{FF2B5EF4-FFF2-40B4-BE49-F238E27FC236}">
                <a16:creationId xmlns:a16="http://schemas.microsoft.com/office/drawing/2014/main" xmlns="" id="{F1A4240B-881D-4DA1-9173-644F7B419B61}"/>
              </a:ext>
            </a:extLst>
          </p:cNvPr>
          <p:cNvSpPr>
            <a:spLocks/>
          </p:cNvSpPr>
          <p:nvPr/>
        </p:nvSpPr>
        <p:spPr bwMode="auto">
          <a:xfrm>
            <a:off x="1002528" y="2926931"/>
            <a:ext cx="11439276" cy="277637"/>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8" name="矩形 37">
            <a:extLst>
              <a:ext uri="{FF2B5EF4-FFF2-40B4-BE49-F238E27FC236}">
                <a16:creationId xmlns:a16="http://schemas.microsoft.com/office/drawing/2014/main" xmlns="" id="{9B04D19F-BB6B-45F4-8500-22677C08A24C}"/>
              </a:ext>
            </a:extLst>
          </p:cNvPr>
          <p:cNvSpPr/>
          <p:nvPr/>
        </p:nvSpPr>
        <p:spPr>
          <a:xfrm>
            <a:off x="960835" y="3389560"/>
            <a:ext cx="11352424" cy="1477328"/>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本次修订，取消申请豁免程序，既定的判断标准并未发生根本变化，</a:t>
            </a:r>
            <a:r>
              <a:rPr lang="zh-CN" altLang="en-US" sz="1600" dirty="0">
                <a:solidFill>
                  <a:srgbClr val="FF0000"/>
                </a:solidFill>
                <a:latin typeface="Times New Roman" panose="02020603050405020304" pitchFamily="18" charset="0"/>
                <a:ea typeface="楷体" panose="02010609060101010101" pitchFamily="49" charset="-122"/>
                <a:cs typeface="+mn-ea"/>
                <a:sym typeface="Times New Roman" panose="02020603050405020304" pitchFamily="18" charset="0"/>
              </a:rPr>
              <a:t>把事先判断的权利移交给市场，同时增设“事中事后</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”监管约束机制，随时进行补位，</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防范滥用制度便利</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Bef>
                <a:spcPts val="600"/>
              </a:spcBef>
              <a:spcAft>
                <a:spcPts val="600"/>
              </a:spcAft>
              <a:buClr>
                <a:srgbClr val="B69B80"/>
              </a:buClr>
              <a:buFont typeface="Wingdings" panose="05000000000000000000" pitchFamily="2" charset="2"/>
              <a:buChar char="u"/>
              <a:defRPr/>
            </a:pPr>
            <a:r>
              <a:rPr lang="zh-CN" altLang="en-US" sz="1600" dirty="0">
                <a:latin typeface="Times New Roman" panose="02020603050405020304" pitchFamily="18" charset="0"/>
                <a:ea typeface="楷体" panose="02010609060101010101" pitchFamily="49" charset="-122"/>
                <a:cs typeface="+mn-ea"/>
              </a:rPr>
              <a:t>进一步来讲，除了豁免情形未发生重大变化之外，既往的监管关注点也是一以贯之的，是否符合要约收购豁免条件、是否及时履行信息披露义务和相应程序、是否符合上市公司和中小股东利益等，都关系着要约豁免是否真正符合</a:t>
            </a:r>
            <a:r>
              <a:rPr lang="zh-CN" altLang="en-US" sz="1600" b="1" dirty="0">
                <a:latin typeface="Times New Roman" panose="02020603050405020304" pitchFamily="18" charset="0"/>
                <a:ea typeface="楷体" panose="02010609060101010101" pitchFamily="49" charset="-122"/>
                <a:cs typeface="+mn-ea"/>
                <a:hlinkClick r:id="rId3">
                  <a:extLst>
                    <a:ext uri="{A12FA001-AC4F-418D-AE19-62706E023703}">
                      <ahyp:hlinkClr xmlns:ahyp="http://schemas.microsoft.com/office/drawing/2018/hyperlinkcolor" xmlns="" val="tx"/>
                    </a:ext>
                  </a:extLst>
                </a:hlinkClick>
              </a:rPr>
              <a:t>市场逻辑</a:t>
            </a:r>
            <a:r>
              <a:rPr lang="zh-CN" altLang="en-US" sz="1600" dirty="0">
                <a:latin typeface="Times New Roman" panose="02020603050405020304" pitchFamily="18" charset="0"/>
                <a:ea typeface="楷体" panose="02010609060101010101" pitchFamily="49" charset="-122"/>
                <a:cs typeface="+mn-ea"/>
              </a:rPr>
              <a:t>，而非有意规避要约收购损害投资者利益。</a:t>
            </a:r>
            <a:endPar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pic>
        <p:nvPicPr>
          <p:cNvPr id="43" name="图形 184">
            <a:extLst>
              <a:ext uri="{FF2B5EF4-FFF2-40B4-BE49-F238E27FC236}">
                <a16:creationId xmlns:a16="http://schemas.microsoft.com/office/drawing/2014/main" xmlns="" id="{EDBE3278-E0BA-40BE-838B-3D71ADE28035}"/>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1121607" y="2641054"/>
            <a:ext cx="577167" cy="504417"/>
          </a:xfrm>
          <a:prstGeom prst="rect">
            <a:avLst/>
          </a:prstGeom>
        </p:spPr>
      </p:pic>
      <p:sp>
        <p:nvSpPr>
          <p:cNvPr id="19" name="文本框 18">
            <a:extLst>
              <a:ext uri="{FF2B5EF4-FFF2-40B4-BE49-F238E27FC236}">
                <a16:creationId xmlns:a16="http://schemas.microsoft.com/office/drawing/2014/main" xmlns="" id="{A7C0DDA8-7B64-4C50-88DB-ECEB2F300C70}"/>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22</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57991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
            <a:extLst>
              <a:ext uri="{FF2B5EF4-FFF2-40B4-BE49-F238E27FC236}">
                <a16:creationId xmlns:a16="http://schemas.microsoft.com/office/drawing/2014/main" xmlns="" id="{05BFDD84-CA1B-463D-BAF6-F6DE22E99896}"/>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4.2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压实中介机构市场“看门人”法律职责</a:t>
            </a:r>
          </a:p>
        </p:txBody>
      </p:sp>
      <p:sp>
        <p:nvSpPr>
          <p:cNvPr id="6" name="矩形 5">
            <a:extLst>
              <a:ext uri="{FF2B5EF4-FFF2-40B4-BE49-F238E27FC236}">
                <a16:creationId xmlns:a16="http://schemas.microsoft.com/office/drawing/2014/main" xmlns="" id="{2208CB8C-45D7-49D4-B161-131091F5FCCD}"/>
              </a:ext>
            </a:extLst>
          </p:cNvPr>
          <p:cNvSpPr/>
          <p:nvPr/>
        </p:nvSpPr>
        <p:spPr>
          <a:xfrm>
            <a:off x="923442" y="1805167"/>
            <a:ext cx="11550857" cy="1855636"/>
          </a:xfrm>
          <a:prstGeom prst="rect">
            <a:avLst/>
          </a:prstGeom>
        </p:spPr>
        <p:txBody>
          <a:bodyPr wrap="square">
            <a:spAutoFit/>
          </a:bodyPr>
          <a:lstStyle/>
          <a:p>
            <a:pPr marL="171450" indent="-171450" algn="just">
              <a:lnSpc>
                <a:spcPct val="150000"/>
              </a:lnSpc>
              <a:spcBef>
                <a:spcPts val="600"/>
              </a:spcBef>
              <a:spcAft>
                <a:spcPts val="600"/>
              </a:spcAft>
              <a:buClr>
                <a:srgbClr val="B69B80"/>
              </a:buClr>
              <a:buFont typeface="Wingdings" panose="05000000000000000000" pitchFamily="2" charset="2"/>
              <a:buChar char="u"/>
              <a:defRPr/>
            </a:pP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第八十一条的修订，明确对于“</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违反中国证监会的有关规定或者行业规范、业务规则的</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”中介机构，证监会也将采取监管措施，同时，监管措施增加了“</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责令公开说明、责令定期报告</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a:t>
            </a:r>
            <a:endPar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lnSpc>
                <a:spcPct val="150000"/>
              </a:lnSpc>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修订扩充了中介机构的履行职责依据，增加对中介机构的监管措施，进一步压实中介机构市场“看门人”法律职责。</a:t>
            </a:r>
            <a:endPar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7" name="Text10">
            <a:extLst>
              <a:ext uri="{FF2B5EF4-FFF2-40B4-BE49-F238E27FC236}">
                <a16:creationId xmlns:a16="http://schemas.microsoft.com/office/drawing/2014/main" xmlns="" id="{C50B4EB7-D8E8-433B-8477-99BA18218C8D}"/>
              </a:ext>
            </a:extLst>
          </p:cNvPr>
          <p:cNvSpPr>
            <a:spLocks noChangeArrowheads="1"/>
          </p:cNvSpPr>
          <p:nvPr/>
        </p:nvSpPr>
        <p:spPr bwMode="auto">
          <a:xfrm>
            <a:off x="1832745" y="1404367"/>
            <a:ext cx="8006856"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9" name="矩形 8">
            <a:extLst>
              <a:ext uri="{FF2B5EF4-FFF2-40B4-BE49-F238E27FC236}">
                <a16:creationId xmlns:a16="http://schemas.microsoft.com/office/drawing/2014/main" xmlns="" id="{453E7292-664F-4CC1-9B71-69B3786401BA}"/>
              </a:ext>
            </a:extLst>
          </p:cNvPr>
          <p:cNvSpPr/>
          <p:nvPr/>
        </p:nvSpPr>
        <p:spPr>
          <a:xfrm>
            <a:off x="963698" y="1755616"/>
            <a:ext cx="11510603"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0" name="AutoShape 22">
            <a:extLst>
              <a:ext uri="{FF2B5EF4-FFF2-40B4-BE49-F238E27FC236}">
                <a16:creationId xmlns:a16="http://schemas.microsoft.com/office/drawing/2014/main" xmlns="" id="{50104671-7B3A-42B2-BA22-2223EAA94423}"/>
              </a:ext>
            </a:extLst>
          </p:cNvPr>
          <p:cNvSpPr>
            <a:spLocks noChangeArrowheads="1"/>
          </p:cNvSpPr>
          <p:nvPr/>
        </p:nvSpPr>
        <p:spPr bwMode="auto">
          <a:xfrm>
            <a:off x="1116911" y="1439938"/>
            <a:ext cx="277807"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1" name="AutoShape 21">
            <a:extLst>
              <a:ext uri="{FF2B5EF4-FFF2-40B4-BE49-F238E27FC236}">
                <a16:creationId xmlns:a16="http://schemas.microsoft.com/office/drawing/2014/main" xmlns="" id="{51423FFE-A005-4A23-8D9C-AE1EBDAE6FAC}"/>
              </a:ext>
            </a:extLst>
          </p:cNvPr>
          <p:cNvSpPr>
            <a:spLocks noChangeArrowheads="1"/>
          </p:cNvSpPr>
          <p:nvPr/>
        </p:nvSpPr>
        <p:spPr bwMode="auto">
          <a:xfrm>
            <a:off x="971596" y="1439938"/>
            <a:ext cx="277807"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2" name="AutoShape 23">
            <a:extLst>
              <a:ext uri="{FF2B5EF4-FFF2-40B4-BE49-F238E27FC236}">
                <a16:creationId xmlns:a16="http://schemas.microsoft.com/office/drawing/2014/main" xmlns="" id="{8C678F50-0EA3-45A1-B89C-27C7FBBB882F}"/>
              </a:ext>
            </a:extLst>
          </p:cNvPr>
          <p:cNvSpPr>
            <a:spLocks noChangeArrowheads="1"/>
          </p:cNvSpPr>
          <p:nvPr/>
        </p:nvSpPr>
        <p:spPr bwMode="auto">
          <a:xfrm>
            <a:off x="1262226" y="1439938"/>
            <a:ext cx="277807"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0" name="Rectangle 1029">
            <a:extLst>
              <a:ext uri="{FF2B5EF4-FFF2-40B4-BE49-F238E27FC236}">
                <a16:creationId xmlns:a16="http://schemas.microsoft.com/office/drawing/2014/main" xmlns="" id="{CA9EB688-EAC7-4FC0-971E-906639838B8A}"/>
              </a:ext>
            </a:extLst>
          </p:cNvPr>
          <p:cNvSpPr>
            <a:spLocks noChangeArrowheads="1"/>
          </p:cNvSpPr>
          <p:nvPr/>
        </p:nvSpPr>
        <p:spPr bwMode="auto">
          <a:xfrm>
            <a:off x="960835" y="4140671"/>
            <a:ext cx="4997702" cy="383174"/>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a:t>
            </a:r>
          </a:p>
        </p:txBody>
      </p:sp>
      <p:sp>
        <p:nvSpPr>
          <p:cNvPr id="21" name="Rectangle 1029">
            <a:extLst>
              <a:ext uri="{FF2B5EF4-FFF2-40B4-BE49-F238E27FC236}">
                <a16:creationId xmlns:a16="http://schemas.microsoft.com/office/drawing/2014/main" xmlns="" id="{9D89A54D-3230-4BB8-AB41-028AD96A7206}"/>
              </a:ext>
            </a:extLst>
          </p:cNvPr>
          <p:cNvSpPr>
            <a:spLocks noChangeArrowheads="1"/>
          </p:cNvSpPr>
          <p:nvPr/>
        </p:nvSpPr>
        <p:spPr bwMode="auto">
          <a:xfrm>
            <a:off x="6581527" y="4140671"/>
            <a:ext cx="5892772" cy="383174"/>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p>
        </p:txBody>
      </p:sp>
      <p:sp>
        <p:nvSpPr>
          <p:cNvPr id="22" name="Text Box 38">
            <a:extLst>
              <a:ext uri="{FF2B5EF4-FFF2-40B4-BE49-F238E27FC236}">
                <a16:creationId xmlns:a16="http://schemas.microsoft.com/office/drawing/2014/main" xmlns="" id="{9234BD27-3FC8-4B0D-8811-A62146329716}"/>
              </a:ext>
            </a:extLst>
          </p:cNvPr>
          <p:cNvSpPr txBox="1">
            <a:spLocks noChangeArrowheads="1"/>
          </p:cNvSpPr>
          <p:nvPr/>
        </p:nvSpPr>
        <p:spPr bwMode="auto">
          <a:xfrm>
            <a:off x="960836" y="4716734"/>
            <a:ext cx="4997702" cy="237626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lnSpc>
                <a:spcPct val="150000"/>
              </a:lnSpc>
              <a:spcBef>
                <a:spcPts val="600"/>
              </a:spcBef>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第八十一条 为上市公司收购出具资产评估报告、审计报告、法律意见书和财务顾问报告的证券服务机构或者证券公司及其专业人员，未依法履行职责的，中国证监会责令改正，采取监管谈话、出具警示函等监管措施。</a:t>
            </a:r>
            <a:endParaRPr lang="en-US" altLang="zh-CN" sz="14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lnSpc>
                <a:spcPct val="150000"/>
              </a:lnSpc>
              <a:spcBef>
                <a:spcPts val="600"/>
              </a:spcBef>
              <a:spcAft>
                <a:spcPts val="600"/>
              </a:spcAft>
            </a:pPr>
            <a:r>
              <a:rPr lang="zh-CN" altLang="zh-CN" sz="1400" dirty="0">
                <a:latin typeface="Times New Roman" panose="02020603050405020304" pitchFamily="18" charset="0"/>
                <a:ea typeface="楷体" panose="02010609060101010101" pitchFamily="49" charset="-122"/>
              </a:rPr>
              <a:t>前款规定的证券服务机构及其从业人员被责令改正的，在改正前，不得接受新的上市公司并购重组业务。</a:t>
            </a:r>
          </a:p>
          <a:p>
            <a:pPr algn="just" latinLnBrk="1">
              <a:lnSpc>
                <a:spcPct val="150000"/>
              </a:lnSpc>
              <a:spcBef>
                <a:spcPts val="600"/>
              </a:spcBef>
              <a:spcAft>
                <a:spcPts val="600"/>
              </a:spcAft>
            </a:pPr>
            <a:endPar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3" name="AutoShape 1037">
            <a:extLst>
              <a:ext uri="{FF2B5EF4-FFF2-40B4-BE49-F238E27FC236}">
                <a16:creationId xmlns:a16="http://schemas.microsoft.com/office/drawing/2014/main" xmlns="" id="{54C29700-BC89-4984-BCEB-AD8C630EFD43}"/>
              </a:ext>
            </a:extLst>
          </p:cNvPr>
          <p:cNvSpPr>
            <a:spLocks noChangeArrowheads="1"/>
          </p:cNvSpPr>
          <p:nvPr/>
        </p:nvSpPr>
        <p:spPr bwMode="auto">
          <a:xfrm>
            <a:off x="6072660" y="5599997"/>
            <a:ext cx="442971"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4" name="Text Box 38">
            <a:extLst>
              <a:ext uri="{FF2B5EF4-FFF2-40B4-BE49-F238E27FC236}">
                <a16:creationId xmlns:a16="http://schemas.microsoft.com/office/drawing/2014/main" xmlns="" id="{54A00761-0680-459F-AA8C-A0DE08CC4A31}"/>
              </a:ext>
            </a:extLst>
          </p:cNvPr>
          <p:cNvSpPr txBox="1">
            <a:spLocks noChangeArrowheads="1"/>
          </p:cNvSpPr>
          <p:nvPr/>
        </p:nvSpPr>
        <p:spPr bwMode="auto">
          <a:xfrm>
            <a:off x="6581527" y="4716734"/>
            <a:ext cx="5892772" cy="237626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algn="just" latinLnBrk="1">
              <a:lnSpc>
                <a:spcPct val="150000"/>
              </a:lnSpc>
              <a:spcBef>
                <a:spcPts val="600"/>
              </a:spcBef>
              <a:spcAft>
                <a:spcPts val="600"/>
              </a:spcAft>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第八十一条 为上市公司收购出具资产评估报告、审计报告、法律意见书和财务顾问报告的证券服务机构或者证券公司及其专业人员，未依法履行职责的，</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或者违反中国证监会的有关规定或者行业规范、业务规则的</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，中国证监会责令改正，采取监管谈话、出具警示函、</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责令公开说明、责令定期报告</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等监管措施。</a:t>
            </a:r>
            <a:endParaRPr lang="en-US" altLang="zh-CN" sz="1400" dirty="0">
              <a:latin typeface="Times New Roman" panose="02020603050405020304" pitchFamily="18" charset="0"/>
              <a:ea typeface="楷体" panose="02010609060101010101" pitchFamily="49" charset="-122"/>
              <a:sym typeface="Times New Roman" panose="02020603050405020304" pitchFamily="18" charset="0"/>
            </a:endParaRPr>
          </a:p>
          <a:p>
            <a:pPr algn="just" latinLnBrk="1">
              <a:lnSpc>
                <a:spcPct val="150000"/>
              </a:lnSpc>
              <a:spcBef>
                <a:spcPts val="600"/>
              </a:spcBef>
              <a:spcAft>
                <a:spcPts val="600"/>
              </a:spcAft>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前款规定的证券服务机构及其从业人员被责令改正的，在改正前，不得接受新的上市公司并购重组业务。</a:t>
            </a:r>
          </a:p>
        </p:txBody>
      </p:sp>
      <p:sp>
        <p:nvSpPr>
          <p:cNvPr id="19" name="pointing-up_160749">
            <a:extLst>
              <a:ext uri="{FF2B5EF4-FFF2-40B4-BE49-F238E27FC236}">
                <a16:creationId xmlns:a16="http://schemas.microsoft.com/office/drawing/2014/main" xmlns="" id="{392D8903-21BE-4380-9510-297908379667}"/>
              </a:ext>
            </a:extLst>
          </p:cNvPr>
          <p:cNvSpPr>
            <a:spLocks noChangeAspect="1"/>
          </p:cNvSpPr>
          <p:nvPr/>
        </p:nvSpPr>
        <p:spPr bwMode="auto">
          <a:xfrm rot="10800000">
            <a:off x="2040955" y="3522343"/>
            <a:ext cx="438906" cy="609685"/>
          </a:xfrm>
          <a:custGeom>
            <a:avLst/>
            <a:gdLst>
              <a:gd name="T0" fmla="*/ 3535 w 4023"/>
              <a:gd name="T1" fmla="*/ 2609 h 6827"/>
              <a:gd name="T2" fmla="*/ 2816 w 4023"/>
              <a:gd name="T3" fmla="*/ 2109 h 6827"/>
              <a:gd name="T4" fmla="*/ 2377 w 4023"/>
              <a:gd name="T5" fmla="*/ 2121 h 6827"/>
              <a:gd name="T6" fmla="*/ 1768 w 4023"/>
              <a:gd name="T7" fmla="*/ 1707 h 6827"/>
              <a:gd name="T8" fmla="*/ 1463 w 4023"/>
              <a:gd name="T9" fmla="*/ 549 h 6827"/>
              <a:gd name="T10" fmla="*/ 366 w 4023"/>
              <a:gd name="T11" fmla="*/ 549 h 6827"/>
              <a:gd name="T12" fmla="*/ 0 w 4023"/>
              <a:gd name="T13" fmla="*/ 4864 h 6827"/>
              <a:gd name="T14" fmla="*/ 488 w 4023"/>
              <a:gd name="T15" fmla="*/ 5900 h 6827"/>
              <a:gd name="T16" fmla="*/ 975 w 4023"/>
              <a:gd name="T17" fmla="*/ 6827 h 6827"/>
              <a:gd name="T18" fmla="*/ 3657 w 4023"/>
              <a:gd name="T19" fmla="*/ 6339 h 6827"/>
              <a:gd name="T20" fmla="*/ 4023 w 4023"/>
              <a:gd name="T21" fmla="*/ 4389 h 6827"/>
              <a:gd name="T22" fmla="*/ 2401 w 4023"/>
              <a:gd name="T23" fmla="*/ 3608 h 6827"/>
              <a:gd name="T24" fmla="*/ 2401 w 4023"/>
              <a:gd name="T25" fmla="*/ 3608 h 6827"/>
              <a:gd name="T26" fmla="*/ 2385 w 4023"/>
              <a:gd name="T27" fmla="*/ 3172 h 6827"/>
              <a:gd name="T28" fmla="*/ 2328 w 4023"/>
              <a:gd name="T29" fmla="*/ 2523 h 6827"/>
              <a:gd name="T30" fmla="*/ 2731 w 4023"/>
              <a:gd name="T31" fmla="*/ 2353 h 6827"/>
              <a:gd name="T32" fmla="*/ 2901 w 4023"/>
              <a:gd name="T33" fmla="*/ 2706 h 6827"/>
              <a:gd name="T34" fmla="*/ 2809 w 4023"/>
              <a:gd name="T35" fmla="*/ 2982 h 6827"/>
              <a:gd name="T36" fmla="*/ 2048 w 4023"/>
              <a:gd name="T37" fmla="*/ 4303 h 6827"/>
              <a:gd name="T38" fmla="*/ 1975 w 4023"/>
              <a:gd name="T39" fmla="*/ 4267 h 6827"/>
              <a:gd name="T40" fmla="*/ 2609 w 4023"/>
              <a:gd name="T41" fmla="*/ 4303 h 6827"/>
              <a:gd name="T42" fmla="*/ 2657 w 4023"/>
              <a:gd name="T43" fmla="*/ 4206 h 6827"/>
              <a:gd name="T44" fmla="*/ 3108 w 4023"/>
              <a:gd name="T45" fmla="*/ 2936 h 6827"/>
              <a:gd name="T46" fmla="*/ 3206 w 4023"/>
              <a:gd name="T47" fmla="*/ 2865 h 6827"/>
              <a:gd name="T48" fmla="*/ 3608 w 4023"/>
              <a:gd name="T49" fmla="*/ 3011 h 6827"/>
              <a:gd name="T50" fmla="*/ 3182 w 4023"/>
              <a:gd name="T51" fmla="*/ 4510 h 6827"/>
              <a:gd name="T52" fmla="*/ 2792 w 4023"/>
              <a:gd name="T53" fmla="*/ 4693 h 6827"/>
              <a:gd name="T54" fmla="*/ 2609 w 4023"/>
              <a:gd name="T55" fmla="*/ 4303 h 6827"/>
              <a:gd name="T56" fmla="*/ 1755 w 4023"/>
              <a:gd name="T57" fmla="*/ 1938 h 6827"/>
              <a:gd name="T58" fmla="*/ 2072 w 4023"/>
              <a:gd name="T59" fmla="*/ 2292 h 6827"/>
              <a:gd name="T60" fmla="*/ 2044 w 4023"/>
              <a:gd name="T61" fmla="*/ 2623 h 6827"/>
              <a:gd name="T62" fmla="*/ 1935 w 4023"/>
              <a:gd name="T63" fmla="*/ 2935 h 6827"/>
              <a:gd name="T64" fmla="*/ 1451 w 4023"/>
              <a:gd name="T65" fmla="*/ 3152 h 6827"/>
              <a:gd name="T66" fmla="*/ 1536 w 4023"/>
              <a:gd name="T67" fmla="*/ 2024 h 6827"/>
              <a:gd name="T68" fmla="*/ 1207 w 4023"/>
              <a:gd name="T69" fmla="*/ 524 h 6827"/>
              <a:gd name="T70" fmla="*/ 1207 w 4023"/>
              <a:gd name="T71" fmla="*/ 2231 h 6827"/>
              <a:gd name="T72" fmla="*/ 1216 w 4023"/>
              <a:gd name="T73" fmla="*/ 3319 h 6827"/>
              <a:gd name="T74" fmla="*/ 609 w 4023"/>
              <a:gd name="T75" fmla="*/ 549 h 6827"/>
              <a:gd name="T76" fmla="*/ 3438 w 4023"/>
              <a:gd name="T77" fmla="*/ 5778 h 6827"/>
              <a:gd name="T78" fmla="*/ 3413 w 4023"/>
              <a:gd name="T79" fmla="*/ 6339 h 6827"/>
              <a:gd name="T80" fmla="*/ 975 w 4023"/>
              <a:gd name="T81" fmla="*/ 6583 h 6827"/>
              <a:gd name="T82" fmla="*/ 731 w 4023"/>
              <a:gd name="T83" fmla="*/ 5851 h 6827"/>
              <a:gd name="T84" fmla="*/ 244 w 4023"/>
              <a:gd name="T85" fmla="*/ 4888 h 6827"/>
              <a:gd name="T86" fmla="*/ 561 w 4023"/>
              <a:gd name="T87" fmla="*/ 4120 h 6827"/>
              <a:gd name="T88" fmla="*/ 1670 w 4023"/>
              <a:gd name="T89" fmla="*/ 3291 h 6827"/>
              <a:gd name="T90" fmla="*/ 2182 w 4023"/>
              <a:gd name="T91" fmla="*/ 3511 h 6827"/>
              <a:gd name="T92" fmla="*/ 1815 w 4023"/>
              <a:gd name="T93" fmla="*/ 4074 h 6827"/>
              <a:gd name="T94" fmla="*/ 890 w 4023"/>
              <a:gd name="T95" fmla="*/ 5083 h 6827"/>
              <a:gd name="T96" fmla="*/ 1048 w 4023"/>
              <a:gd name="T97" fmla="*/ 5144 h 6827"/>
              <a:gd name="T98" fmla="*/ 1950 w 4023"/>
              <a:gd name="T99" fmla="*/ 4523 h 6827"/>
              <a:gd name="T100" fmla="*/ 2145 w 4023"/>
              <a:gd name="T101" fmla="*/ 4559 h 6827"/>
              <a:gd name="T102" fmla="*/ 2401 w 4023"/>
              <a:gd name="T103" fmla="*/ 4645 h 6827"/>
              <a:gd name="T104" fmla="*/ 2901 w 4023"/>
              <a:gd name="T105" fmla="*/ 4949 h 6827"/>
              <a:gd name="T106" fmla="*/ 3413 w 4023"/>
              <a:gd name="T107" fmla="*/ 4584 h 6827"/>
              <a:gd name="T108" fmla="*/ 3779 w 4023"/>
              <a:gd name="T109" fmla="*/ 4389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023" h="6827">
                <a:moveTo>
                  <a:pt x="3889" y="3279"/>
                </a:moveTo>
                <a:cubicBezTo>
                  <a:pt x="3962" y="2999"/>
                  <a:pt x="3816" y="2706"/>
                  <a:pt x="3535" y="2609"/>
                </a:cubicBezTo>
                <a:cubicBezTo>
                  <a:pt x="3425" y="2572"/>
                  <a:pt x="3291" y="2572"/>
                  <a:pt x="3182" y="2609"/>
                </a:cubicBezTo>
                <a:cubicBezTo>
                  <a:pt x="3182" y="2389"/>
                  <a:pt x="3035" y="2182"/>
                  <a:pt x="2816" y="2109"/>
                </a:cubicBezTo>
                <a:lnTo>
                  <a:pt x="2792" y="2097"/>
                </a:lnTo>
                <a:cubicBezTo>
                  <a:pt x="2657" y="2048"/>
                  <a:pt x="2511" y="2060"/>
                  <a:pt x="2377" y="2121"/>
                </a:cubicBezTo>
                <a:cubicBezTo>
                  <a:pt x="2353" y="2133"/>
                  <a:pt x="2328" y="2146"/>
                  <a:pt x="2316" y="2158"/>
                </a:cubicBezTo>
                <a:cubicBezTo>
                  <a:pt x="2267" y="1902"/>
                  <a:pt x="2036" y="1707"/>
                  <a:pt x="1768" y="1707"/>
                </a:cubicBezTo>
                <a:cubicBezTo>
                  <a:pt x="1658" y="1707"/>
                  <a:pt x="1548" y="1743"/>
                  <a:pt x="1463" y="1804"/>
                </a:cubicBezTo>
                <a:lnTo>
                  <a:pt x="1463" y="549"/>
                </a:lnTo>
                <a:cubicBezTo>
                  <a:pt x="1463" y="244"/>
                  <a:pt x="1219" y="0"/>
                  <a:pt x="914" y="0"/>
                </a:cubicBezTo>
                <a:cubicBezTo>
                  <a:pt x="609" y="0"/>
                  <a:pt x="366" y="244"/>
                  <a:pt x="366" y="549"/>
                </a:cubicBezTo>
                <a:lnTo>
                  <a:pt x="366" y="3962"/>
                </a:lnTo>
                <a:cubicBezTo>
                  <a:pt x="36" y="4218"/>
                  <a:pt x="0" y="4486"/>
                  <a:pt x="0" y="4864"/>
                </a:cubicBezTo>
                <a:lnTo>
                  <a:pt x="0" y="4876"/>
                </a:lnTo>
                <a:cubicBezTo>
                  <a:pt x="0" y="5388"/>
                  <a:pt x="353" y="5778"/>
                  <a:pt x="488" y="5900"/>
                </a:cubicBezTo>
                <a:lnTo>
                  <a:pt x="488" y="6339"/>
                </a:lnTo>
                <a:cubicBezTo>
                  <a:pt x="488" y="6607"/>
                  <a:pt x="707" y="6827"/>
                  <a:pt x="975" y="6827"/>
                </a:cubicBezTo>
                <a:lnTo>
                  <a:pt x="3182" y="6827"/>
                </a:lnTo>
                <a:cubicBezTo>
                  <a:pt x="3450" y="6827"/>
                  <a:pt x="3657" y="6619"/>
                  <a:pt x="3657" y="6339"/>
                </a:cubicBezTo>
                <a:lnTo>
                  <a:pt x="3657" y="5888"/>
                </a:lnTo>
                <a:cubicBezTo>
                  <a:pt x="4011" y="5413"/>
                  <a:pt x="4023" y="5242"/>
                  <a:pt x="4023" y="4389"/>
                </a:cubicBezTo>
                <a:cubicBezTo>
                  <a:pt x="4023" y="3938"/>
                  <a:pt x="3901" y="3426"/>
                  <a:pt x="3889" y="3279"/>
                </a:cubicBezTo>
                <a:close/>
                <a:moveTo>
                  <a:pt x="2401" y="3608"/>
                </a:moveTo>
                <a:cubicBezTo>
                  <a:pt x="2401" y="3608"/>
                  <a:pt x="2401" y="3608"/>
                  <a:pt x="2401" y="3608"/>
                </a:cubicBezTo>
                <a:lnTo>
                  <a:pt x="2401" y="3608"/>
                </a:lnTo>
                <a:cubicBezTo>
                  <a:pt x="2415" y="3576"/>
                  <a:pt x="2424" y="3543"/>
                  <a:pt x="2430" y="3508"/>
                </a:cubicBezTo>
                <a:cubicBezTo>
                  <a:pt x="2453" y="3389"/>
                  <a:pt x="2435" y="3271"/>
                  <a:pt x="2385" y="3172"/>
                </a:cubicBezTo>
                <a:cubicBezTo>
                  <a:pt x="2342" y="3071"/>
                  <a:pt x="2275" y="2979"/>
                  <a:pt x="2194" y="2914"/>
                </a:cubicBezTo>
                <a:lnTo>
                  <a:pt x="2328" y="2523"/>
                </a:lnTo>
                <a:cubicBezTo>
                  <a:pt x="2389" y="2365"/>
                  <a:pt x="2548" y="2292"/>
                  <a:pt x="2706" y="2341"/>
                </a:cubicBezTo>
                <a:lnTo>
                  <a:pt x="2731" y="2353"/>
                </a:lnTo>
                <a:cubicBezTo>
                  <a:pt x="2785" y="2371"/>
                  <a:pt x="2833" y="2403"/>
                  <a:pt x="2869" y="2448"/>
                </a:cubicBezTo>
                <a:cubicBezTo>
                  <a:pt x="2916" y="2521"/>
                  <a:pt x="2930" y="2614"/>
                  <a:pt x="2901" y="2706"/>
                </a:cubicBezTo>
                <a:lnTo>
                  <a:pt x="2816" y="2950"/>
                </a:lnTo>
                <a:cubicBezTo>
                  <a:pt x="2812" y="2961"/>
                  <a:pt x="2810" y="2972"/>
                  <a:pt x="2809" y="2982"/>
                </a:cubicBezTo>
                <a:lnTo>
                  <a:pt x="2393" y="4184"/>
                </a:lnTo>
                <a:cubicBezTo>
                  <a:pt x="2318" y="4297"/>
                  <a:pt x="2183" y="4345"/>
                  <a:pt x="2048" y="4303"/>
                </a:cubicBezTo>
                <a:lnTo>
                  <a:pt x="2024" y="4291"/>
                </a:lnTo>
                <a:cubicBezTo>
                  <a:pt x="2011" y="4291"/>
                  <a:pt x="1987" y="4279"/>
                  <a:pt x="1975" y="4267"/>
                </a:cubicBezTo>
                <a:cubicBezTo>
                  <a:pt x="2182" y="3998"/>
                  <a:pt x="2340" y="3767"/>
                  <a:pt x="2401" y="3608"/>
                </a:cubicBezTo>
                <a:close/>
                <a:moveTo>
                  <a:pt x="2609" y="4303"/>
                </a:moveTo>
                <a:lnTo>
                  <a:pt x="2612" y="4293"/>
                </a:lnTo>
                <a:cubicBezTo>
                  <a:pt x="2630" y="4265"/>
                  <a:pt x="2645" y="4236"/>
                  <a:pt x="2657" y="4206"/>
                </a:cubicBezTo>
                <a:lnTo>
                  <a:pt x="3093" y="2955"/>
                </a:lnTo>
                <a:cubicBezTo>
                  <a:pt x="3098" y="2948"/>
                  <a:pt x="3103" y="2942"/>
                  <a:pt x="3108" y="2936"/>
                </a:cubicBezTo>
                <a:cubicBezTo>
                  <a:pt x="3115" y="2929"/>
                  <a:pt x="3123" y="2922"/>
                  <a:pt x="3130" y="2916"/>
                </a:cubicBezTo>
                <a:cubicBezTo>
                  <a:pt x="3153" y="2896"/>
                  <a:pt x="3179" y="2878"/>
                  <a:pt x="3206" y="2865"/>
                </a:cubicBezTo>
                <a:cubicBezTo>
                  <a:pt x="3279" y="2828"/>
                  <a:pt x="3364" y="2828"/>
                  <a:pt x="3438" y="2853"/>
                </a:cubicBezTo>
                <a:cubicBezTo>
                  <a:pt x="3511" y="2877"/>
                  <a:pt x="3572" y="2938"/>
                  <a:pt x="3608" y="3011"/>
                </a:cubicBezTo>
                <a:cubicBezTo>
                  <a:pt x="3645" y="3084"/>
                  <a:pt x="3645" y="3170"/>
                  <a:pt x="3620" y="3243"/>
                </a:cubicBezTo>
                <a:lnTo>
                  <a:pt x="3182" y="4510"/>
                </a:lnTo>
                <a:cubicBezTo>
                  <a:pt x="3157" y="4584"/>
                  <a:pt x="3096" y="4645"/>
                  <a:pt x="3023" y="4681"/>
                </a:cubicBezTo>
                <a:cubicBezTo>
                  <a:pt x="2950" y="4718"/>
                  <a:pt x="2865" y="4718"/>
                  <a:pt x="2792" y="4693"/>
                </a:cubicBezTo>
                <a:cubicBezTo>
                  <a:pt x="2718" y="4669"/>
                  <a:pt x="2657" y="4608"/>
                  <a:pt x="2621" y="4535"/>
                </a:cubicBezTo>
                <a:cubicBezTo>
                  <a:pt x="2584" y="4462"/>
                  <a:pt x="2584" y="4376"/>
                  <a:pt x="2609" y="4303"/>
                </a:cubicBezTo>
                <a:close/>
                <a:moveTo>
                  <a:pt x="1536" y="2024"/>
                </a:moveTo>
                <a:cubicBezTo>
                  <a:pt x="1597" y="1975"/>
                  <a:pt x="1670" y="1938"/>
                  <a:pt x="1755" y="1938"/>
                </a:cubicBezTo>
                <a:cubicBezTo>
                  <a:pt x="1926" y="1938"/>
                  <a:pt x="2072" y="2072"/>
                  <a:pt x="2072" y="2243"/>
                </a:cubicBezTo>
                <a:lnTo>
                  <a:pt x="2072" y="2292"/>
                </a:lnTo>
                <a:lnTo>
                  <a:pt x="2036" y="2572"/>
                </a:lnTo>
                <a:cubicBezTo>
                  <a:pt x="2036" y="2589"/>
                  <a:pt x="2039" y="2607"/>
                  <a:pt x="2044" y="2623"/>
                </a:cubicBezTo>
                <a:lnTo>
                  <a:pt x="1938" y="2926"/>
                </a:lnTo>
                <a:cubicBezTo>
                  <a:pt x="1937" y="2929"/>
                  <a:pt x="1936" y="2932"/>
                  <a:pt x="1935" y="2935"/>
                </a:cubicBezTo>
                <a:cubicBezTo>
                  <a:pt x="1826" y="2946"/>
                  <a:pt x="1693" y="2991"/>
                  <a:pt x="1536" y="3096"/>
                </a:cubicBezTo>
                <a:cubicBezTo>
                  <a:pt x="1511" y="3112"/>
                  <a:pt x="1482" y="3130"/>
                  <a:pt x="1451" y="3152"/>
                </a:cubicBezTo>
                <a:lnTo>
                  <a:pt x="1451" y="2219"/>
                </a:lnTo>
                <a:cubicBezTo>
                  <a:pt x="1451" y="2146"/>
                  <a:pt x="1487" y="2072"/>
                  <a:pt x="1536" y="2024"/>
                </a:cubicBezTo>
                <a:close/>
                <a:moveTo>
                  <a:pt x="914" y="244"/>
                </a:moveTo>
                <a:cubicBezTo>
                  <a:pt x="1085" y="244"/>
                  <a:pt x="1219" y="378"/>
                  <a:pt x="1207" y="524"/>
                </a:cubicBezTo>
                <a:lnTo>
                  <a:pt x="1207" y="2206"/>
                </a:lnTo>
                <a:lnTo>
                  <a:pt x="1207" y="2231"/>
                </a:lnTo>
                <a:lnTo>
                  <a:pt x="1207" y="3267"/>
                </a:lnTo>
                <a:cubicBezTo>
                  <a:pt x="1207" y="3286"/>
                  <a:pt x="1210" y="3304"/>
                  <a:pt x="1216" y="3319"/>
                </a:cubicBezTo>
                <a:cubicBezTo>
                  <a:pt x="1033" y="3454"/>
                  <a:pt x="815" y="3622"/>
                  <a:pt x="609" y="3778"/>
                </a:cubicBezTo>
                <a:lnTo>
                  <a:pt x="609" y="549"/>
                </a:lnTo>
                <a:cubicBezTo>
                  <a:pt x="609" y="378"/>
                  <a:pt x="744" y="244"/>
                  <a:pt x="914" y="244"/>
                </a:cubicBezTo>
                <a:close/>
                <a:moveTo>
                  <a:pt x="3438" y="5778"/>
                </a:moveTo>
                <a:cubicBezTo>
                  <a:pt x="3413" y="5803"/>
                  <a:pt x="3413" y="5827"/>
                  <a:pt x="3413" y="5864"/>
                </a:cubicBezTo>
                <a:lnTo>
                  <a:pt x="3413" y="6339"/>
                </a:lnTo>
                <a:cubicBezTo>
                  <a:pt x="3413" y="6473"/>
                  <a:pt x="3316" y="6583"/>
                  <a:pt x="3182" y="6583"/>
                </a:cubicBezTo>
                <a:lnTo>
                  <a:pt x="975" y="6583"/>
                </a:lnTo>
                <a:cubicBezTo>
                  <a:pt x="841" y="6583"/>
                  <a:pt x="731" y="6473"/>
                  <a:pt x="731" y="6339"/>
                </a:cubicBezTo>
                <a:lnTo>
                  <a:pt x="731" y="5851"/>
                </a:lnTo>
                <a:cubicBezTo>
                  <a:pt x="731" y="5815"/>
                  <a:pt x="719" y="5778"/>
                  <a:pt x="683" y="5754"/>
                </a:cubicBezTo>
                <a:cubicBezTo>
                  <a:pt x="683" y="5754"/>
                  <a:pt x="256" y="5388"/>
                  <a:pt x="244" y="4888"/>
                </a:cubicBezTo>
                <a:cubicBezTo>
                  <a:pt x="244" y="4498"/>
                  <a:pt x="268" y="4328"/>
                  <a:pt x="548" y="4133"/>
                </a:cubicBezTo>
                <a:lnTo>
                  <a:pt x="561" y="4120"/>
                </a:lnTo>
                <a:lnTo>
                  <a:pt x="561" y="4120"/>
                </a:lnTo>
                <a:cubicBezTo>
                  <a:pt x="951" y="3828"/>
                  <a:pt x="1463" y="3426"/>
                  <a:pt x="1670" y="3291"/>
                </a:cubicBezTo>
                <a:cubicBezTo>
                  <a:pt x="1865" y="3170"/>
                  <a:pt x="2024" y="3133"/>
                  <a:pt x="2121" y="3206"/>
                </a:cubicBezTo>
                <a:cubicBezTo>
                  <a:pt x="2194" y="3267"/>
                  <a:pt x="2219" y="3401"/>
                  <a:pt x="2182" y="3511"/>
                </a:cubicBezTo>
                <a:lnTo>
                  <a:pt x="2182" y="3511"/>
                </a:lnTo>
                <a:cubicBezTo>
                  <a:pt x="2130" y="3636"/>
                  <a:pt x="1997" y="3841"/>
                  <a:pt x="1815" y="4074"/>
                </a:cubicBezTo>
                <a:cubicBezTo>
                  <a:pt x="1511" y="4457"/>
                  <a:pt x="1116" y="4854"/>
                  <a:pt x="951" y="4925"/>
                </a:cubicBezTo>
                <a:cubicBezTo>
                  <a:pt x="890" y="4949"/>
                  <a:pt x="865" y="5022"/>
                  <a:pt x="890" y="5083"/>
                </a:cubicBezTo>
                <a:cubicBezTo>
                  <a:pt x="902" y="5132"/>
                  <a:pt x="951" y="5157"/>
                  <a:pt x="1000" y="5157"/>
                </a:cubicBezTo>
                <a:cubicBezTo>
                  <a:pt x="1012" y="5157"/>
                  <a:pt x="1024" y="5157"/>
                  <a:pt x="1048" y="5144"/>
                </a:cubicBezTo>
                <a:cubicBezTo>
                  <a:pt x="1226" y="5068"/>
                  <a:pt x="1535" y="4775"/>
                  <a:pt x="1816" y="4449"/>
                </a:cubicBezTo>
                <a:cubicBezTo>
                  <a:pt x="1859" y="4480"/>
                  <a:pt x="1904" y="4503"/>
                  <a:pt x="1950" y="4523"/>
                </a:cubicBezTo>
                <a:lnTo>
                  <a:pt x="1975" y="4535"/>
                </a:lnTo>
                <a:cubicBezTo>
                  <a:pt x="2024" y="4547"/>
                  <a:pt x="2084" y="4559"/>
                  <a:pt x="2145" y="4559"/>
                </a:cubicBezTo>
                <a:cubicBezTo>
                  <a:pt x="2219" y="4559"/>
                  <a:pt x="2292" y="4543"/>
                  <a:pt x="2358" y="4513"/>
                </a:cubicBezTo>
                <a:cubicBezTo>
                  <a:pt x="2367" y="4557"/>
                  <a:pt x="2382" y="4602"/>
                  <a:pt x="2401" y="4645"/>
                </a:cubicBezTo>
                <a:cubicBezTo>
                  <a:pt x="2475" y="4779"/>
                  <a:pt x="2584" y="4876"/>
                  <a:pt x="2718" y="4925"/>
                </a:cubicBezTo>
                <a:cubicBezTo>
                  <a:pt x="2779" y="4937"/>
                  <a:pt x="2840" y="4949"/>
                  <a:pt x="2901" y="4949"/>
                </a:cubicBezTo>
                <a:cubicBezTo>
                  <a:pt x="2987" y="4949"/>
                  <a:pt x="3072" y="4925"/>
                  <a:pt x="3133" y="4901"/>
                </a:cubicBezTo>
                <a:cubicBezTo>
                  <a:pt x="3267" y="4827"/>
                  <a:pt x="3364" y="4718"/>
                  <a:pt x="3413" y="4584"/>
                </a:cubicBezTo>
                <a:lnTo>
                  <a:pt x="3710" y="3726"/>
                </a:lnTo>
                <a:cubicBezTo>
                  <a:pt x="3746" y="3924"/>
                  <a:pt x="3779" y="4166"/>
                  <a:pt x="3779" y="4389"/>
                </a:cubicBezTo>
                <a:cubicBezTo>
                  <a:pt x="3779" y="5242"/>
                  <a:pt x="3767" y="5339"/>
                  <a:pt x="3438" y="5778"/>
                </a:cubicBezTo>
                <a:close/>
              </a:path>
            </a:pathLst>
          </a:custGeom>
          <a:solidFill>
            <a:schemeClr val="accent1"/>
          </a:solidFill>
          <a:ln>
            <a:noFill/>
          </a:ln>
        </p:spPr>
        <p:txBody>
          <a:bodyPr/>
          <a:lstStyle>
            <a:defPPr>
              <a:defRPr lang="zh-CN"/>
            </a:defPPr>
            <a:lvl1pPr marL="0" algn="l" defTabSz="1012498" rtl="0" eaLnBrk="1" latinLnBrk="0" hangingPunct="1">
              <a:defRPr sz="2100" kern="1200">
                <a:solidFill>
                  <a:schemeClr val="tx1"/>
                </a:solidFill>
                <a:latin typeface="+mn-lt"/>
                <a:ea typeface="+mn-ea"/>
                <a:cs typeface="+mn-cs"/>
              </a:defRPr>
            </a:lvl1pPr>
            <a:lvl2pPr marL="506247" algn="l" defTabSz="1012498" rtl="0" eaLnBrk="1" latinLnBrk="0" hangingPunct="1">
              <a:defRPr sz="2100" kern="1200">
                <a:solidFill>
                  <a:schemeClr val="tx1"/>
                </a:solidFill>
                <a:latin typeface="+mn-lt"/>
                <a:ea typeface="+mn-ea"/>
                <a:cs typeface="+mn-cs"/>
              </a:defRPr>
            </a:lvl2pPr>
            <a:lvl3pPr marL="1012498" algn="l" defTabSz="1012498" rtl="0" eaLnBrk="1" latinLnBrk="0" hangingPunct="1">
              <a:defRPr sz="2100" kern="1200">
                <a:solidFill>
                  <a:schemeClr val="tx1"/>
                </a:solidFill>
                <a:latin typeface="+mn-lt"/>
                <a:ea typeface="+mn-ea"/>
                <a:cs typeface="+mn-cs"/>
              </a:defRPr>
            </a:lvl3pPr>
            <a:lvl4pPr marL="1518731" algn="l" defTabSz="1012498" rtl="0" eaLnBrk="1" latinLnBrk="0" hangingPunct="1">
              <a:defRPr sz="2100" kern="1200">
                <a:solidFill>
                  <a:schemeClr val="tx1"/>
                </a:solidFill>
                <a:latin typeface="+mn-lt"/>
                <a:ea typeface="+mn-ea"/>
                <a:cs typeface="+mn-cs"/>
              </a:defRPr>
            </a:lvl4pPr>
            <a:lvl5pPr marL="2024985" algn="l" defTabSz="1012498" rtl="0" eaLnBrk="1" latinLnBrk="0" hangingPunct="1">
              <a:defRPr sz="2100" kern="1200">
                <a:solidFill>
                  <a:schemeClr val="tx1"/>
                </a:solidFill>
                <a:latin typeface="+mn-lt"/>
                <a:ea typeface="+mn-ea"/>
                <a:cs typeface="+mn-cs"/>
              </a:defRPr>
            </a:lvl5pPr>
            <a:lvl6pPr marL="2531233" algn="l" defTabSz="1012498" rtl="0" eaLnBrk="1" latinLnBrk="0" hangingPunct="1">
              <a:defRPr sz="2100" kern="1200">
                <a:solidFill>
                  <a:schemeClr val="tx1"/>
                </a:solidFill>
                <a:latin typeface="+mn-lt"/>
                <a:ea typeface="+mn-ea"/>
                <a:cs typeface="+mn-cs"/>
              </a:defRPr>
            </a:lvl6pPr>
            <a:lvl7pPr marL="3037476" algn="l" defTabSz="1012498" rtl="0" eaLnBrk="1" latinLnBrk="0" hangingPunct="1">
              <a:defRPr sz="2100" kern="1200">
                <a:solidFill>
                  <a:schemeClr val="tx1"/>
                </a:solidFill>
                <a:latin typeface="+mn-lt"/>
                <a:ea typeface="+mn-ea"/>
                <a:cs typeface="+mn-cs"/>
              </a:defRPr>
            </a:lvl7pPr>
            <a:lvl8pPr marL="3543719" algn="l" defTabSz="1012498" rtl="0" eaLnBrk="1" latinLnBrk="0" hangingPunct="1">
              <a:defRPr sz="2100" kern="1200">
                <a:solidFill>
                  <a:schemeClr val="tx1"/>
                </a:solidFill>
                <a:latin typeface="+mn-lt"/>
                <a:ea typeface="+mn-ea"/>
                <a:cs typeface="+mn-cs"/>
              </a:defRPr>
            </a:lvl8pPr>
            <a:lvl9pPr marL="4049957" algn="l" defTabSz="1012498" rtl="0" eaLnBrk="1" latinLnBrk="0" hangingPunct="1">
              <a:defRPr sz="2100" kern="1200">
                <a:solidFill>
                  <a:schemeClr val="tx1"/>
                </a:solidFill>
                <a:latin typeface="+mn-lt"/>
                <a:ea typeface="+mn-ea"/>
                <a:cs typeface="+mn-cs"/>
              </a:defRPr>
            </a:lvl9pPr>
          </a:lstStyle>
          <a:p>
            <a:endParaRPr lang="zh-CN" altLang="en-US"/>
          </a:p>
        </p:txBody>
      </p:sp>
      <p:sp>
        <p:nvSpPr>
          <p:cNvPr id="15" name="文本框 14">
            <a:extLst>
              <a:ext uri="{FF2B5EF4-FFF2-40B4-BE49-F238E27FC236}">
                <a16:creationId xmlns:a16="http://schemas.microsoft.com/office/drawing/2014/main" xmlns="" id="{7A679DB3-6BB7-4247-B836-C1FA6399012D}"/>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23</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48839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08D7A6-0143-4001-9468-33FC0BFB7AA3}"/>
              </a:ext>
            </a:extLst>
          </p:cNvPr>
          <p:cNvSpPr txBox="1">
            <a:spLocks/>
          </p:cNvSpPr>
          <p:nvPr/>
        </p:nvSpPr>
        <p:spPr>
          <a:xfrm>
            <a:off x="1824932" y="2586877"/>
            <a:ext cx="7561163" cy="473675"/>
          </a:xfrm>
          <a:prstGeom prst="rect">
            <a:avLst/>
          </a:prstGeom>
        </p:spPr>
        <p:txBody>
          <a:bodyPr lIns="90857" tIns="45439" rIns="90857" bIns="45439">
            <a:noAutofit/>
          </a:bodyPr>
          <a:lstStyle/>
          <a:p>
            <a:pPr defTabSz="952558">
              <a:spcBef>
                <a:spcPct val="0"/>
              </a:spcBef>
              <a:defRPr/>
            </a:pPr>
            <a:r>
              <a:rPr lang="zh-CN" altLang="en-US"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二、完善并购重组制度</a:t>
            </a:r>
          </a:p>
        </p:txBody>
      </p:sp>
      <p:sp>
        <p:nvSpPr>
          <p:cNvPr id="3" name="文本框 2">
            <a:extLst>
              <a:ext uri="{FF2B5EF4-FFF2-40B4-BE49-F238E27FC236}">
                <a16:creationId xmlns:a16="http://schemas.microsoft.com/office/drawing/2014/main" xmlns="" id="{00DED16D-FA29-45D9-B9B7-12D15206E552}"/>
              </a:ext>
            </a:extLst>
          </p:cNvPr>
          <p:cNvSpPr txBox="1"/>
          <p:nvPr/>
        </p:nvSpPr>
        <p:spPr>
          <a:xfrm>
            <a:off x="1824931" y="3306435"/>
            <a:ext cx="5760964" cy="141030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完善重组罚则体系</a:t>
            </a: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为深化改革预设制度空间</a:t>
            </a: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3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落实简政放权系列要求</a:t>
            </a:r>
          </a:p>
        </p:txBody>
      </p:sp>
    </p:spTree>
    <p:extLst>
      <p:ext uri="{BB962C8B-B14F-4D97-AF65-F5344CB8AC3E}">
        <p14:creationId xmlns:p14="http://schemas.microsoft.com/office/powerpoint/2010/main" xmlns="" val="2819926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08D7A6-0143-4001-9468-33FC0BFB7AA3}"/>
              </a:ext>
            </a:extLst>
          </p:cNvPr>
          <p:cNvSpPr txBox="1">
            <a:spLocks/>
          </p:cNvSpPr>
          <p:nvPr/>
        </p:nvSpPr>
        <p:spPr>
          <a:xfrm>
            <a:off x="1824932" y="2586877"/>
            <a:ext cx="7561163" cy="773575"/>
          </a:xfrm>
          <a:prstGeom prst="rect">
            <a:avLst/>
          </a:prstGeom>
        </p:spPr>
        <p:txBody>
          <a:bodyPr lIns="90857" tIns="45439" rIns="90857" bIns="45439">
            <a:noAutofit/>
          </a:bodyPr>
          <a:lstStyle/>
          <a:p>
            <a:pPr defTabSz="952558">
              <a:spcBef>
                <a:spcPct val="0"/>
              </a:spcBef>
              <a:defRPr/>
            </a:pPr>
            <a:r>
              <a:rPr lang="en-US" altLang="zh-CN"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 完善重组罚则体系</a:t>
            </a:r>
          </a:p>
        </p:txBody>
      </p:sp>
      <p:sp>
        <p:nvSpPr>
          <p:cNvPr id="4" name="文本框 3">
            <a:extLst>
              <a:ext uri="{FF2B5EF4-FFF2-40B4-BE49-F238E27FC236}">
                <a16:creationId xmlns:a16="http://schemas.microsoft.com/office/drawing/2014/main" xmlns="" id="{3F527EED-6CAF-40FF-A198-8DBFDD65B1F2}"/>
              </a:ext>
            </a:extLst>
          </p:cNvPr>
          <p:cNvSpPr txBox="1"/>
          <p:nvPr/>
        </p:nvSpPr>
        <p:spPr>
          <a:xfrm>
            <a:off x="1824931" y="3306435"/>
            <a:ext cx="5760964" cy="119427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1.1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调整信息披露违规行为分类，同时提高对相关违法违规行为的处罚力度</a:t>
            </a:r>
            <a:endPar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1.2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扩大违规主体范围，加强对“关键少数”违规实施精准打击</a:t>
            </a:r>
            <a:endPar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1.3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明确发行股份购买资产信披违规纳入“欺诈发行”范围</a:t>
            </a:r>
            <a:endPar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1.4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扩大内幕信息和内幕信息知情人范围界定</a:t>
            </a:r>
          </a:p>
        </p:txBody>
      </p:sp>
    </p:spTree>
    <p:extLst>
      <p:ext uri="{BB962C8B-B14F-4D97-AF65-F5344CB8AC3E}">
        <p14:creationId xmlns:p14="http://schemas.microsoft.com/office/powerpoint/2010/main" xmlns="" val="2892208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iśľïḋè">
            <a:extLst>
              <a:ext uri="{FF2B5EF4-FFF2-40B4-BE49-F238E27FC236}">
                <a16:creationId xmlns:a16="http://schemas.microsoft.com/office/drawing/2014/main" xmlns="" id="{D64F535B-CE3F-4FF8-B94C-1E01BFC63BB0}"/>
              </a:ext>
            </a:extLst>
          </p:cNvPr>
          <p:cNvSpPr/>
          <p:nvPr/>
        </p:nvSpPr>
        <p:spPr>
          <a:xfrm>
            <a:off x="9529788" y="4192655"/>
            <a:ext cx="2376263" cy="430424"/>
          </a:xfrm>
          <a:prstGeom prst="rect">
            <a:avLst/>
          </a:pr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r>
              <a:rPr lang="zh-CN" altLang="en-US" sz="1800" b="1" dirty="0">
                <a:solidFill>
                  <a:schemeClr val="bg1"/>
                </a:solidFill>
                <a:latin typeface="Times New Roman" panose="02020603050405020304" pitchFamily="18" charset="0"/>
                <a:cs typeface="Times New Roman" panose="02020603050405020304" pitchFamily="18" charset="0"/>
              </a:rPr>
              <a:t>④</a:t>
            </a:r>
            <a:endParaRPr lang="en-US" altLang="zh-CN" sz="1800" b="1" dirty="0">
              <a:solidFill>
                <a:schemeClr val="bg1"/>
              </a:solidFill>
              <a:latin typeface="Times New Roman" panose="02020603050405020304" pitchFamily="18" charset="0"/>
              <a:cs typeface="Times New Roman" panose="02020603050405020304" pitchFamily="18" charset="0"/>
            </a:endParaRPr>
          </a:p>
        </p:txBody>
      </p:sp>
      <p:sp>
        <p:nvSpPr>
          <p:cNvPr id="48" name="iśľïḋè">
            <a:extLst>
              <a:ext uri="{FF2B5EF4-FFF2-40B4-BE49-F238E27FC236}">
                <a16:creationId xmlns:a16="http://schemas.microsoft.com/office/drawing/2014/main" xmlns="" id="{8F1114BC-A4E1-4759-B7E3-EE816113AC78}"/>
              </a:ext>
            </a:extLst>
          </p:cNvPr>
          <p:cNvSpPr/>
          <p:nvPr/>
        </p:nvSpPr>
        <p:spPr>
          <a:xfrm>
            <a:off x="6865492" y="4186163"/>
            <a:ext cx="2376263" cy="430424"/>
          </a:xfrm>
          <a:prstGeom prst="rect">
            <a:avLst/>
          </a:pr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r>
              <a:rPr lang="zh-CN" altLang="en-US" sz="1800" b="1" dirty="0">
                <a:solidFill>
                  <a:schemeClr val="bg1"/>
                </a:solidFill>
                <a:latin typeface="Times New Roman" panose="02020603050405020304" pitchFamily="18" charset="0"/>
                <a:cs typeface="Times New Roman" panose="02020603050405020304" pitchFamily="18" charset="0"/>
              </a:rPr>
              <a:t>③</a:t>
            </a:r>
            <a:endParaRPr lang="en-US" altLang="zh-CN" sz="18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对象 2" hidden="1">
            <a:extLst>
              <a:ext uri="{FF2B5EF4-FFF2-40B4-BE49-F238E27FC236}">
                <a16:creationId xmlns:a16="http://schemas.microsoft.com/office/drawing/2014/main" xmlns="" id="{29E0F3D7-4196-4189-8A55-6AB614095A08}"/>
              </a:ext>
            </a:extLst>
          </p:cNvPr>
          <p:cNvGraphicFramePr>
            <a:graphicFrameLocks noChangeAspect="1"/>
          </p:cNvGraphicFramePr>
          <p:nvPr/>
        </p:nvGraphicFramePr>
        <p:xfrm>
          <a:off x="1376363" y="1588"/>
          <a:ext cx="1588" cy="1588"/>
        </p:xfrm>
        <a:graphic>
          <a:graphicData uri="http://schemas.openxmlformats.org/presentationml/2006/ole">
            <p:oleObj spid="_x0000_s1089" name="think-cell 幻灯片" r:id="rId5" imgW="360" imgH="360" progId="">
              <p:embed/>
            </p:oleObj>
          </a:graphicData>
        </a:graphic>
      </p:graphicFrame>
      <p:sp>
        <p:nvSpPr>
          <p:cNvPr id="35" name="îsľíďé">
            <a:extLst>
              <a:ext uri="{FF2B5EF4-FFF2-40B4-BE49-F238E27FC236}">
                <a16:creationId xmlns:a16="http://schemas.microsoft.com/office/drawing/2014/main" xmlns="" id="{7F0FF02C-D625-4ABF-AAAD-4B8AD7309B28}"/>
              </a:ext>
            </a:extLst>
          </p:cNvPr>
          <p:cNvSpPr/>
          <p:nvPr/>
        </p:nvSpPr>
        <p:spPr>
          <a:xfrm>
            <a:off x="4753781" y="3062671"/>
            <a:ext cx="3983291" cy="430424"/>
          </a:xfrm>
          <a:prstGeom prst="rect">
            <a:avLst/>
          </a:prstGeom>
          <a:solidFill>
            <a:srgbClr val="B08A5E"/>
          </a:solidFill>
          <a:ln w="3175">
            <a:solidFill>
              <a:srgbClr val="B08A5E"/>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r>
              <a:rPr lang="zh-CN" altLang="en-US" sz="1800" b="1" dirty="0">
                <a:solidFill>
                  <a:prstClr val="white"/>
                </a:solidFill>
                <a:latin typeface="Times New Roman" panose="02020603050405020304" pitchFamily="18" charset="0"/>
                <a:ea typeface="楷体" panose="02010609060101010101" pitchFamily="49" charset="-122"/>
                <a:cs typeface="+mn-ea"/>
                <a:sym typeface="Times New Roman" panose="02020603050405020304" pitchFamily="18" charset="0"/>
              </a:rPr>
              <a:t>完善重组罚则体系</a:t>
            </a:r>
            <a:endParaRPr sz="1800" dirty="0"/>
          </a:p>
        </p:txBody>
      </p:sp>
      <p:cxnSp>
        <p:nvCxnSpPr>
          <p:cNvPr id="38" name="肘形连接符 58">
            <a:extLst>
              <a:ext uri="{FF2B5EF4-FFF2-40B4-BE49-F238E27FC236}">
                <a16:creationId xmlns:a16="http://schemas.microsoft.com/office/drawing/2014/main" xmlns="" id="{319B7BFB-5074-4954-9B02-B7DA6458C70C}"/>
              </a:ext>
            </a:extLst>
          </p:cNvPr>
          <p:cNvCxnSpPr>
            <a:cxnSpLocks/>
            <a:stCxn id="35" idx="2"/>
            <a:endCxn id="29" idx="0"/>
          </p:cNvCxnSpPr>
          <p:nvPr/>
        </p:nvCxnSpPr>
        <p:spPr>
          <a:xfrm rot="5400000">
            <a:off x="4385450" y="1832678"/>
            <a:ext cx="699560" cy="4020394"/>
          </a:xfrm>
          <a:prstGeom prst="bentConnector3">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39" name="肘形连接符 60">
            <a:extLst>
              <a:ext uri="{FF2B5EF4-FFF2-40B4-BE49-F238E27FC236}">
                <a16:creationId xmlns:a16="http://schemas.microsoft.com/office/drawing/2014/main" xmlns="" id="{58DAF24E-10DD-4176-A880-9935B8674A78}"/>
              </a:ext>
            </a:extLst>
          </p:cNvPr>
          <p:cNvCxnSpPr>
            <a:cxnSpLocks/>
            <a:stCxn id="35" idx="2"/>
            <a:endCxn id="48" idx="0"/>
          </p:cNvCxnSpPr>
          <p:nvPr/>
        </p:nvCxnSpPr>
        <p:spPr>
          <a:xfrm rot="16200000" flipH="1">
            <a:off x="7052991" y="3185530"/>
            <a:ext cx="693068" cy="1308197"/>
          </a:xfrm>
          <a:prstGeom prst="bentConnector3">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40" name="iṩḻiḋe">
            <a:extLst>
              <a:ext uri="{FF2B5EF4-FFF2-40B4-BE49-F238E27FC236}">
                <a16:creationId xmlns:a16="http://schemas.microsoft.com/office/drawing/2014/main" xmlns="" id="{F3D72BD4-8FF2-4C8D-B488-25285C046856}"/>
              </a:ext>
            </a:extLst>
          </p:cNvPr>
          <p:cNvSpPr/>
          <p:nvPr/>
        </p:nvSpPr>
        <p:spPr>
          <a:xfrm>
            <a:off x="3009254" y="4228035"/>
            <a:ext cx="128662" cy="128661"/>
          </a:xfrm>
          <a:prstGeom prst="ellipse">
            <a:avLst/>
          </a:prstGeom>
          <a:solidFill>
            <a:schemeClr val="bg1"/>
          </a:solidFill>
          <a:ln w="19050">
            <a:solidFill>
              <a:schemeClr val="accent1"/>
            </a:solid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354"/>
            <a:endParaRPr lang="en-US" b="1">
              <a:solidFill>
                <a:schemeClr val="bg1"/>
              </a:solidFill>
            </a:endParaRPr>
          </a:p>
        </p:txBody>
      </p:sp>
      <p:sp>
        <p:nvSpPr>
          <p:cNvPr id="41" name="îśļiḑê">
            <a:extLst>
              <a:ext uri="{FF2B5EF4-FFF2-40B4-BE49-F238E27FC236}">
                <a16:creationId xmlns:a16="http://schemas.microsoft.com/office/drawing/2014/main" xmlns="" id="{1FC1C33C-A528-46F5-9AE0-8AF5CB88DECB}"/>
              </a:ext>
            </a:extLst>
          </p:cNvPr>
          <p:cNvSpPr/>
          <p:nvPr/>
        </p:nvSpPr>
        <p:spPr>
          <a:xfrm>
            <a:off x="5673552" y="4228035"/>
            <a:ext cx="128662" cy="128661"/>
          </a:xfrm>
          <a:prstGeom prst="ellipse">
            <a:avLst/>
          </a:prstGeom>
          <a:solidFill>
            <a:schemeClr val="bg1"/>
          </a:solidFill>
          <a:ln w="19050">
            <a:solidFill>
              <a:schemeClr val="accent1"/>
            </a:solid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354"/>
            <a:endParaRPr lang="en-US" b="1">
              <a:solidFill>
                <a:schemeClr val="bg1"/>
              </a:solidFill>
            </a:endParaRPr>
          </a:p>
        </p:txBody>
      </p:sp>
      <p:sp>
        <p:nvSpPr>
          <p:cNvPr id="155" name="标题 1">
            <a:extLst>
              <a:ext uri="{FF2B5EF4-FFF2-40B4-BE49-F238E27FC236}">
                <a16:creationId xmlns:a16="http://schemas.microsoft.com/office/drawing/2014/main" xmlns="" id="{5CEBE850-CD89-44A0-9427-9E2607A00608}"/>
              </a:ext>
            </a:extLst>
          </p:cNvPr>
          <p:cNvSpPr txBox="1">
            <a:spLocks/>
          </p:cNvSpPr>
          <p:nvPr/>
        </p:nvSpPr>
        <p:spPr>
          <a:xfrm>
            <a:off x="1680915" y="637394"/>
            <a:ext cx="8839755" cy="416899"/>
          </a:xfrm>
          <a:prstGeom prst="rect">
            <a:avLst/>
          </a:prstGeom>
        </p:spPr>
        <p:txBody>
          <a:bodyPr lIns="90857" tIns="45439" rIns="90857" bIns="45439"/>
          <a:lstStyle/>
          <a:p>
            <a:pPr defTabSz="1012336" eaLnBrk="0" fontAlgn="base" hangingPunct="0">
              <a:spcBef>
                <a:spcPct val="0"/>
              </a:spcBef>
              <a:spcAft>
                <a:spcPct val="0"/>
              </a:spcAft>
              <a:defRPr/>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完善重组罚则体系</a:t>
            </a:r>
          </a:p>
        </p:txBody>
      </p:sp>
      <p:sp>
        <p:nvSpPr>
          <p:cNvPr id="29" name="iṩļïḍê">
            <a:extLst>
              <a:ext uri="{FF2B5EF4-FFF2-40B4-BE49-F238E27FC236}">
                <a16:creationId xmlns:a16="http://schemas.microsoft.com/office/drawing/2014/main" xmlns="" id="{E932F861-2603-4883-92DC-2C934FA2113F}"/>
              </a:ext>
            </a:extLst>
          </p:cNvPr>
          <p:cNvSpPr/>
          <p:nvPr/>
        </p:nvSpPr>
        <p:spPr>
          <a:xfrm>
            <a:off x="1536901" y="4192655"/>
            <a:ext cx="2376263" cy="430424"/>
          </a:xfrm>
          <a:prstGeom prst="rect">
            <a:avLst/>
          </a:pr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r>
              <a:rPr lang="zh-CN" altLang="en-US" sz="1800" b="1" dirty="0">
                <a:solidFill>
                  <a:schemeClr val="bg1"/>
                </a:solidFill>
                <a:latin typeface="Times New Roman" panose="02020603050405020304" pitchFamily="18" charset="0"/>
                <a:cs typeface="Times New Roman" panose="02020603050405020304" pitchFamily="18" charset="0"/>
              </a:rPr>
              <a:t>①</a:t>
            </a:r>
            <a:endParaRPr lang="en-US" altLang="zh-CN" sz="1800" b="1" dirty="0">
              <a:solidFill>
                <a:schemeClr val="bg1"/>
              </a:solidFill>
              <a:latin typeface="Times New Roman" panose="02020603050405020304" pitchFamily="18" charset="0"/>
              <a:cs typeface="Times New Roman" panose="02020603050405020304" pitchFamily="18" charset="0"/>
            </a:endParaRPr>
          </a:p>
        </p:txBody>
      </p:sp>
      <p:sp>
        <p:nvSpPr>
          <p:cNvPr id="30" name="í$líḋe">
            <a:extLst>
              <a:ext uri="{FF2B5EF4-FFF2-40B4-BE49-F238E27FC236}">
                <a16:creationId xmlns:a16="http://schemas.microsoft.com/office/drawing/2014/main" xmlns="" id="{3D6A57EA-2BB1-4AC9-A455-216E4D71A59C}"/>
              </a:ext>
            </a:extLst>
          </p:cNvPr>
          <p:cNvSpPr/>
          <p:nvPr/>
        </p:nvSpPr>
        <p:spPr>
          <a:xfrm>
            <a:off x="4201198" y="4192655"/>
            <a:ext cx="2376264" cy="430424"/>
          </a:xfrm>
          <a:prstGeom prst="rect">
            <a:avLst/>
          </a:pr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r>
              <a:rPr lang="zh-CN" altLang="en-US" sz="1800" b="1" dirty="0">
                <a:solidFill>
                  <a:schemeClr val="bg1"/>
                </a:solidFill>
                <a:latin typeface="Times New Roman" panose="02020603050405020304" pitchFamily="18" charset="0"/>
                <a:cs typeface="Times New Roman" panose="02020603050405020304" pitchFamily="18" charset="0"/>
              </a:rPr>
              <a:t>②</a:t>
            </a:r>
            <a:endParaRPr lang="en-US" altLang="zh-CN" sz="1800" b="1" dirty="0">
              <a:solidFill>
                <a:schemeClr val="bg1"/>
              </a:solidFill>
              <a:latin typeface="Times New Roman" panose="02020603050405020304" pitchFamily="18" charset="0"/>
              <a:cs typeface="Times New Roman" panose="02020603050405020304" pitchFamily="18" charset="0"/>
            </a:endParaRPr>
          </a:p>
        </p:txBody>
      </p:sp>
      <p:sp>
        <p:nvSpPr>
          <p:cNvPr id="32" name="îSļiḋè">
            <a:extLst>
              <a:ext uri="{FF2B5EF4-FFF2-40B4-BE49-F238E27FC236}">
                <a16:creationId xmlns:a16="http://schemas.microsoft.com/office/drawing/2014/main" xmlns="" id="{6FA525E3-6F64-4C91-9920-9F598D283605}"/>
              </a:ext>
            </a:extLst>
          </p:cNvPr>
          <p:cNvSpPr/>
          <p:nvPr/>
        </p:nvSpPr>
        <p:spPr>
          <a:xfrm>
            <a:off x="1536899" y="4651965"/>
            <a:ext cx="2376264" cy="1595916"/>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tIns="720000" anchor="t" anchorCtr="1">
            <a:noAutofit/>
          </a:bodyPr>
          <a:lstStyle/>
          <a:p>
            <a:pPr algn="ctr">
              <a:lnSpc>
                <a:spcPct val="120000"/>
              </a:lnSpc>
              <a:defRPr/>
            </a:pPr>
            <a:endParaRPr lang="zh-CN" altLang="en-US" sz="1200" dirty="0">
              <a:solidFill>
                <a:schemeClr val="dk1">
                  <a:lumMod val="100000"/>
                </a:schemeClr>
              </a:solidFill>
            </a:endParaRPr>
          </a:p>
        </p:txBody>
      </p:sp>
      <p:sp>
        <p:nvSpPr>
          <p:cNvPr id="33" name="íSḻîdè">
            <a:extLst>
              <a:ext uri="{FF2B5EF4-FFF2-40B4-BE49-F238E27FC236}">
                <a16:creationId xmlns:a16="http://schemas.microsoft.com/office/drawing/2014/main" xmlns="" id="{BA94198A-92B1-4569-A5A3-488781ECAB8C}"/>
              </a:ext>
            </a:extLst>
          </p:cNvPr>
          <p:cNvSpPr/>
          <p:nvPr/>
        </p:nvSpPr>
        <p:spPr>
          <a:xfrm>
            <a:off x="4201197" y="4651965"/>
            <a:ext cx="2376265" cy="1595916"/>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tIns="720000" anchor="t" anchorCtr="1">
            <a:noAutofit/>
          </a:bodyPr>
          <a:lstStyle/>
          <a:p>
            <a:pPr algn="ctr">
              <a:lnSpc>
                <a:spcPct val="120000"/>
              </a:lnSpc>
              <a:defRPr/>
            </a:pPr>
            <a:endParaRPr lang="zh-CN" altLang="en-US" sz="1100" dirty="0">
              <a:solidFill>
                <a:schemeClr val="dk1">
                  <a:lumMod val="100000"/>
                </a:schemeClr>
              </a:solidFill>
            </a:endParaRPr>
          </a:p>
        </p:txBody>
      </p:sp>
      <p:sp>
        <p:nvSpPr>
          <p:cNvPr id="34" name="îşļîdê">
            <a:extLst>
              <a:ext uri="{FF2B5EF4-FFF2-40B4-BE49-F238E27FC236}">
                <a16:creationId xmlns:a16="http://schemas.microsoft.com/office/drawing/2014/main" xmlns="" id="{C937BE40-5E1C-413E-BCBF-41C362ED76CF}"/>
              </a:ext>
            </a:extLst>
          </p:cNvPr>
          <p:cNvSpPr/>
          <p:nvPr/>
        </p:nvSpPr>
        <p:spPr>
          <a:xfrm>
            <a:off x="9529775" y="4651965"/>
            <a:ext cx="2376258" cy="1595916"/>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tIns="720000" anchor="t" anchorCtr="1">
            <a:noAutofit/>
          </a:bodyPr>
          <a:lstStyle/>
          <a:p>
            <a:pPr algn="ctr">
              <a:lnSpc>
                <a:spcPct val="120000"/>
              </a:lnSpc>
              <a:defRPr/>
            </a:pPr>
            <a:endParaRPr lang="zh-CN" altLang="en-US" sz="1200" dirty="0">
              <a:solidFill>
                <a:schemeClr val="dk1">
                  <a:lumMod val="100000"/>
                </a:schemeClr>
              </a:solidFill>
            </a:endParaRPr>
          </a:p>
        </p:txBody>
      </p:sp>
      <p:sp>
        <p:nvSpPr>
          <p:cNvPr id="43" name="ïşľiḋé">
            <a:extLst>
              <a:ext uri="{FF2B5EF4-FFF2-40B4-BE49-F238E27FC236}">
                <a16:creationId xmlns:a16="http://schemas.microsoft.com/office/drawing/2014/main" xmlns="" id="{6B30B37A-CDA9-4043-9EB9-704A426B984D}"/>
              </a:ext>
            </a:extLst>
          </p:cNvPr>
          <p:cNvSpPr/>
          <p:nvPr/>
        </p:nvSpPr>
        <p:spPr bwMode="auto">
          <a:xfrm>
            <a:off x="1536900" y="4651965"/>
            <a:ext cx="2376263" cy="777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400" dirty="0">
                <a:latin typeface="楷体" panose="02010609060101010101" pitchFamily="49" charset="-122"/>
                <a:ea typeface="楷体" panose="02010609060101010101" pitchFamily="49" charset="-122"/>
              </a:rPr>
              <a:t>调整信息披露违规行为分类</a:t>
            </a:r>
            <a:endParaRPr lang="en-US" altLang="zh-CN" sz="1400" dirty="0">
              <a:latin typeface="楷体" panose="02010609060101010101" pitchFamily="49" charset="-122"/>
              <a:ea typeface="楷体" panose="02010609060101010101" pitchFamily="49" charset="-122"/>
            </a:endParaRPr>
          </a:p>
          <a:p>
            <a:pPr algn="ctr">
              <a:lnSpc>
                <a:spcPct val="150000"/>
              </a:lnSpc>
            </a:pPr>
            <a:r>
              <a:rPr lang="zh-CN" altLang="en-US" sz="1400" dirty="0">
                <a:latin typeface="楷体" panose="02010609060101010101" pitchFamily="49" charset="-122"/>
                <a:ea typeface="楷体" panose="02010609060101010101" pitchFamily="49" charset="-122"/>
              </a:rPr>
              <a:t>同时大幅提高对相关违法违规行为的处罚力度</a:t>
            </a:r>
            <a:endParaRPr lang="en-US" altLang="zh-CN" sz="1400" dirty="0">
              <a:latin typeface="楷体" panose="02010609060101010101" pitchFamily="49" charset="-122"/>
              <a:ea typeface="楷体" panose="02010609060101010101" pitchFamily="49" charset="-122"/>
            </a:endParaRPr>
          </a:p>
        </p:txBody>
      </p:sp>
      <p:sp>
        <p:nvSpPr>
          <p:cNvPr id="44" name="íṥļiḋe">
            <a:extLst>
              <a:ext uri="{FF2B5EF4-FFF2-40B4-BE49-F238E27FC236}">
                <a16:creationId xmlns:a16="http://schemas.microsoft.com/office/drawing/2014/main" xmlns="" id="{4C6FD9D8-FD2D-47A4-824E-B49C49ADDB36}"/>
              </a:ext>
            </a:extLst>
          </p:cNvPr>
          <p:cNvSpPr/>
          <p:nvPr/>
        </p:nvSpPr>
        <p:spPr bwMode="auto">
          <a:xfrm>
            <a:off x="4201195" y="4651965"/>
            <a:ext cx="2376264" cy="777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400" dirty="0">
                <a:latin typeface="楷体" panose="02010609060101010101" pitchFamily="49" charset="-122"/>
                <a:ea typeface="楷体" panose="02010609060101010101" pitchFamily="49" charset="-122"/>
              </a:rPr>
              <a:t>扩大违规主体范围，明确将上市公司控股股东、实际控制人纳入信息披露违规处罚对象</a:t>
            </a:r>
            <a:endParaRPr lang="en-US" altLang="zh-CN" sz="1400" dirty="0">
              <a:latin typeface="楷体" panose="02010609060101010101" pitchFamily="49" charset="-122"/>
              <a:ea typeface="楷体" panose="02010609060101010101" pitchFamily="49" charset="-122"/>
            </a:endParaRPr>
          </a:p>
        </p:txBody>
      </p:sp>
      <p:sp>
        <p:nvSpPr>
          <p:cNvPr id="45" name="îşḻïḓe">
            <a:extLst>
              <a:ext uri="{FF2B5EF4-FFF2-40B4-BE49-F238E27FC236}">
                <a16:creationId xmlns:a16="http://schemas.microsoft.com/office/drawing/2014/main" xmlns="" id="{A0880709-F537-4BE2-9798-3444FF101BAB}"/>
              </a:ext>
            </a:extLst>
          </p:cNvPr>
          <p:cNvSpPr/>
          <p:nvPr/>
        </p:nvSpPr>
        <p:spPr bwMode="auto">
          <a:xfrm>
            <a:off x="9529771" y="4651965"/>
            <a:ext cx="2376263" cy="777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400" dirty="0">
                <a:latin typeface="楷体" panose="02010609060101010101" pitchFamily="49" charset="-122"/>
                <a:ea typeface="楷体" panose="02010609060101010101" pitchFamily="49" charset="-122"/>
              </a:rPr>
              <a:t>明确了内幕信息和内幕信息知情人范围界定</a:t>
            </a:r>
            <a:endParaRPr lang="en-US" altLang="zh-CN" sz="1400" dirty="0">
              <a:latin typeface="楷体" panose="02010609060101010101" pitchFamily="49" charset="-122"/>
              <a:ea typeface="楷体" panose="02010609060101010101" pitchFamily="49" charset="-122"/>
            </a:endParaRPr>
          </a:p>
        </p:txBody>
      </p:sp>
      <p:sp>
        <p:nvSpPr>
          <p:cNvPr id="56" name="íṩlïďe">
            <a:extLst>
              <a:ext uri="{FF2B5EF4-FFF2-40B4-BE49-F238E27FC236}">
                <a16:creationId xmlns:a16="http://schemas.microsoft.com/office/drawing/2014/main" xmlns="" id="{CC1714D7-8D85-4346-910D-3794EFCECBBE}"/>
              </a:ext>
            </a:extLst>
          </p:cNvPr>
          <p:cNvSpPr/>
          <p:nvPr/>
        </p:nvSpPr>
        <p:spPr>
          <a:xfrm>
            <a:off x="2504294" y="6033971"/>
            <a:ext cx="485592" cy="485592"/>
          </a:xfrm>
          <a:prstGeom prst="ellipse">
            <a:avLst/>
          </a:prstGeom>
          <a:solidFill>
            <a:schemeClr val="tx1">
              <a:lumMod val="50000"/>
              <a:lumOff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grpSp>
        <p:nvGrpSpPr>
          <p:cNvPr id="47" name="îśľíḋé">
            <a:extLst>
              <a:ext uri="{FF2B5EF4-FFF2-40B4-BE49-F238E27FC236}">
                <a16:creationId xmlns:a16="http://schemas.microsoft.com/office/drawing/2014/main" xmlns="" id="{585D55B1-0114-4DD2-B7CD-8F0E15D2A9EC}"/>
              </a:ext>
            </a:extLst>
          </p:cNvPr>
          <p:cNvGrpSpPr/>
          <p:nvPr/>
        </p:nvGrpSpPr>
        <p:grpSpPr>
          <a:xfrm>
            <a:off x="5115950" y="6012879"/>
            <a:ext cx="485592" cy="485592"/>
            <a:chOff x="890572" y="1376323"/>
            <a:chExt cx="553644" cy="553644"/>
          </a:xfrm>
        </p:grpSpPr>
        <p:sp>
          <p:nvSpPr>
            <p:cNvPr id="54" name="íṧľiďe">
              <a:extLst>
                <a:ext uri="{FF2B5EF4-FFF2-40B4-BE49-F238E27FC236}">
                  <a16:creationId xmlns:a16="http://schemas.microsoft.com/office/drawing/2014/main" xmlns="" id="{0A45A989-2945-4DDA-B028-91AE3316C73C}"/>
                </a:ext>
              </a:extLst>
            </p:cNvPr>
            <p:cNvSpPr/>
            <p:nvPr/>
          </p:nvSpPr>
          <p:spPr>
            <a:xfrm>
              <a:off x="890572" y="1376323"/>
              <a:ext cx="553644" cy="553644"/>
            </a:xfrm>
            <a:prstGeom prst="ellipse">
              <a:avLst/>
            </a:prstGeom>
            <a:solidFill>
              <a:schemeClr val="tx1">
                <a:lumMod val="50000"/>
                <a:lumOff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55" name="ï$1íḑé">
              <a:extLst>
                <a:ext uri="{FF2B5EF4-FFF2-40B4-BE49-F238E27FC236}">
                  <a16:creationId xmlns:a16="http://schemas.microsoft.com/office/drawing/2014/main" xmlns="" id="{11CD13AB-4D94-4975-A466-BEDAE5AF7ED9}"/>
                </a:ext>
              </a:extLst>
            </p:cNvPr>
            <p:cNvSpPr/>
            <p:nvPr/>
          </p:nvSpPr>
          <p:spPr bwMode="auto">
            <a:xfrm>
              <a:off x="1029076" y="1515477"/>
              <a:ext cx="276633" cy="275333"/>
            </a:xfrm>
            <a:custGeom>
              <a:avLst/>
              <a:gdLst>
                <a:gd name="connsiteX0" fmla="*/ 262525 w 338138"/>
                <a:gd name="connsiteY0" fmla="*/ 84138 h 336551"/>
                <a:gd name="connsiteX1" fmla="*/ 314260 w 338138"/>
                <a:gd name="connsiteY1" fmla="*/ 84138 h 336551"/>
                <a:gd name="connsiteX2" fmla="*/ 338138 w 338138"/>
                <a:gd name="connsiteY2" fmla="*/ 107802 h 336551"/>
                <a:gd name="connsiteX3" fmla="*/ 338138 w 338138"/>
                <a:gd name="connsiteY3" fmla="*/ 191940 h 336551"/>
                <a:gd name="connsiteX4" fmla="*/ 314260 w 338138"/>
                <a:gd name="connsiteY4" fmla="*/ 216918 h 336551"/>
                <a:gd name="connsiteX5" fmla="*/ 314260 w 338138"/>
                <a:gd name="connsiteY5" fmla="*/ 336551 h 336551"/>
                <a:gd name="connsiteX6" fmla="*/ 241300 w 338138"/>
                <a:gd name="connsiteY6" fmla="*/ 336551 h 336551"/>
                <a:gd name="connsiteX7" fmla="*/ 241300 w 338138"/>
                <a:gd name="connsiteY7" fmla="*/ 240582 h 336551"/>
                <a:gd name="connsiteX8" fmla="*/ 265178 w 338138"/>
                <a:gd name="connsiteY8" fmla="*/ 216918 h 336551"/>
                <a:gd name="connsiteX9" fmla="*/ 265178 w 338138"/>
                <a:gd name="connsiteY9" fmla="*/ 95970 h 336551"/>
                <a:gd name="connsiteX10" fmla="*/ 262525 w 338138"/>
                <a:gd name="connsiteY10" fmla="*/ 84138 h 336551"/>
                <a:gd name="connsiteX11" fmla="*/ 120477 w 338138"/>
                <a:gd name="connsiteY11" fmla="*/ 84138 h 336551"/>
                <a:gd name="connsiteX12" fmla="*/ 217661 w 338138"/>
                <a:gd name="connsiteY12" fmla="*/ 84138 h 336551"/>
                <a:gd name="connsiteX13" fmla="*/ 241300 w 338138"/>
                <a:gd name="connsiteY13" fmla="*/ 107802 h 336551"/>
                <a:gd name="connsiteX14" fmla="*/ 241300 w 338138"/>
                <a:gd name="connsiteY14" fmla="*/ 191940 h 336551"/>
                <a:gd name="connsiteX15" fmla="*/ 217661 w 338138"/>
                <a:gd name="connsiteY15" fmla="*/ 216918 h 336551"/>
                <a:gd name="connsiteX16" fmla="*/ 217661 w 338138"/>
                <a:gd name="connsiteY16" fmla="*/ 336551 h 336551"/>
                <a:gd name="connsiteX17" fmla="*/ 120477 w 338138"/>
                <a:gd name="connsiteY17" fmla="*/ 336551 h 336551"/>
                <a:gd name="connsiteX18" fmla="*/ 120477 w 338138"/>
                <a:gd name="connsiteY18" fmla="*/ 216918 h 336551"/>
                <a:gd name="connsiteX19" fmla="*/ 96837 w 338138"/>
                <a:gd name="connsiteY19" fmla="*/ 191940 h 336551"/>
                <a:gd name="connsiteX20" fmla="*/ 96837 w 338138"/>
                <a:gd name="connsiteY20" fmla="*/ 107802 h 336551"/>
                <a:gd name="connsiteX21" fmla="*/ 120477 w 338138"/>
                <a:gd name="connsiteY21" fmla="*/ 84138 h 336551"/>
                <a:gd name="connsiteX22" fmla="*/ 23878 w 338138"/>
                <a:gd name="connsiteY22" fmla="*/ 84138 h 336551"/>
                <a:gd name="connsiteX23" fmla="*/ 75613 w 338138"/>
                <a:gd name="connsiteY23" fmla="*/ 84138 h 336551"/>
                <a:gd name="connsiteX24" fmla="*/ 72960 w 338138"/>
                <a:gd name="connsiteY24" fmla="*/ 95970 h 336551"/>
                <a:gd name="connsiteX25" fmla="*/ 72960 w 338138"/>
                <a:gd name="connsiteY25" fmla="*/ 216918 h 336551"/>
                <a:gd name="connsiteX26" fmla="*/ 96838 w 338138"/>
                <a:gd name="connsiteY26" fmla="*/ 240582 h 336551"/>
                <a:gd name="connsiteX27" fmla="*/ 96838 w 338138"/>
                <a:gd name="connsiteY27" fmla="*/ 336551 h 336551"/>
                <a:gd name="connsiteX28" fmla="*/ 23878 w 338138"/>
                <a:gd name="connsiteY28" fmla="*/ 336551 h 336551"/>
                <a:gd name="connsiteX29" fmla="*/ 23878 w 338138"/>
                <a:gd name="connsiteY29" fmla="*/ 216918 h 336551"/>
                <a:gd name="connsiteX30" fmla="*/ 0 w 338138"/>
                <a:gd name="connsiteY30" fmla="*/ 191940 h 336551"/>
                <a:gd name="connsiteX31" fmla="*/ 0 w 338138"/>
                <a:gd name="connsiteY31" fmla="*/ 107802 h 336551"/>
                <a:gd name="connsiteX32" fmla="*/ 23878 w 338138"/>
                <a:gd name="connsiteY32" fmla="*/ 84138 h 336551"/>
                <a:gd name="connsiteX33" fmla="*/ 265257 w 338138"/>
                <a:gd name="connsiteY33" fmla="*/ 0 h 336551"/>
                <a:gd name="connsiteX34" fmla="*/ 301625 w 338138"/>
                <a:gd name="connsiteY34" fmla="*/ 35069 h 336551"/>
                <a:gd name="connsiteX35" fmla="*/ 265257 w 338138"/>
                <a:gd name="connsiteY35" fmla="*/ 71438 h 336551"/>
                <a:gd name="connsiteX36" fmla="*/ 248371 w 338138"/>
                <a:gd name="connsiteY36" fmla="*/ 66242 h 336551"/>
                <a:gd name="connsiteX37" fmla="*/ 245774 w 338138"/>
                <a:gd name="connsiteY37" fmla="*/ 64944 h 336551"/>
                <a:gd name="connsiteX38" fmla="*/ 230187 w 338138"/>
                <a:gd name="connsiteY38" fmla="*/ 35069 h 336551"/>
                <a:gd name="connsiteX39" fmla="*/ 265257 w 338138"/>
                <a:gd name="connsiteY39" fmla="*/ 0 h 336551"/>
                <a:gd name="connsiteX40" fmla="*/ 169069 w 338138"/>
                <a:gd name="connsiteY40" fmla="*/ 0 h 336551"/>
                <a:gd name="connsiteX41" fmla="*/ 204788 w 338138"/>
                <a:gd name="connsiteY41" fmla="*/ 35719 h 336551"/>
                <a:gd name="connsiteX42" fmla="*/ 169069 w 338138"/>
                <a:gd name="connsiteY42" fmla="*/ 71438 h 336551"/>
                <a:gd name="connsiteX43" fmla="*/ 133350 w 338138"/>
                <a:gd name="connsiteY43" fmla="*/ 35719 h 336551"/>
                <a:gd name="connsiteX44" fmla="*/ 169069 w 338138"/>
                <a:gd name="connsiteY44" fmla="*/ 0 h 336551"/>
                <a:gd name="connsiteX45" fmla="*/ 72880 w 338138"/>
                <a:gd name="connsiteY45" fmla="*/ 0 h 336551"/>
                <a:gd name="connsiteX46" fmla="*/ 107950 w 338138"/>
                <a:gd name="connsiteY46" fmla="*/ 35069 h 336551"/>
                <a:gd name="connsiteX47" fmla="*/ 92363 w 338138"/>
                <a:gd name="connsiteY47" fmla="*/ 64944 h 336551"/>
                <a:gd name="connsiteX48" fmla="*/ 89766 w 338138"/>
                <a:gd name="connsiteY48" fmla="*/ 66242 h 336551"/>
                <a:gd name="connsiteX49" fmla="*/ 72880 w 338138"/>
                <a:gd name="connsiteY49" fmla="*/ 71438 h 336551"/>
                <a:gd name="connsiteX50" fmla="*/ 36512 w 338138"/>
                <a:gd name="connsiteY50" fmla="*/ 35069 h 336551"/>
                <a:gd name="connsiteX51" fmla="*/ 72880 w 338138"/>
                <a:gd name="connsiteY51"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336551">
                  <a:moveTo>
                    <a:pt x="262525" y="84138"/>
                  </a:moveTo>
                  <a:cubicBezTo>
                    <a:pt x="262525" y="84138"/>
                    <a:pt x="262525" y="84138"/>
                    <a:pt x="314260" y="84138"/>
                  </a:cubicBezTo>
                  <a:cubicBezTo>
                    <a:pt x="338138" y="84138"/>
                    <a:pt x="338138" y="107802"/>
                    <a:pt x="338138" y="107802"/>
                  </a:cubicBezTo>
                  <a:cubicBezTo>
                    <a:pt x="338138" y="107802"/>
                    <a:pt x="338138" y="107802"/>
                    <a:pt x="338138" y="191940"/>
                  </a:cubicBezTo>
                  <a:cubicBezTo>
                    <a:pt x="338138" y="216918"/>
                    <a:pt x="314260" y="216918"/>
                    <a:pt x="314260" y="216918"/>
                  </a:cubicBezTo>
                  <a:cubicBezTo>
                    <a:pt x="314260" y="216918"/>
                    <a:pt x="314260" y="216918"/>
                    <a:pt x="314260" y="336551"/>
                  </a:cubicBezTo>
                  <a:cubicBezTo>
                    <a:pt x="314260" y="336551"/>
                    <a:pt x="314260" y="336551"/>
                    <a:pt x="241300" y="336551"/>
                  </a:cubicBezTo>
                  <a:cubicBezTo>
                    <a:pt x="241300" y="336551"/>
                    <a:pt x="241300" y="336551"/>
                    <a:pt x="241300" y="240582"/>
                  </a:cubicBezTo>
                  <a:cubicBezTo>
                    <a:pt x="241300" y="240582"/>
                    <a:pt x="265178" y="240582"/>
                    <a:pt x="265178" y="216918"/>
                  </a:cubicBezTo>
                  <a:cubicBezTo>
                    <a:pt x="265178" y="216918"/>
                    <a:pt x="265178" y="216918"/>
                    <a:pt x="265178" y="95970"/>
                  </a:cubicBezTo>
                  <a:cubicBezTo>
                    <a:pt x="265178" y="95970"/>
                    <a:pt x="265178" y="90711"/>
                    <a:pt x="262525" y="84138"/>
                  </a:cubicBezTo>
                  <a:close/>
                  <a:moveTo>
                    <a:pt x="120477" y="84138"/>
                  </a:moveTo>
                  <a:cubicBezTo>
                    <a:pt x="120477" y="84138"/>
                    <a:pt x="120477" y="84138"/>
                    <a:pt x="217661" y="84138"/>
                  </a:cubicBezTo>
                  <a:cubicBezTo>
                    <a:pt x="241300" y="84138"/>
                    <a:pt x="241300" y="107802"/>
                    <a:pt x="241300" y="107802"/>
                  </a:cubicBezTo>
                  <a:lnTo>
                    <a:pt x="241300" y="191940"/>
                  </a:lnTo>
                  <a:cubicBezTo>
                    <a:pt x="241300" y="216918"/>
                    <a:pt x="217661" y="216918"/>
                    <a:pt x="217661" y="216918"/>
                  </a:cubicBezTo>
                  <a:cubicBezTo>
                    <a:pt x="217661" y="216918"/>
                    <a:pt x="217661" y="216918"/>
                    <a:pt x="217661" y="336551"/>
                  </a:cubicBezTo>
                  <a:cubicBezTo>
                    <a:pt x="217661" y="336551"/>
                    <a:pt x="217661" y="336551"/>
                    <a:pt x="120477" y="336551"/>
                  </a:cubicBezTo>
                  <a:cubicBezTo>
                    <a:pt x="120477" y="336551"/>
                    <a:pt x="120477" y="336551"/>
                    <a:pt x="120477" y="216918"/>
                  </a:cubicBezTo>
                  <a:cubicBezTo>
                    <a:pt x="120477" y="216918"/>
                    <a:pt x="96837" y="216918"/>
                    <a:pt x="96837" y="191940"/>
                  </a:cubicBezTo>
                  <a:cubicBezTo>
                    <a:pt x="96837" y="191940"/>
                    <a:pt x="96837" y="191940"/>
                    <a:pt x="96837" y="107802"/>
                  </a:cubicBezTo>
                  <a:cubicBezTo>
                    <a:pt x="96837" y="84138"/>
                    <a:pt x="120477" y="84138"/>
                    <a:pt x="120477" y="84138"/>
                  </a:cubicBezTo>
                  <a:close/>
                  <a:moveTo>
                    <a:pt x="23878" y="84138"/>
                  </a:moveTo>
                  <a:cubicBezTo>
                    <a:pt x="23878" y="84138"/>
                    <a:pt x="23878" y="84138"/>
                    <a:pt x="75613" y="84138"/>
                  </a:cubicBezTo>
                  <a:cubicBezTo>
                    <a:pt x="72960" y="90711"/>
                    <a:pt x="72960" y="95970"/>
                    <a:pt x="72960" y="95970"/>
                  </a:cubicBezTo>
                  <a:cubicBezTo>
                    <a:pt x="72960" y="95970"/>
                    <a:pt x="72960" y="95970"/>
                    <a:pt x="72960" y="216918"/>
                  </a:cubicBezTo>
                  <a:cubicBezTo>
                    <a:pt x="72960" y="240582"/>
                    <a:pt x="96838" y="240582"/>
                    <a:pt x="96838" y="240582"/>
                  </a:cubicBezTo>
                  <a:cubicBezTo>
                    <a:pt x="96838" y="240582"/>
                    <a:pt x="96838" y="240582"/>
                    <a:pt x="96838" y="336551"/>
                  </a:cubicBezTo>
                  <a:cubicBezTo>
                    <a:pt x="96838" y="336551"/>
                    <a:pt x="96838" y="336551"/>
                    <a:pt x="23878" y="336551"/>
                  </a:cubicBezTo>
                  <a:cubicBezTo>
                    <a:pt x="23878" y="336551"/>
                    <a:pt x="23878" y="336551"/>
                    <a:pt x="23878" y="216918"/>
                  </a:cubicBezTo>
                  <a:cubicBezTo>
                    <a:pt x="23878" y="216918"/>
                    <a:pt x="0" y="216918"/>
                    <a:pt x="0" y="191940"/>
                  </a:cubicBezTo>
                  <a:cubicBezTo>
                    <a:pt x="0" y="191940"/>
                    <a:pt x="0" y="191940"/>
                    <a:pt x="0" y="107802"/>
                  </a:cubicBezTo>
                  <a:cubicBezTo>
                    <a:pt x="0" y="84138"/>
                    <a:pt x="23878" y="84138"/>
                    <a:pt x="23878" y="84138"/>
                  </a:cubicBezTo>
                  <a:close/>
                  <a:moveTo>
                    <a:pt x="265257" y="0"/>
                  </a:moveTo>
                  <a:cubicBezTo>
                    <a:pt x="284740" y="0"/>
                    <a:pt x="301625" y="15586"/>
                    <a:pt x="301625" y="35069"/>
                  </a:cubicBezTo>
                  <a:cubicBezTo>
                    <a:pt x="301625" y="55851"/>
                    <a:pt x="284740" y="71438"/>
                    <a:pt x="265257" y="71438"/>
                  </a:cubicBezTo>
                  <a:cubicBezTo>
                    <a:pt x="258762" y="71438"/>
                    <a:pt x="253567" y="70139"/>
                    <a:pt x="248371" y="66242"/>
                  </a:cubicBezTo>
                  <a:cubicBezTo>
                    <a:pt x="248371" y="66242"/>
                    <a:pt x="247072" y="66242"/>
                    <a:pt x="245774" y="64944"/>
                  </a:cubicBezTo>
                  <a:cubicBezTo>
                    <a:pt x="236681" y="59748"/>
                    <a:pt x="230187" y="48058"/>
                    <a:pt x="230187" y="35069"/>
                  </a:cubicBezTo>
                  <a:cubicBezTo>
                    <a:pt x="230187" y="15586"/>
                    <a:pt x="245774" y="0"/>
                    <a:pt x="265257" y="0"/>
                  </a:cubicBezTo>
                  <a:close/>
                  <a:moveTo>
                    <a:pt x="169069" y="0"/>
                  </a:moveTo>
                  <a:cubicBezTo>
                    <a:pt x="188796" y="0"/>
                    <a:pt x="204788" y="15992"/>
                    <a:pt x="204788" y="35719"/>
                  </a:cubicBezTo>
                  <a:cubicBezTo>
                    <a:pt x="204788" y="55446"/>
                    <a:pt x="188796" y="71438"/>
                    <a:pt x="169069" y="71438"/>
                  </a:cubicBezTo>
                  <a:cubicBezTo>
                    <a:pt x="149342" y="71438"/>
                    <a:pt x="133350" y="55446"/>
                    <a:pt x="133350" y="35719"/>
                  </a:cubicBezTo>
                  <a:cubicBezTo>
                    <a:pt x="133350" y="15992"/>
                    <a:pt x="149342" y="0"/>
                    <a:pt x="169069" y="0"/>
                  </a:cubicBezTo>
                  <a:close/>
                  <a:moveTo>
                    <a:pt x="72880" y="0"/>
                  </a:moveTo>
                  <a:cubicBezTo>
                    <a:pt x="92363" y="0"/>
                    <a:pt x="107950" y="15586"/>
                    <a:pt x="107950" y="35069"/>
                  </a:cubicBezTo>
                  <a:cubicBezTo>
                    <a:pt x="107950" y="48058"/>
                    <a:pt x="101456" y="59748"/>
                    <a:pt x="92363" y="64944"/>
                  </a:cubicBezTo>
                  <a:cubicBezTo>
                    <a:pt x="91065" y="66242"/>
                    <a:pt x="89766" y="66242"/>
                    <a:pt x="89766" y="66242"/>
                  </a:cubicBezTo>
                  <a:cubicBezTo>
                    <a:pt x="84570" y="70139"/>
                    <a:pt x="79375" y="71438"/>
                    <a:pt x="72880" y="71438"/>
                  </a:cubicBezTo>
                  <a:cubicBezTo>
                    <a:pt x="53397" y="71438"/>
                    <a:pt x="36512" y="55851"/>
                    <a:pt x="36512" y="35069"/>
                  </a:cubicBezTo>
                  <a:cubicBezTo>
                    <a:pt x="36512" y="15586"/>
                    <a:pt x="53397" y="0"/>
                    <a:pt x="72880" y="0"/>
                  </a:cubicBezTo>
                  <a:close/>
                </a:path>
              </a:pathLst>
            </a:custGeom>
            <a:solidFill>
              <a:schemeClr val="bg1"/>
            </a:solidFill>
            <a:ln>
              <a:noFill/>
            </a:ln>
          </p:spPr>
          <p:txBody>
            <a:bodyPr wrap="square">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grpSp>
      <p:sp>
        <p:nvSpPr>
          <p:cNvPr id="97" name="矩形 96">
            <a:extLst>
              <a:ext uri="{FF2B5EF4-FFF2-40B4-BE49-F238E27FC236}">
                <a16:creationId xmlns:a16="http://schemas.microsoft.com/office/drawing/2014/main" xmlns="" id="{A2D3A1F4-9936-410F-A607-B1BFFC4E5DE0}"/>
              </a:ext>
            </a:extLst>
          </p:cNvPr>
          <p:cNvSpPr/>
          <p:nvPr/>
        </p:nvSpPr>
        <p:spPr bwMode="auto">
          <a:xfrm>
            <a:off x="1681163" y="1549111"/>
            <a:ext cx="10120667" cy="1332350"/>
          </a:xfrm>
          <a:prstGeom prst="rect">
            <a:avLst/>
          </a:prstGeom>
          <a:solidFill>
            <a:srgbClr val="FFFFFF"/>
          </a:solidFill>
          <a:ln w="25400" cap="flat" cmpd="sng" algn="ctr">
            <a:solidFill>
              <a:srgbClr val="FFFFFF">
                <a:lumMod val="75000"/>
              </a:srgbClr>
            </a:solidFill>
            <a:prstDash val="solid"/>
            <a:headEnd type="none" w="med" len="med"/>
            <a:tailEnd type="none" w="med" len="med"/>
          </a:ln>
          <a:effectLst/>
        </p:spPr>
        <p:txBody>
          <a:bodyPr vert="eaVert" wrap="square" lIns="91440" tIns="45720" rIns="91440" bIns="45720" numCol="1" rtlCol="0" anchor="t" anchorCtr="0" compatLnSpc="1">
            <a:prstTxWarp prst="textNoShape">
              <a:avLst/>
            </a:prstTxWarp>
          </a:bodyPr>
          <a:lstStyle/>
          <a:p>
            <a:pPr algn="ctr" defTabSz="914400" fontAlgn="base">
              <a:spcBef>
                <a:spcPct val="0"/>
              </a:spcBef>
              <a:spcAft>
                <a:spcPct val="0"/>
              </a:spcAft>
              <a:defRPr/>
            </a:pPr>
            <a:endParaRPr lang="zh-CN" altLang="en-US" sz="1400" kern="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98" name="矩形 97">
            <a:extLst>
              <a:ext uri="{FF2B5EF4-FFF2-40B4-BE49-F238E27FC236}">
                <a16:creationId xmlns:a16="http://schemas.microsoft.com/office/drawing/2014/main" xmlns="" id="{4519AC00-05F7-4583-AFB1-98F9529FE265}"/>
              </a:ext>
            </a:extLst>
          </p:cNvPr>
          <p:cNvSpPr/>
          <p:nvPr/>
        </p:nvSpPr>
        <p:spPr>
          <a:xfrm>
            <a:off x="3923910" y="1413086"/>
            <a:ext cx="5715042" cy="319467"/>
          </a:xfrm>
          <a:prstGeom prst="rect">
            <a:avLst/>
          </a:prstGeom>
          <a:solidFill>
            <a:srgbClr val="D9D9D9"/>
          </a:solidFill>
          <a:ln>
            <a:solidFill>
              <a:srgbClr val="D9D9D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zh-CN" altLang="en-US" sz="18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完善重组罚则体系</a:t>
            </a:r>
          </a:p>
        </p:txBody>
      </p:sp>
      <p:sp>
        <p:nvSpPr>
          <p:cNvPr id="99" name="文本框 98">
            <a:extLst>
              <a:ext uri="{FF2B5EF4-FFF2-40B4-BE49-F238E27FC236}">
                <a16:creationId xmlns:a16="http://schemas.microsoft.com/office/drawing/2014/main" xmlns="" id="{AF593EB8-4ED5-4B84-9176-6DFD9CC01BE4}"/>
              </a:ext>
            </a:extLst>
          </p:cNvPr>
          <p:cNvSpPr txBox="1"/>
          <p:nvPr/>
        </p:nvSpPr>
        <p:spPr>
          <a:xfrm>
            <a:off x="2058343" y="1837561"/>
            <a:ext cx="9446176" cy="984885"/>
          </a:xfrm>
          <a:prstGeom prst="rect">
            <a:avLst/>
          </a:prstGeom>
          <a:noFill/>
        </p:spPr>
        <p:txBody>
          <a:bodyPr wrap="square" rtlCol="0">
            <a:spAutoFit/>
          </a:bodyPr>
          <a:lstStyle/>
          <a:p>
            <a:pPr marL="171450" indent="-171450" algn="just">
              <a:spcBef>
                <a:spcPts val="600"/>
              </a:spcBef>
              <a:spcAft>
                <a:spcPts val="600"/>
              </a:spcAft>
              <a:buClr>
                <a:srgbClr val="B69B80"/>
              </a:buClr>
              <a:buFont typeface="Wingdings" panose="05000000000000000000" pitchFamily="2" charset="2"/>
              <a:buChar char="u"/>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新</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对证券违法违规行为罚则体系进行了调整。</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Bef>
                <a:spcPts val="600"/>
              </a:spcBef>
              <a:spcAft>
                <a:spcPts val="600"/>
              </a:spcAft>
              <a:buClr>
                <a:srgbClr val="B69B80"/>
              </a:buClr>
              <a:buFont typeface="Wingdings" panose="05000000000000000000" pitchFamily="2" charset="2"/>
              <a:buChar char="u"/>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日</a:t>
            </a:r>
            <a:r>
              <a:rPr lang="zh-CN" altLang="en-US" sz="16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修订的</a:t>
            </a:r>
            <a:r>
              <a:rPr lang="en-US" altLang="zh-CN" sz="16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上市公司重大资产重组管理办法</a:t>
            </a:r>
            <a:r>
              <a:rPr lang="en-US" altLang="zh-CN" sz="16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（以下简称“</a:t>
            </a:r>
            <a:r>
              <a:rPr lang="en-US" altLang="zh-CN" sz="16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”）对重组罚则体系相应理顺。</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00" name="iconfont-11253-5322169">
            <a:extLst>
              <a:ext uri="{FF2B5EF4-FFF2-40B4-BE49-F238E27FC236}">
                <a16:creationId xmlns:a16="http://schemas.microsoft.com/office/drawing/2014/main" xmlns="" id="{FA65DC04-1143-4D76-BA17-DF0A28C0C9EA}"/>
              </a:ext>
            </a:extLst>
          </p:cNvPr>
          <p:cNvSpPr>
            <a:spLocks noChangeAspect="1"/>
          </p:cNvSpPr>
          <p:nvPr/>
        </p:nvSpPr>
        <p:spPr bwMode="auto">
          <a:xfrm>
            <a:off x="2624190" y="6127143"/>
            <a:ext cx="246206" cy="264483"/>
          </a:xfrm>
          <a:custGeom>
            <a:avLst/>
            <a:gdLst>
              <a:gd name="T0" fmla="*/ 5100 w 9346"/>
              <a:gd name="T1" fmla="*/ 8923 h 10038"/>
              <a:gd name="T2" fmla="*/ 5088 w 9346"/>
              <a:gd name="T3" fmla="*/ 8818 h 10038"/>
              <a:gd name="T4" fmla="*/ 4680 w 9346"/>
              <a:gd name="T5" fmla="*/ 8410 h 10038"/>
              <a:gd name="T6" fmla="*/ 1086 w 9346"/>
              <a:gd name="T7" fmla="*/ 8410 h 10038"/>
              <a:gd name="T8" fmla="*/ 679 w 9346"/>
              <a:gd name="T9" fmla="*/ 8818 h 10038"/>
              <a:gd name="T10" fmla="*/ 679 w 9346"/>
              <a:gd name="T11" fmla="*/ 8923 h 10038"/>
              <a:gd name="T12" fmla="*/ 639 w 9346"/>
              <a:gd name="T13" fmla="*/ 8923 h 10038"/>
              <a:gd name="T14" fmla="*/ 49 w 9346"/>
              <a:gd name="T15" fmla="*/ 9513 h 10038"/>
              <a:gd name="T16" fmla="*/ 49 w 9346"/>
              <a:gd name="T17" fmla="*/ 10038 h 10038"/>
              <a:gd name="T18" fmla="*/ 5693 w 9346"/>
              <a:gd name="T19" fmla="*/ 10038 h 10038"/>
              <a:gd name="T20" fmla="*/ 5693 w 9346"/>
              <a:gd name="T21" fmla="*/ 9513 h 10038"/>
              <a:gd name="T22" fmla="*/ 5100 w 9346"/>
              <a:gd name="T23" fmla="*/ 8923 h 10038"/>
              <a:gd name="T24" fmla="*/ 2021 w 9346"/>
              <a:gd name="T25" fmla="*/ 6154 h 10038"/>
              <a:gd name="T26" fmla="*/ 184 w 9346"/>
              <a:gd name="T27" fmla="*/ 4185 h 10038"/>
              <a:gd name="T28" fmla="*/ 211 w 9346"/>
              <a:gd name="T29" fmla="*/ 3477 h 10038"/>
              <a:gd name="T30" fmla="*/ 500 w 9346"/>
              <a:gd name="T31" fmla="*/ 3214 h 10038"/>
              <a:gd name="T32" fmla="*/ 1209 w 9346"/>
              <a:gd name="T33" fmla="*/ 3242 h 10038"/>
              <a:gd name="T34" fmla="*/ 3045 w 9346"/>
              <a:gd name="T35" fmla="*/ 5210 h 10038"/>
              <a:gd name="T36" fmla="*/ 3019 w 9346"/>
              <a:gd name="T37" fmla="*/ 5919 h 10038"/>
              <a:gd name="T38" fmla="*/ 2730 w 9346"/>
              <a:gd name="T39" fmla="*/ 6182 h 10038"/>
              <a:gd name="T40" fmla="*/ 2021 w 9346"/>
              <a:gd name="T41" fmla="*/ 6154 h 10038"/>
              <a:gd name="T42" fmla="*/ 4475 w 9346"/>
              <a:gd name="T43" fmla="*/ 210 h 10038"/>
              <a:gd name="T44" fmla="*/ 6311 w 9346"/>
              <a:gd name="T45" fmla="*/ 2179 h 10038"/>
              <a:gd name="T46" fmla="*/ 6285 w 9346"/>
              <a:gd name="T47" fmla="*/ 2888 h 10038"/>
              <a:gd name="T48" fmla="*/ 5996 w 9346"/>
              <a:gd name="T49" fmla="*/ 3150 h 10038"/>
              <a:gd name="T50" fmla="*/ 5287 w 9346"/>
              <a:gd name="T51" fmla="*/ 3123 h 10038"/>
              <a:gd name="T52" fmla="*/ 3451 w 9346"/>
              <a:gd name="T53" fmla="*/ 1155 h 10038"/>
              <a:gd name="T54" fmla="*/ 3478 w 9346"/>
              <a:gd name="T55" fmla="*/ 446 h 10038"/>
              <a:gd name="T56" fmla="*/ 3766 w 9346"/>
              <a:gd name="T57" fmla="*/ 184 h 10038"/>
              <a:gd name="T58" fmla="*/ 4475 w 9346"/>
              <a:gd name="T59" fmla="*/ 210 h 10038"/>
              <a:gd name="T60" fmla="*/ 9334 w 9346"/>
              <a:gd name="T61" fmla="*/ 8914 h 10038"/>
              <a:gd name="T62" fmla="*/ 9150 w 9346"/>
              <a:gd name="T63" fmla="*/ 8507 h 10038"/>
              <a:gd name="T64" fmla="*/ 5000 w 9346"/>
              <a:gd name="T65" fmla="*/ 4304 h 10038"/>
              <a:gd name="T66" fmla="*/ 5289 w 9346"/>
              <a:gd name="T67" fmla="*/ 4042 h 10038"/>
              <a:gd name="T68" fmla="*/ 4856 w 9346"/>
              <a:gd name="T69" fmla="*/ 3557 h 10038"/>
              <a:gd name="T70" fmla="*/ 5131 w 9346"/>
              <a:gd name="T71" fmla="*/ 3307 h 10038"/>
              <a:gd name="T72" fmla="*/ 3255 w 9346"/>
              <a:gd name="T73" fmla="*/ 1314 h 10038"/>
              <a:gd name="T74" fmla="*/ 1379 w 9346"/>
              <a:gd name="T75" fmla="*/ 3058 h 10038"/>
              <a:gd name="T76" fmla="*/ 3241 w 9346"/>
              <a:gd name="T77" fmla="*/ 5052 h 10038"/>
              <a:gd name="T78" fmla="*/ 3491 w 9346"/>
              <a:gd name="T79" fmla="*/ 4829 h 10038"/>
              <a:gd name="T80" fmla="*/ 3924 w 9346"/>
              <a:gd name="T81" fmla="*/ 5314 h 10038"/>
              <a:gd name="T82" fmla="*/ 4265 w 9346"/>
              <a:gd name="T83" fmla="*/ 4999 h 10038"/>
              <a:gd name="T84" fmla="*/ 8336 w 9346"/>
              <a:gd name="T85" fmla="*/ 9163 h 10038"/>
              <a:gd name="T86" fmla="*/ 8756 w 9346"/>
              <a:gd name="T87" fmla="*/ 9385 h 10038"/>
              <a:gd name="T88" fmla="*/ 9346 w 9346"/>
              <a:gd name="T89" fmla="*/ 9490 h 10038"/>
              <a:gd name="T90" fmla="*/ 9334 w 9346"/>
              <a:gd name="T91" fmla="*/ 8914 h 10038"/>
              <a:gd name="T92" fmla="*/ 9334 w 9346"/>
              <a:gd name="T93" fmla="*/ 8914 h 10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346" h="10038">
                <a:moveTo>
                  <a:pt x="5100" y="8923"/>
                </a:moveTo>
                <a:lnTo>
                  <a:pt x="5088" y="8818"/>
                </a:lnTo>
                <a:cubicBezTo>
                  <a:pt x="5088" y="8595"/>
                  <a:pt x="4904" y="8410"/>
                  <a:pt x="4680" y="8410"/>
                </a:cubicBezTo>
                <a:lnTo>
                  <a:pt x="1086" y="8410"/>
                </a:lnTo>
                <a:cubicBezTo>
                  <a:pt x="864" y="8410"/>
                  <a:pt x="679" y="8594"/>
                  <a:pt x="679" y="8818"/>
                </a:cubicBezTo>
                <a:lnTo>
                  <a:pt x="679" y="8923"/>
                </a:lnTo>
                <a:lnTo>
                  <a:pt x="639" y="8923"/>
                </a:lnTo>
                <a:cubicBezTo>
                  <a:pt x="311" y="8923"/>
                  <a:pt x="49" y="9185"/>
                  <a:pt x="49" y="9513"/>
                </a:cubicBezTo>
                <a:lnTo>
                  <a:pt x="49" y="10038"/>
                </a:lnTo>
                <a:lnTo>
                  <a:pt x="5693" y="10038"/>
                </a:lnTo>
                <a:lnTo>
                  <a:pt x="5693" y="9513"/>
                </a:lnTo>
                <a:cubicBezTo>
                  <a:pt x="5693" y="9185"/>
                  <a:pt x="5430" y="8923"/>
                  <a:pt x="5100" y="8923"/>
                </a:cubicBezTo>
                <a:close/>
                <a:moveTo>
                  <a:pt x="2021" y="6154"/>
                </a:moveTo>
                <a:lnTo>
                  <a:pt x="184" y="4185"/>
                </a:lnTo>
                <a:cubicBezTo>
                  <a:pt x="0" y="3988"/>
                  <a:pt x="0" y="3660"/>
                  <a:pt x="211" y="3477"/>
                </a:cubicBezTo>
                <a:lnTo>
                  <a:pt x="500" y="3214"/>
                </a:lnTo>
                <a:cubicBezTo>
                  <a:pt x="698" y="3029"/>
                  <a:pt x="1025" y="3029"/>
                  <a:pt x="1209" y="3242"/>
                </a:cubicBezTo>
                <a:lnTo>
                  <a:pt x="3045" y="5210"/>
                </a:lnTo>
                <a:cubicBezTo>
                  <a:pt x="3229" y="5408"/>
                  <a:pt x="3229" y="5735"/>
                  <a:pt x="3019" y="5919"/>
                </a:cubicBezTo>
                <a:lnTo>
                  <a:pt x="2730" y="6182"/>
                </a:lnTo>
                <a:cubicBezTo>
                  <a:pt x="2533" y="6364"/>
                  <a:pt x="2205" y="6352"/>
                  <a:pt x="2021" y="6154"/>
                </a:cubicBezTo>
                <a:close/>
                <a:moveTo>
                  <a:pt x="4475" y="210"/>
                </a:moveTo>
                <a:lnTo>
                  <a:pt x="6311" y="2179"/>
                </a:lnTo>
                <a:cubicBezTo>
                  <a:pt x="6495" y="2377"/>
                  <a:pt x="6495" y="2704"/>
                  <a:pt x="6285" y="2888"/>
                </a:cubicBezTo>
                <a:lnTo>
                  <a:pt x="5996" y="3150"/>
                </a:lnTo>
                <a:cubicBezTo>
                  <a:pt x="5799" y="3334"/>
                  <a:pt x="5471" y="3334"/>
                  <a:pt x="5287" y="3123"/>
                </a:cubicBezTo>
                <a:lnTo>
                  <a:pt x="3451" y="1155"/>
                </a:lnTo>
                <a:cubicBezTo>
                  <a:pt x="3268" y="958"/>
                  <a:pt x="3268" y="630"/>
                  <a:pt x="3478" y="446"/>
                </a:cubicBezTo>
                <a:lnTo>
                  <a:pt x="3766" y="184"/>
                </a:lnTo>
                <a:cubicBezTo>
                  <a:pt x="3963" y="0"/>
                  <a:pt x="4278" y="14"/>
                  <a:pt x="4475" y="210"/>
                </a:cubicBezTo>
                <a:close/>
                <a:moveTo>
                  <a:pt x="9334" y="8914"/>
                </a:moveTo>
                <a:cubicBezTo>
                  <a:pt x="9334" y="8914"/>
                  <a:pt x="9334" y="8692"/>
                  <a:pt x="9150" y="8507"/>
                </a:cubicBezTo>
                <a:lnTo>
                  <a:pt x="5000" y="4304"/>
                </a:lnTo>
                <a:lnTo>
                  <a:pt x="5289" y="4042"/>
                </a:lnTo>
                <a:lnTo>
                  <a:pt x="4856" y="3557"/>
                </a:lnTo>
                <a:lnTo>
                  <a:pt x="5131" y="3307"/>
                </a:lnTo>
                <a:lnTo>
                  <a:pt x="3255" y="1314"/>
                </a:lnTo>
                <a:lnTo>
                  <a:pt x="1379" y="3058"/>
                </a:lnTo>
                <a:lnTo>
                  <a:pt x="3241" y="5052"/>
                </a:lnTo>
                <a:lnTo>
                  <a:pt x="3491" y="4829"/>
                </a:lnTo>
                <a:lnTo>
                  <a:pt x="3924" y="5314"/>
                </a:lnTo>
                <a:lnTo>
                  <a:pt x="4265" y="4999"/>
                </a:lnTo>
                <a:lnTo>
                  <a:pt x="8336" y="9163"/>
                </a:lnTo>
                <a:cubicBezTo>
                  <a:pt x="8520" y="9347"/>
                  <a:pt x="8756" y="9385"/>
                  <a:pt x="8756" y="9385"/>
                </a:cubicBezTo>
                <a:lnTo>
                  <a:pt x="9346" y="9490"/>
                </a:lnTo>
                <a:lnTo>
                  <a:pt x="9334" y="8914"/>
                </a:lnTo>
                <a:close/>
                <a:moveTo>
                  <a:pt x="9334" y="8914"/>
                </a:moveTo>
                <a:close/>
              </a:path>
            </a:pathLst>
          </a:custGeom>
          <a:solidFill>
            <a:schemeClr val="bg1"/>
          </a:solidFill>
          <a:ln>
            <a:noFill/>
          </a:ln>
        </p:spPr>
        <p:txBody>
          <a:bodyPr/>
          <a:lstStyle/>
          <a:p>
            <a:endParaRPr lang="zh-CN" altLang="en-US"/>
          </a:p>
        </p:txBody>
      </p:sp>
      <p:cxnSp>
        <p:nvCxnSpPr>
          <p:cNvPr id="36" name="肘形连接符 58">
            <a:extLst>
              <a:ext uri="{FF2B5EF4-FFF2-40B4-BE49-F238E27FC236}">
                <a16:creationId xmlns:a16="http://schemas.microsoft.com/office/drawing/2014/main" xmlns="" id="{500CAF0E-DF9E-42D5-9F61-7ACECE69DD9C}"/>
              </a:ext>
            </a:extLst>
          </p:cNvPr>
          <p:cNvCxnSpPr>
            <a:cxnSpLocks/>
            <a:stCxn id="35" idx="2"/>
            <a:endCxn id="30" idx="0"/>
          </p:cNvCxnSpPr>
          <p:nvPr/>
        </p:nvCxnSpPr>
        <p:spPr>
          <a:xfrm rot="5400000">
            <a:off x="5717599" y="3164827"/>
            <a:ext cx="699560" cy="1356097"/>
          </a:xfrm>
          <a:prstGeom prst="bentConnector3">
            <a:avLst>
              <a:gd name="adj1" fmla="val 50000"/>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49" name="îşļîdê">
            <a:extLst>
              <a:ext uri="{FF2B5EF4-FFF2-40B4-BE49-F238E27FC236}">
                <a16:creationId xmlns:a16="http://schemas.microsoft.com/office/drawing/2014/main" xmlns="" id="{7569E5DC-947F-4980-BD72-193A389953BC}"/>
              </a:ext>
            </a:extLst>
          </p:cNvPr>
          <p:cNvSpPr/>
          <p:nvPr/>
        </p:nvSpPr>
        <p:spPr>
          <a:xfrm>
            <a:off x="6865485" y="4645473"/>
            <a:ext cx="2376263" cy="1595916"/>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tIns="720000" anchor="t" anchorCtr="1">
            <a:noAutofit/>
          </a:bodyPr>
          <a:lstStyle/>
          <a:p>
            <a:pPr algn="ctr">
              <a:lnSpc>
                <a:spcPct val="120000"/>
              </a:lnSpc>
              <a:defRPr/>
            </a:pPr>
            <a:endParaRPr lang="zh-CN" altLang="en-US" sz="1200" dirty="0">
              <a:solidFill>
                <a:schemeClr val="dk1">
                  <a:lumMod val="100000"/>
                </a:schemeClr>
              </a:solidFill>
            </a:endParaRPr>
          </a:p>
        </p:txBody>
      </p:sp>
      <p:sp>
        <p:nvSpPr>
          <p:cNvPr id="50" name="îşḻïḓe">
            <a:extLst>
              <a:ext uri="{FF2B5EF4-FFF2-40B4-BE49-F238E27FC236}">
                <a16:creationId xmlns:a16="http://schemas.microsoft.com/office/drawing/2014/main" xmlns="" id="{9A16D0EF-B1C5-4243-A37A-18E31858769B}"/>
              </a:ext>
            </a:extLst>
          </p:cNvPr>
          <p:cNvSpPr/>
          <p:nvPr/>
        </p:nvSpPr>
        <p:spPr bwMode="auto">
          <a:xfrm>
            <a:off x="6865488" y="4645473"/>
            <a:ext cx="2376259" cy="777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400" dirty="0">
                <a:latin typeface="楷体" panose="02010609060101010101" pitchFamily="49" charset="-122"/>
                <a:ea typeface="楷体" panose="02010609060101010101" pitchFamily="49" charset="-122"/>
              </a:rPr>
              <a:t>首次明确发行股份购买资产违规可能构成欺诈发行</a:t>
            </a:r>
            <a:endParaRPr lang="en-US" altLang="zh-CN" sz="1400" dirty="0">
              <a:latin typeface="楷体" panose="02010609060101010101" pitchFamily="49" charset="-122"/>
              <a:ea typeface="楷体" panose="02010609060101010101" pitchFamily="49" charset="-122"/>
            </a:endParaRPr>
          </a:p>
        </p:txBody>
      </p:sp>
      <p:sp>
        <p:nvSpPr>
          <p:cNvPr id="52" name="îṡḻîḍé">
            <a:extLst>
              <a:ext uri="{FF2B5EF4-FFF2-40B4-BE49-F238E27FC236}">
                <a16:creationId xmlns:a16="http://schemas.microsoft.com/office/drawing/2014/main" xmlns="" id="{8869FB00-C345-4D18-A612-46F9E2AFF9E1}"/>
              </a:ext>
            </a:extLst>
          </p:cNvPr>
          <p:cNvSpPr/>
          <p:nvPr/>
        </p:nvSpPr>
        <p:spPr>
          <a:xfrm>
            <a:off x="7713058" y="6027479"/>
            <a:ext cx="485592" cy="485592"/>
          </a:xfrm>
          <a:prstGeom prst="ellipse">
            <a:avLst/>
          </a:prstGeom>
          <a:solidFill>
            <a:schemeClr val="tx1">
              <a:lumMod val="50000"/>
              <a:lumOff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101" name="handcuffs_265876">
            <a:extLst>
              <a:ext uri="{FF2B5EF4-FFF2-40B4-BE49-F238E27FC236}">
                <a16:creationId xmlns:a16="http://schemas.microsoft.com/office/drawing/2014/main" xmlns="" id="{4A03067B-3C79-4B5F-B394-5B16D54A36CB}"/>
              </a:ext>
            </a:extLst>
          </p:cNvPr>
          <p:cNvSpPr>
            <a:spLocks noChangeAspect="1"/>
          </p:cNvSpPr>
          <p:nvPr/>
        </p:nvSpPr>
        <p:spPr bwMode="auto">
          <a:xfrm>
            <a:off x="7815486" y="6117949"/>
            <a:ext cx="305102" cy="304650"/>
          </a:xfrm>
          <a:custGeom>
            <a:avLst/>
            <a:gdLst>
              <a:gd name="connsiteX0" fmla="*/ 170162 w 607622"/>
              <a:gd name="connsiteY0" fmla="*/ 360639 h 606722"/>
              <a:gd name="connsiteX1" fmla="*/ 141146 w 607622"/>
              <a:gd name="connsiteY1" fmla="*/ 366415 h 606722"/>
              <a:gd name="connsiteX2" fmla="*/ 99937 w 607622"/>
              <a:gd name="connsiteY2" fmla="*/ 465684 h 606722"/>
              <a:gd name="connsiteX3" fmla="*/ 170429 w 607622"/>
              <a:gd name="connsiteY3" fmla="*/ 512608 h 606722"/>
              <a:gd name="connsiteX4" fmla="*/ 199356 w 607622"/>
              <a:gd name="connsiteY4" fmla="*/ 506831 h 606722"/>
              <a:gd name="connsiteX5" fmla="*/ 240565 w 607622"/>
              <a:gd name="connsiteY5" fmla="*/ 465684 h 606722"/>
              <a:gd name="connsiteX6" fmla="*/ 240565 w 607622"/>
              <a:gd name="connsiteY6" fmla="*/ 407562 h 606722"/>
              <a:gd name="connsiteX7" fmla="*/ 170162 w 607622"/>
              <a:gd name="connsiteY7" fmla="*/ 360639 h 606722"/>
              <a:gd name="connsiteX8" fmla="*/ 219560 w 607622"/>
              <a:gd name="connsiteY8" fmla="*/ 312026 h 606722"/>
              <a:gd name="connsiteX9" fmla="*/ 219560 w 607622"/>
              <a:gd name="connsiteY9" fmla="*/ 315403 h 606722"/>
              <a:gd name="connsiteX10" fmla="*/ 215020 w 607622"/>
              <a:gd name="connsiteY10" fmla="*/ 333888 h 606722"/>
              <a:gd name="connsiteX11" fmla="*/ 273942 w 607622"/>
              <a:gd name="connsiteY11" fmla="*/ 393787 h 606722"/>
              <a:gd name="connsiteX12" fmla="*/ 273853 w 607622"/>
              <a:gd name="connsiteY12" fmla="*/ 479459 h 606722"/>
              <a:gd name="connsiteX13" fmla="*/ 249555 w 607622"/>
              <a:gd name="connsiteY13" fmla="*/ 515896 h 606722"/>
              <a:gd name="connsiteX14" fmla="*/ 260947 w 607622"/>
              <a:gd name="connsiteY14" fmla="*/ 532248 h 606722"/>
              <a:gd name="connsiteX15" fmla="*/ 261837 w 607622"/>
              <a:gd name="connsiteY15" fmla="*/ 534559 h 606722"/>
              <a:gd name="connsiteX16" fmla="*/ 294235 w 607622"/>
              <a:gd name="connsiteY16" fmla="*/ 385345 h 606722"/>
              <a:gd name="connsiteX17" fmla="*/ 219560 w 607622"/>
              <a:gd name="connsiteY17" fmla="*/ 312026 h 606722"/>
              <a:gd name="connsiteX18" fmla="*/ 108959 w 607622"/>
              <a:gd name="connsiteY18" fmla="*/ 271889 h 606722"/>
              <a:gd name="connsiteX19" fmla="*/ 126001 w 607622"/>
              <a:gd name="connsiteY19" fmla="*/ 288896 h 606722"/>
              <a:gd name="connsiteX20" fmla="*/ 108959 w 607622"/>
              <a:gd name="connsiteY20" fmla="*/ 305903 h 606722"/>
              <a:gd name="connsiteX21" fmla="*/ 91917 w 607622"/>
              <a:gd name="connsiteY21" fmla="*/ 288896 h 606722"/>
              <a:gd name="connsiteX22" fmla="*/ 108959 w 607622"/>
              <a:gd name="connsiteY22" fmla="*/ 271889 h 606722"/>
              <a:gd name="connsiteX23" fmla="*/ 132157 w 607622"/>
              <a:gd name="connsiteY23" fmla="*/ 231864 h 606722"/>
              <a:gd name="connsiteX24" fmla="*/ 52230 w 607622"/>
              <a:gd name="connsiteY24" fmla="*/ 265013 h 606722"/>
              <a:gd name="connsiteX25" fmla="*/ 81424 w 607622"/>
              <a:gd name="connsiteY25" fmla="*/ 335488 h 606722"/>
              <a:gd name="connsiteX26" fmla="*/ 73324 w 607622"/>
              <a:gd name="connsiteY26" fmla="*/ 343931 h 606722"/>
              <a:gd name="connsiteX27" fmla="*/ 46266 w 607622"/>
              <a:gd name="connsiteY27" fmla="*/ 487902 h 606722"/>
              <a:gd name="connsiteX28" fmla="*/ 170340 w 607622"/>
              <a:gd name="connsiteY28" fmla="*/ 570641 h 606722"/>
              <a:gd name="connsiteX29" fmla="*/ 221607 w 607622"/>
              <a:gd name="connsiteY29" fmla="*/ 560420 h 606722"/>
              <a:gd name="connsiteX30" fmla="*/ 227570 w 607622"/>
              <a:gd name="connsiteY30" fmla="*/ 554466 h 606722"/>
              <a:gd name="connsiteX31" fmla="*/ 227570 w 607622"/>
              <a:gd name="connsiteY31" fmla="*/ 546023 h 606722"/>
              <a:gd name="connsiteX32" fmla="*/ 213240 w 607622"/>
              <a:gd name="connsiteY32" fmla="*/ 540158 h 606722"/>
              <a:gd name="connsiteX33" fmla="*/ 170429 w 607622"/>
              <a:gd name="connsiteY33" fmla="*/ 548689 h 606722"/>
              <a:gd name="connsiteX34" fmla="*/ 66649 w 607622"/>
              <a:gd name="connsiteY34" fmla="*/ 479459 h 606722"/>
              <a:gd name="connsiteX35" fmla="*/ 127350 w 607622"/>
              <a:gd name="connsiteY35" fmla="*/ 333089 h 606722"/>
              <a:gd name="connsiteX36" fmla="*/ 170162 w 607622"/>
              <a:gd name="connsiteY36" fmla="*/ 324557 h 606722"/>
              <a:gd name="connsiteX37" fmla="*/ 172120 w 607622"/>
              <a:gd name="connsiteY37" fmla="*/ 324646 h 606722"/>
              <a:gd name="connsiteX38" fmla="*/ 172120 w 607622"/>
              <a:gd name="connsiteY38" fmla="*/ 324557 h 606722"/>
              <a:gd name="connsiteX39" fmla="*/ 180041 w 607622"/>
              <a:gd name="connsiteY39" fmla="*/ 321624 h 606722"/>
              <a:gd name="connsiteX40" fmla="*/ 183513 w 607622"/>
              <a:gd name="connsiteY40" fmla="*/ 313981 h 606722"/>
              <a:gd name="connsiteX41" fmla="*/ 172921 w 607622"/>
              <a:gd name="connsiteY41" fmla="*/ 302606 h 606722"/>
              <a:gd name="connsiteX42" fmla="*/ 161439 w 607622"/>
              <a:gd name="connsiteY42" fmla="*/ 302339 h 606722"/>
              <a:gd name="connsiteX43" fmla="*/ 334377 w 607622"/>
              <a:gd name="connsiteY43" fmla="*/ 214712 h 606722"/>
              <a:gd name="connsiteX44" fmla="*/ 315774 w 607622"/>
              <a:gd name="connsiteY44" fmla="*/ 219333 h 606722"/>
              <a:gd name="connsiteX45" fmla="*/ 313994 w 607622"/>
              <a:gd name="connsiteY45" fmla="*/ 219333 h 606722"/>
              <a:gd name="connsiteX46" fmla="*/ 312392 w 607622"/>
              <a:gd name="connsiteY46" fmla="*/ 219333 h 606722"/>
              <a:gd name="connsiteX47" fmla="*/ 385822 w 607622"/>
              <a:gd name="connsiteY47" fmla="*/ 293896 h 606722"/>
              <a:gd name="connsiteX48" fmla="*/ 437178 w 607622"/>
              <a:gd name="connsiteY48" fmla="*/ 304117 h 606722"/>
              <a:gd name="connsiteX49" fmla="*/ 535350 w 607622"/>
              <a:gd name="connsiteY49" fmla="*/ 261458 h 606722"/>
              <a:gd name="connsiteX50" fmla="*/ 533036 w 607622"/>
              <a:gd name="connsiteY50" fmla="*/ 260569 h 606722"/>
              <a:gd name="connsiteX51" fmla="*/ 516570 w 607622"/>
              <a:gd name="connsiteY51" fmla="*/ 249283 h 606722"/>
              <a:gd name="connsiteX52" fmla="*/ 437089 w 607622"/>
              <a:gd name="connsiteY52" fmla="*/ 282077 h 606722"/>
              <a:gd name="connsiteX53" fmla="*/ 394277 w 607622"/>
              <a:gd name="connsiteY53" fmla="*/ 273545 h 606722"/>
              <a:gd name="connsiteX54" fmla="*/ 334377 w 607622"/>
              <a:gd name="connsiteY54" fmla="*/ 214712 h 606722"/>
              <a:gd name="connsiteX55" fmla="*/ 437356 w 607622"/>
              <a:gd name="connsiteY55" fmla="*/ 94114 h 606722"/>
              <a:gd name="connsiteX56" fmla="*/ 366863 w 607622"/>
              <a:gd name="connsiteY56" fmla="*/ 141038 h 606722"/>
              <a:gd name="connsiteX57" fmla="*/ 366952 w 607622"/>
              <a:gd name="connsiteY57" fmla="*/ 199160 h 606722"/>
              <a:gd name="connsiteX58" fmla="*/ 408073 w 607622"/>
              <a:gd name="connsiteY58" fmla="*/ 240307 h 606722"/>
              <a:gd name="connsiteX59" fmla="*/ 437089 w 607622"/>
              <a:gd name="connsiteY59" fmla="*/ 246083 h 606722"/>
              <a:gd name="connsiteX60" fmla="*/ 507492 w 607622"/>
              <a:gd name="connsiteY60" fmla="*/ 199160 h 606722"/>
              <a:gd name="connsiteX61" fmla="*/ 466371 w 607622"/>
              <a:gd name="connsiteY61" fmla="*/ 99891 h 606722"/>
              <a:gd name="connsiteX62" fmla="*/ 437356 w 607622"/>
              <a:gd name="connsiteY62" fmla="*/ 94114 h 606722"/>
              <a:gd name="connsiteX63" fmla="*/ 289219 w 607622"/>
              <a:gd name="connsiteY63" fmla="*/ 91876 h 606722"/>
              <a:gd name="connsiteX64" fmla="*/ 306226 w 607622"/>
              <a:gd name="connsiteY64" fmla="*/ 108847 h 606722"/>
              <a:gd name="connsiteX65" fmla="*/ 289219 w 607622"/>
              <a:gd name="connsiteY65" fmla="*/ 125818 h 606722"/>
              <a:gd name="connsiteX66" fmla="*/ 272212 w 607622"/>
              <a:gd name="connsiteY66" fmla="*/ 108847 h 606722"/>
              <a:gd name="connsiteX67" fmla="*/ 289219 w 607622"/>
              <a:gd name="connsiteY67" fmla="*/ 91876 h 606722"/>
              <a:gd name="connsiteX68" fmla="*/ 437267 w 607622"/>
              <a:gd name="connsiteY68" fmla="*/ 36081 h 606722"/>
              <a:gd name="connsiteX69" fmla="*/ 344434 w 607622"/>
              <a:gd name="connsiteY69" fmla="*/ 73229 h 606722"/>
              <a:gd name="connsiteX70" fmla="*/ 335890 w 607622"/>
              <a:gd name="connsiteY70" fmla="*/ 81406 h 606722"/>
              <a:gd name="connsiteX71" fmla="*/ 265308 w 607622"/>
              <a:gd name="connsiteY71" fmla="*/ 52167 h 606722"/>
              <a:gd name="connsiteX72" fmla="*/ 232198 w 607622"/>
              <a:gd name="connsiteY72" fmla="*/ 132062 h 606722"/>
              <a:gd name="connsiteX73" fmla="*/ 302780 w 607622"/>
              <a:gd name="connsiteY73" fmla="*/ 161212 h 606722"/>
              <a:gd name="connsiteX74" fmla="*/ 303047 w 607622"/>
              <a:gd name="connsiteY74" fmla="*/ 172765 h 606722"/>
              <a:gd name="connsiteX75" fmla="*/ 314439 w 607622"/>
              <a:gd name="connsiteY75" fmla="*/ 183341 h 606722"/>
              <a:gd name="connsiteX76" fmla="*/ 322094 w 607622"/>
              <a:gd name="connsiteY76" fmla="*/ 179786 h 606722"/>
              <a:gd name="connsiteX77" fmla="*/ 325031 w 607622"/>
              <a:gd name="connsiteY77" fmla="*/ 171876 h 606722"/>
              <a:gd name="connsiteX78" fmla="*/ 333575 w 607622"/>
              <a:gd name="connsiteY78" fmla="*/ 127174 h 606722"/>
              <a:gd name="connsiteX79" fmla="*/ 437356 w 607622"/>
              <a:gd name="connsiteY79" fmla="*/ 58032 h 606722"/>
              <a:gd name="connsiteX80" fmla="*/ 480167 w 607622"/>
              <a:gd name="connsiteY80" fmla="*/ 66564 h 606722"/>
              <a:gd name="connsiteX81" fmla="*/ 540869 w 607622"/>
              <a:gd name="connsiteY81" fmla="*/ 212935 h 606722"/>
              <a:gd name="connsiteX82" fmla="*/ 540869 w 607622"/>
              <a:gd name="connsiteY82" fmla="*/ 221377 h 606722"/>
              <a:gd name="connsiteX83" fmla="*/ 546832 w 607622"/>
              <a:gd name="connsiteY83" fmla="*/ 227332 h 606722"/>
              <a:gd name="connsiteX84" fmla="*/ 555199 w 607622"/>
              <a:gd name="connsiteY84" fmla="*/ 227332 h 606722"/>
              <a:gd name="connsiteX85" fmla="*/ 561162 w 607622"/>
              <a:gd name="connsiteY85" fmla="*/ 221377 h 606722"/>
              <a:gd name="connsiteX86" fmla="*/ 488534 w 607622"/>
              <a:gd name="connsiteY86" fmla="*/ 46302 h 606722"/>
              <a:gd name="connsiteX87" fmla="*/ 437267 w 607622"/>
              <a:gd name="connsiteY87" fmla="*/ 36081 h 606722"/>
              <a:gd name="connsiteX88" fmla="*/ 437267 w 607622"/>
              <a:gd name="connsiteY88" fmla="*/ 0 h 606722"/>
              <a:gd name="connsiteX89" fmla="*/ 502419 w 607622"/>
              <a:gd name="connsiteY89" fmla="*/ 12975 h 606722"/>
              <a:gd name="connsiteX90" fmla="*/ 594539 w 607622"/>
              <a:gd name="connsiteY90" fmla="*/ 105045 h 606722"/>
              <a:gd name="connsiteX91" fmla="*/ 594539 w 607622"/>
              <a:gd name="connsiteY91" fmla="*/ 235152 h 606722"/>
              <a:gd name="connsiteX92" fmla="*/ 437178 w 607622"/>
              <a:gd name="connsiteY92" fmla="*/ 340109 h 606722"/>
              <a:gd name="connsiteX93" fmla="*/ 372026 w 607622"/>
              <a:gd name="connsiteY93" fmla="*/ 327134 h 606722"/>
              <a:gd name="connsiteX94" fmla="*/ 267623 w 607622"/>
              <a:gd name="connsiteY94" fmla="*/ 185740 h 606722"/>
              <a:gd name="connsiteX95" fmla="*/ 185026 w 607622"/>
              <a:gd name="connsiteY95" fmla="*/ 151525 h 606722"/>
              <a:gd name="connsiteX96" fmla="*/ 208879 w 607622"/>
              <a:gd name="connsiteY96" fmla="*/ 94114 h 606722"/>
              <a:gd name="connsiteX97" fmla="*/ 117293 w 607622"/>
              <a:gd name="connsiteY97" fmla="*/ 117221 h 606722"/>
              <a:gd name="connsiteX98" fmla="*/ 94151 w 607622"/>
              <a:gd name="connsiteY98" fmla="*/ 208580 h 606722"/>
              <a:gd name="connsiteX99" fmla="*/ 151738 w 607622"/>
              <a:gd name="connsiteY99" fmla="*/ 184762 h 606722"/>
              <a:gd name="connsiteX100" fmla="*/ 185916 w 607622"/>
              <a:gd name="connsiteY100" fmla="*/ 267324 h 606722"/>
              <a:gd name="connsiteX101" fmla="*/ 327612 w 607622"/>
              <a:gd name="connsiteY101" fmla="*/ 371570 h 606722"/>
              <a:gd name="connsiteX102" fmla="*/ 327612 w 607622"/>
              <a:gd name="connsiteY102" fmla="*/ 501677 h 606722"/>
              <a:gd name="connsiteX103" fmla="*/ 235403 w 607622"/>
              <a:gd name="connsiteY103" fmla="*/ 593747 h 606722"/>
              <a:gd name="connsiteX104" fmla="*/ 170340 w 607622"/>
              <a:gd name="connsiteY104" fmla="*/ 606722 h 606722"/>
              <a:gd name="connsiteX105" fmla="*/ 12978 w 607622"/>
              <a:gd name="connsiteY105" fmla="*/ 501677 h 606722"/>
              <a:gd name="connsiteX106" fmla="*/ 39235 w 607622"/>
              <a:gd name="connsiteY106" fmla="*/ 327934 h 606722"/>
              <a:gd name="connsiteX107" fmla="*/ 5057 w 607622"/>
              <a:gd name="connsiteY107" fmla="*/ 245461 h 606722"/>
              <a:gd name="connsiteX108" fmla="*/ 60685 w 607622"/>
              <a:gd name="connsiteY108" fmla="*/ 222444 h 606722"/>
              <a:gd name="connsiteX109" fmla="*/ 91837 w 607622"/>
              <a:gd name="connsiteY109" fmla="*/ 91715 h 606722"/>
              <a:gd name="connsiteX110" fmla="*/ 222764 w 607622"/>
              <a:gd name="connsiteY110" fmla="*/ 60610 h 606722"/>
              <a:gd name="connsiteX111" fmla="*/ 245727 w 607622"/>
              <a:gd name="connsiteY111" fmla="*/ 5065 h 606722"/>
              <a:gd name="connsiteX112" fmla="*/ 328413 w 607622"/>
              <a:gd name="connsiteY112" fmla="*/ 39281 h 606722"/>
              <a:gd name="connsiteX113" fmla="*/ 437267 w 607622"/>
              <a:gd name="connsiteY113"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607622" h="606722">
                <a:moveTo>
                  <a:pt x="170162" y="360639"/>
                </a:moveTo>
                <a:cubicBezTo>
                  <a:pt x="160193" y="360639"/>
                  <a:pt x="150403" y="362594"/>
                  <a:pt x="141146" y="366415"/>
                </a:cubicBezTo>
                <a:cubicBezTo>
                  <a:pt x="102340" y="382412"/>
                  <a:pt x="83916" y="427025"/>
                  <a:pt x="99937" y="465684"/>
                </a:cubicBezTo>
                <a:cubicBezTo>
                  <a:pt x="111774" y="494212"/>
                  <a:pt x="139455" y="512608"/>
                  <a:pt x="170429" y="512608"/>
                </a:cubicBezTo>
                <a:cubicBezTo>
                  <a:pt x="180308" y="512608"/>
                  <a:pt x="190099" y="510653"/>
                  <a:pt x="199356" y="506831"/>
                </a:cubicBezTo>
                <a:cubicBezTo>
                  <a:pt x="218136" y="499100"/>
                  <a:pt x="232733" y="484436"/>
                  <a:pt x="240565" y="465684"/>
                </a:cubicBezTo>
                <a:cubicBezTo>
                  <a:pt x="248308" y="446932"/>
                  <a:pt x="248308" y="426225"/>
                  <a:pt x="240565" y="407562"/>
                </a:cubicBezTo>
                <a:cubicBezTo>
                  <a:pt x="228727" y="379035"/>
                  <a:pt x="201136" y="360639"/>
                  <a:pt x="170162" y="360639"/>
                </a:cubicBezTo>
                <a:close/>
                <a:moveTo>
                  <a:pt x="219560" y="312026"/>
                </a:moveTo>
                <a:cubicBezTo>
                  <a:pt x="219649" y="313093"/>
                  <a:pt x="219649" y="314248"/>
                  <a:pt x="219560" y="315403"/>
                </a:cubicBezTo>
                <a:cubicBezTo>
                  <a:pt x="219382" y="321891"/>
                  <a:pt x="217780" y="328112"/>
                  <a:pt x="215020" y="333888"/>
                </a:cubicBezTo>
                <a:cubicBezTo>
                  <a:pt x="241188" y="345175"/>
                  <a:pt x="262549" y="366326"/>
                  <a:pt x="273942" y="393787"/>
                </a:cubicBezTo>
                <a:cubicBezTo>
                  <a:pt x="285335" y="421337"/>
                  <a:pt x="285335" y="451820"/>
                  <a:pt x="273853" y="479459"/>
                </a:cubicBezTo>
                <a:cubicBezTo>
                  <a:pt x="268157" y="493323"/>
                  <a:pt x="259879" y="505676"/>
                  <a:pt x="249555" y="515896"/>
                </a:cubicBezTo>
                <a:cubicBezTo>
                  <a:pt x="254361" y="520340"/>
                  <a:pt x="258277" y="525850"/>
                  <a:pt x="260947" y="532248"/>
                </a:cubicBezTo>
                <a:cubicBezTo>
                  <a:pt x="261214" y="533048"/>
                  <a:pt x="261570" y="533848"/>
                  <a:pt x="261837" y="534559"/>
                </a:cubicBezTo>
                <a:cubicBezTo>
                  <a:pt x="301534" y="497500"/>
                  <a:pt x="316219" y="438312"/>
                  <a:pt x="294235" y="385345"/>
                </a:cubicBezTo>
                <a:cubicBezTo>
                  <a:pt x="280083" y="351218"/>
                  <a:pt x="252759" y="325179"/>
                  <a:pt x="219560" y="312026"/>
                </a:cubicBezTo>
                <a:close/>
                <a:moveTo>
                  <a:pt x="108959" y="271889"/>
                </a:moveTo>
                <a:cubicBezTo>
                  <a:pt x="118371" y="271889"/>
                  <a:pt x="126001" y="279503"/>
                  <a:pt x="126001" y="288896"/>
                </a:cubicBezTo>
                <a:cubicBezTo>
                  <a:pt x="126001" y="298289"/>
                  <a:pt x="118371" y="305903"/>
                  <a:pt x="108959" y="305903"/>
                </a:cubicBezTo>
                <a:cubicBezTo>
                  <a:pt x="99547" y="305903"/>
                  <a:pt x="91917" y="298289"/>
                  <a:pt x="91917" y="288896"/>
                </a:cubicBezTo>
                <a:cubicBezTo>
                  <a:pt x="91917" y="279503"/>
                  <a:pt x="99547" y="271889"/>
                  <a:pt x="108959" y="271889"/>
                </a:cubicBezTo>
                <a:close/>
                <a:moveTo>
                  <a:pt x="132157" y="231864"/>
                </a:moveTo>
                <a:lnTo>
                  <a:pt x="52230" y="265013"/>
                </a:lnTo>
                <a:lnTo>
                  <a:pt x="81424" y="335488"/>
                </a:lnTo>
                <a:lnTo>
                  <a:pt x="73324" y="343931"/>
                </a:lnTo>
                <a:cubicBezTo>
                  <a:pt x="36565" y="382323"/>
                  <a:pt x="25973" y="438845"/>
                  <a:pt x="46266" y="487902"/>
                </a:cubicBezTo>
                <a:cubicBezTo>
                  <a:pt x="67183" y="538114"/>
                  <a:pt x="115869" y="570641"/>
                  <a:pt x="170340" y="570641"/>
                </a:cubicBezTo>
                <a:cubicBezTo>
                  <a:pt x="187963" y="570641"/>
                  <a:pt x="205230" y="567175"/>
                  <a:pt x="221607" y="560420"/>
                </a:cubicBezTo>
                <a:cubicBezTo>
                  <a:pt x="224366" y="559265"/>
                  <a:pt x="226413" y="557132"/>
                  <a:pt x="227570" y="554466"/>
                </a:cubicBezTo>
                <a:cubicBezTo>
                  <a:pt x="228727" y="551711"/>
                  <a:pt x="228727" y="548778"/>
                  <a:pt x="227570" y="546023"/>
                </a:cubicBezTo>
                <a:cubicBezTo>
                  <a:pt x="225256" y="540424"/>
                  <a:pt x="218848" y="537758"/>
                  <a:pt x="213240" y="540158"/>
                </a:cubicBezTo>
                <a:cubicBezTo>
                  <a:pt x="199534" y="545757"/>
                  <a:pt x="185115" y="548689"/>
                  <a:pt x="170429" y="548689"/>
                </a:cubicBezTo>
                <a:cubicBezTo>
                  <a:pt x="124769" y="548689"/>
                  <a:pt x="84005" y="521495"/>
                  <a:pt x="66649" y="479459"/>
                </a:cubicBezTo>
                <a:cubicBezTo>
                  <a:pt x="42973" y="422404"/>
                  <a:pt x="70209" y="356728"/>
                  <a:pt x="127350" y="333089"/>
                </a:cubicBezTo>
                <a:cubicBezTo>
                  <a:pt x="141057" y="327490"/>
                  <a:pt x="155387" y="324557"/>
                  <a:pt x="170162" y="324557"/>
                </a:cubicBezTo>
                <a:cubicBezTo>
                  <a:pt x="170785" y="324557"/>
                  <a:pt x="171497" y="324646"/>
                  <a:pt x="172120" y="324646"/>
                </a:cubicBezTo>
                <a:lnTo>
                  <a:pt x="172120" y="324557"/>
                </a:lnTo>
                <a:cubicBezTo>
                  <a:pt x="175057" y="324646"/>
                  <a:pt x="177816" y="323668"/>
                  <a:pt x="180041" y="321624"/>
                </a:cubicBezTo>
                <a:cubicBezTo>
                  <a:pt x="182177" y="319669"/>
                  <a:pt x="183424" y="316914"/>
                  <a:pt x="183513" y="313981"/>
                </a:cubicBezTo>
                <a:cubicBezTo>
                  <a:pt x="183780" y="307938"/>
                  <a:pt x="178973" y="302872"/>
                  <a:pt x="172921" y="302606"/>
                </a:cubicBezTo>
                <a:lnTo>
                  <a:pt x="161439" y="302339"/>
                </a:lnTo>
                <a:close/>
                <a:moveTo>
                  <a:pt x="334377" y="214712"/>
                </a:moveTo>
                <a:cubicBezTo>
                  <a:pt x="328680" y="217467"/>
                  <a:pt x="322361" y="219067"/>
                  <a:pt x="315774" y="219333"/>
                </a:cubicBezTo>
                <a:cubicBezTo>
                  <a:pt x="315151" y="219333"/>
                  <a:pt x="314617" y="219333"/>
                  <a:pt x="313994" y="219333"/>
                </a:cubicBezTo>
                <a:cubicBezTo>
                  <a:pt x="313460" y="219333"/>
                  <a:pt x="312926" y="219333"/>
                  <a:pt x="312392" y="219333"/>
                </a:cubicBezTo>
                <a:cubicBezTo>
                  <a:pt x="325565" y="252482"/>
                  <a:pt x="351733" y="279766"/>
                  <a:pt x="385822" y="293896"/>
                </a:cubicBezTo>
                <a:cubicBezTo>
                  <a:pt x="402288" y="300651"/>
                  <a:pt x="419555" y="304117"/>
                  <a:pt x="437178" y="304117"/>
                </a:cubicBezTo>
                <a:cubicBezTo>
                  <a:pt x="475272" y="304117"/>
                  <a:pt x="510518" y="288209"/>
                  <a:pt x="535350" y="261458"/>
                </a:cubicBezTo>
                <a:cubicBezTo>
                  <a:pt x="534549" y="261191"/>
                  <a:pt x="533748" y="260925"/>
                  <a:pt x="533036" y="260569"/>
                </a:cubicBezTo>
                <a:cubicBezTo>
                  <a:pt x="526717" y="257992"/>
                  <a:pt x="521110" y="254082"/>
                  <a:pt x="516570" y="249283"/>
                </a:cubicBezTo>
                <a:cubicBezTo>
                  <a:pt x="496010" y="269901"/>
                  <a:pt x="467617" y="282077"/>
                  <a:pt x="437089" y="282077"/>
                </a:cubicBezTo>
                <a:cubicBezTo>
                  <a:pt x="422403" y="282077"/>
                  <a:pt x="407984" y="279233"/>
                  <a:pt x="394277" y="273545"/>
                </a:cubicBezTo>
                <a:cubicBezTo>
                  <a:pt x="367219" y="262436"/>
                  <a:pt x="346036" y="241551"/>
                  <a:pt x="334377" y="214712"/>
                </a:cubicBezTo>
                <a:close/>
                <a:moveTo>
                  <a:pt x="437356" y="94114"/>
                </a:moveTo>
                <a:cubicBezTo>
                  <a:pt x="406382" y="94114"/>
                  <a:pt x="378701" y="112510"/>
                  <a:pt x="366863" y="141038"/>
                </a:cubicBezTo>
                <a:cubicBezTo>
                  <a:pt x="359120" y="159701"/>
                  <a:pt x="359120" y="180319"/>
                  <a:pt x="366952" y="199160"/>
                </a:cubicBezTo>
                <a:cubicBezTo>
                  <a:pt x="374696" y="217911"/>
                  <a:pt x="389382" y="232486"/>
                  <a:pt x="408073" y="240307"/>
                </a:cubicBezTo>
                <a:cubicBezTo>
                  <a:pt x="417329" y="244128"/>
                  <a:pt x="427120" y="246083"/>
                  <a:pt x="437089" y="246083"/>
                </a:cubicBezTo>
                <a:cubicBezTo>
                  <a:pt x="468062" y="246083"/>
                  <a:pt x="495654" y="227687"/>
                  <a:pt x="507492" y="199160"/>
                </a:cubicBezTo>
                <a:cubicBezTo>
                  <a:pt x="523602" y="160412"/>
                  <a:pt x="505089" y="115887"/>
                  <a:pt x="466371" y="99891"/>
                </a:cubicBezTo>
                <a:cubicBezTo>
                  <a:pt x="457026" y="96069"/>
                  <a:pt x="447324" y="94114"/>
                  <a:pt x="437356" y="94114"/>
                </a:cubicBezTo>
                <a:close/>
                <a:moveTo>
                  <a:pt x="289219" y="91876"/>
                </a:moveTo>
                <a:cubicBezTo>
                  <a:pt x="298612" y="91876"/>
                  <a:pt x="306226" y="99474"/>
                  <a:pt x="306226" y="108847"/>
                </a:cubicBezTo>
                <a:cubicBezTo>
                  <a:pt x="306226" y="118220"/>
                  <a:pt x="298612" y="125818"/>
                  <a:pt x="289219" y="125818"/>
                </a:cubicBezTo>
                <a:cubicBezTo>
                  <a:pt x="279826" y="125818"/>
                  <a:pt x="272212" y="118220"/>
                  <a:pt x="272212" y="108847"/>
                </a:cubicBezTo>
                <a:cubicBezTo>
                  <a:pt x="272212" y="99474"/>
                  <a:pt x="279826" y="91876"/>
                  <a:pt x="289219" y="91876"/>
                </a:cubicBezTo>
                <a:close/>
                <a:moveTo>
                  <a:pt x="437267" y="36081"/>
                </a:moveTo>
                <a:cubicBezTo>
                  <a:pt x="403000" y="36081"/>
                  <a:pt x="369178" y="49590"/>
                  <a:pt x="344434" y="73229"/>
                </a:cubicBezTo>
                <a:lnTo>
                  <a:pt x="335890" y="81406"/>
                </a:lnTo>
                <a:lnTo>
                  <a:pt x="265308" y="52167"/>
                </a:lnTo>
                <a:lnTo>
                  <a:pt x="232198" y="132062"/>
                </a:lnTo>
                <a:lnTo>
                  <a:pt x="302780" y="161212"/>
                </a:lnTo>
                <a:lnTo>
                  <a:pt x="303047" y="172765"/>
                </a:lnTo>
                <a:cubicBezTo>
                  <a:pt x="303225" y="178808"/>
                  <a:pt x="308387" y="183518"/>
                  <a:pt x="314439" y="183341"/>
                </a:cubicBezTo>
                <a:cubicBezTo>
                  <a:pt x="317377" y="183163"/>
                  <a:pt x="320047" y="181919"/>
                  <a:pt x="322094" y="179786"/>
                </a:cubicBezTo>
                <a:cubicBezTo>
                  <a:pt x="324052" y="177653"/>
                  <a:pt x="325120" y="174809"/>
                  <a:pt x="325031" y="171876"/>
                </a:cubicBezTo>
                <a:cubicBezTo>
                  <a:pt x="324764" y="156768"/>
                  <a:pt x="327612" y="141571"/>
                  <a:pt x="333575" y="127174"/>
                </a:cubicBezTo>
                <a:cubicBezTo>
                  <a:pt x="351021" y="85227"/>
                  <a:pt x="391696" y="58032"/>
                  <a:pt x="437356" y="58032"/>
                </a:cubicBezTo>
                <a:cubicBezTo>
                  <a:pt x="452042" y="58032"/>
                  <a:pt x="466460" y="60876"/>
                  <a:pt x="480167" y="66564"/>
                </a:cubicBezTo>
                <a:cubicBezTo>
                  <a:pt x="537309" y="90204"/>
                  <a:pt x="564544" y="155879"/>
                  <a:pt x="540869" y="212935"/>
                </a:cubicBezTo>
                <a:cubicBezTo>
                  <a:pt x="539712" y="215690"/>
                  <a:pt x="539712" y="218622"/>
                  <a:pt x="540869" y="221377"/>
                </a:cubicBezTo>
                <a:cubicBezTo>
                  <a:pt x="542026" y="224043"/>
                  <a:pt x="544073" y="226176"/>
                  <a:pt x="546832" y="227332"/>
                </a:cubicBezTo>
                <a:cubicBezTo>
                  <a:pt x="549502" y="228398"/>
                  <a:pt x="552529" y="228398"/>
                  <a:pt x="555199" y="227332"/>
                </a:cubicBezTo>
                <a:cubicBezTo>
                  <a:pt x="557958" y="226176"/>
                  <a:pt x="560094" y="224043"/>
                  <a:pt x="561162" y="221377"/>
                </a:cubicBezTo>
                <a:cubicBezTo>
                  <a:pt x="589466" y="153124"/>
                  <a:pt x="556890" y="74562"/>
                  <a:pt x="488534" y="46302"/>
                </a:cubicBezTo>
                <a:cubicBezTo>
                  <a:pt x="472157" y="39458"/>
                  <a:pt x="454890" y="36081"/>
                  <a:pt x="437267" y="36081"/>
                </a:cubicBezTo>
                <a:close/>
                <a:moveTo>
                  <a:pt x="437267" y="0"/>
                </a:moveTo>
                <a:cubicBezTo>
                  <a:pt x="459607" y="0"/>
                  <a:pt x="481591" y="4354"/>
                  <a:pt x="502419" y="12975"/>
                </a:cubicBezTo>
                <a:cubicBezTo>
                  <a:pt x="544429" y="30394"/>
                  <a:pt x="577094" y="63009"/>
                  <a:pt x="594539" y="105045"/>
                </a:cubicBezTo>
                <a:cubicBezTo>
                  <a:pt x="611984" y="146992"/>
                  <a:pt x="611984" y="193205"/>
                  <a:pt x="594539" y="235152"/>
                </a:cubicBezTo>
                <a:cubicBezTo>
                  <a:pt x="568104" y="298962"/>
                  <a:pt x="506335" y="340109"/>
                  <a:pt x="437178" y="340109"/>
                </a:cubicBezTo>
                <a:cubicBezTo>
                  <a:pt x="414748" y="340109"/>
                  <a:pt x="392853" y="335755"/>
                  <a:pt x="372026" y="327134"/>
                </a:cubicBezTo>
                <a:cubicBezTo>
                  <a:pt x="313371" y="302872"/>
                  <a:pt x="273408" y="248216"/>
                  <a:pt x="267623" y="185740"/>
                </a:cubicBezTo>
                <a:lnTo>
                  <a:pt x="185026" y="151525"/>
                </a:lnTo>
                <a:lnTo>
                  <a:pt x="208879" y="94114"/>
                </a:lnTo>
                <a:cubicBezTo>
                  <a:pt x="176837" y="84516"/>
                  <a:pt x="141680" y="92959"/>
                  <a:pt x="117293" y="117221"/>
                </a:cubicBezTo>
                <a:cubicBezTo>
                  <a:pt x="92994" y="141482"/>
                  <a:pt x="84539" y="176586"/>
                  <a:pt x="94151" y="208580"/>
                </a:cubicBezTo>
                <a:lnTo>
                  <a:pt x="151738" y="184762"/>
                </a:lnTo>
                <a:lnTo>
                  <a:pt x="185916" y="267324"/>
                </a:lnTo>
                <a:cubicBezTo>
                  <a:pt x="248486" y="273101"/>
                  <a:pt x="303314" y="313004"/>
                  <a:pt x="327612" y="371570"/>
                </a:cubicBezTo>
                <a:cubicBezTo>
                  <a:pt x="344968" y="413517"/>
                  <a:pt x="344968" y="459730"/>
                  <a:pt x="327612" y="501677"/>
                </a:cubicBezTo>
                <a:cubicBezTo>
                  <a:pt x="310167" y="543624"/>
                  <a:pt x="277502" y="576328"/>
                  <a:pt x="235403" y="593747"/>
                </a:cubicBezTo>
                <a:cubicBezTo>
                  <a:pt x="214575" y="602279"/>
                  <a:pt x="192680" y="606722"/>
                  <a:pt x="170340" y="606722"/>
                </a:cubicBezTo>
                <a:cubicBezTo>
                  <a:pt x="101183" y="606722"/>
                  <a:pt x="39413" y="565486"/>
                  <a:pt x="12978" y="501677"/>
                </a:cubicBezTo>
                <a:cubicBezTo>
                  <a:pt x="-11320" y="443111"/>
                  <a:pt x="-906" y="376191"/>
                  <a:pt x="39235" y="327934"/>
                </a:cubicBezTo>
                <a:lnTo>
                  <a:pt x="5057" y="245461"/>
                </a:lnTo>
                <a:lnTo>
                  <a:pt x="60685" y="222444"/>
                </a:lnTo>
                <a:cubicBezTo>
                  <a:pt x="45554" y="177031"/>
                  <a:pt x="57036" y="126463"/>
                  <a:pt x="91837" y="91715"/>
                </a:cubicBezTo>
                <a:cubicBezTo>
                  <a:pt x="126549" y="57055"/>
                  <a:pt x="177193" y="45591"/>
                  <a:pt x="222764" y="60610"/>
                </a:cubicBezTo>
                <a:lnTo>
                  <a:pt x="245727" y="5065"/>
                </a:lnTo>
                <a:lnTo>
                  <a:pt x="328413" y="39281"/>
                </a:lnTo>
                <a:cubicBezTo>
                  <a:pt x="358942" y="13864"/>
                  <a:pt x="397214" y="0"/>
                  <a:pt x="437267" y="0"/>
                </a:cubicBezTo>
                <a:close/>
              </a:path>
            </a:pathLst>
          </a:custGeom>
          <a:solidFill>
            <a:schemeClr val="bg1"/>
          </a:solidFill>
          <a:ln>
            <a:noFill/>
          </a:ln>
        </p:spPr>
        <p:txBody>
          <a:bodyPr/>
          <a:lstStyle/>
          <a:p>
            <a:endParaRPr lang="zh-CN" altLang="en-US"/>
          </a:p>
        </p:txBody>
      </p:sp>
      <p:cxnSp>
        <p:nvCxnSpPr>
          <p:cNvPr id="57" name="肘形连接符 60">
            <a:extLst>
              <a:ext uri="{FF2B5EF4-FFF2-40B4-BE49-F238E27FC236}">
                <a16:creationId xmlns:a16="http://schemas.microsoft.com/office/drawing/2014/main" xmlns="" id="{2433559C-97DA-4D76-9C83-328DC90E91F0}"/>
              </a:ext>
            </a:extLst>
          </p:cNvPr>
          <p:cNvCxnSpPr>
            <a:cxnSpLocks/>
            <a:stCxn id="35" idx="2"/>
          </p:cNvCxnSpPr>
          <p:nvPr/>
        </p:nvCxnSpPr>
        <p:spPr>
          <a:xfrm rot="16200000" flipH="1">
            <a:off x="8435899" y="1802623"/>
            <a:ext cx="699560" cy="4080504"/>
          </a:xfrm>
          <a:prstGeom prst="bentConnector3">
            <a:avLst>
              <a:gd name="adj1" fmla="val 50000"/>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59" name="íṧľiďe">
            <a:extLst>
              <a:ext uri="{FF2B5EF4-FFF2-40B4-BE49-F238E27FC236}">
                <a16:creationId xmlns:a16="http://schemas.microsoft.com/office/drawing/2014/main" xmlns="" id="{B6D0B79E-4F3C-4F68-92C9-5EA9D4D0B183}"/>
              </a:ext>
            </a:extLst>
          </p:cNvPr>
          <p:cNvSpPr/>
          <p:nvPr/>
        </p:nvSpPr>
        <p:spPr>
          <a:xfrm>
            <a:off x="10475105" y="6005085"/>
            <a:ext cx="485592" cy="485592"/>
          </a:xfrm>
          <a:prstGeom prst="ellipse">
            <a:avLst/>
          </a:prstGeom>
          <a:solidFill>
            <a:schemeClr val="tx1">
              <a:lumMod val="50000"/>
              <a:lumOff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a:p>
        </p:txBody>
      </p:sp>
      <p:sp>
        <p:nvSpPr>
          <p:cNvPr id="62" name="íṡľídè">
            <a:extLst>
              <a:ext uri="{FF2B5EF4-FFF2-40B4-BE49-F238E27FC236}">
                <a16:creationId xmlns:a16="http://schemas.microsoft.com/office/drawing/2014/main" xmlns="" id="{A9DCBED7-047C-483E-B045-BDD4402CE04B}"/>
              </a:ext>
            </a:extLst>
          </p:cNvPr>
          <p:cNvSpPr/>
          <p:nvPr/>
        </p:nvSpPr>
        <p:spPr bwMode="auto">
          <a:xfrm>
            <a:off x="10587753" y="6110577"/>
            <a:ext cx="260297" cy="281048"/>
          </a:xfrm>
          <a:custGeom>
            <a:avLst/>
            <a:gdLst>
              <a:gd name="connsiteX0" fmla="*/ 163904 w 607933"/>
              <a:gd name="connsiteY0" fmla="*/ 368072 h 594235"/>
              <a:gd name="connsiteX1" fmla="*/ 194698 w 607933"/>
              <a:gd name="connsiteY1" fmla="*/ 416677 h 594235"/>
              <a:gd name="connsiteX2" fmla="*/ 52648 w 607933"/>
              <a:gd name="connsiteY2" fmla="*/ 475202 h 594235"/>
              <a:gd name="connsiteX3" fmla="*/ 303966 w 607933"/>
              <a:gd name="connsiteY3" fmla="*/ 542654 h 594235"/>
              <a:gd name="connsiteX4" fmla="*/ 555285 w 607933"/>
              <a:gd name="connsiteY4" fmla="*/ 475202 h 594235"/>
              <a:gd name="connsiteX5" fmla="*/ 412242 w 607933"/>
              <a:gd name="connsiteY5" fmla="*/ 416677 h 594235"/>
              <a:gd name="connsiteX6" fmla="*/ 444030 w 607933"/>
              <a:gd name="connsiteY6" fmla="*/ 368072 h 594235"/>
              <a:gd name="connsiteX7" fmla="*/ 607933 w 607933"/>
              <a:gd name="connsiteY7" fmla="*/ 475202 h 594235"/>
              <a:gd name="connsiteX8" fmla="*/ 303966 w 607933"/>
              <a:gd name="connsiteY8" fmla="*/ 594235 h 594235"/>
              <a:gd name="connsiteX9" fmla="*/ 0 w 607933"/>
              <a:gd name="connsiteY9" fmla="*/ 475202 h 594235"/>
              <a:gd name="connsiteX10" fmla="*/ 163904 w 607933"/>
              <a:gd name="connsiteY10" fmla="*/ 368072 h 594235"/>
              <a:gd name="connsiteX11" fmla="*/ 304444 w 607933"/>
              <a:gd name="connsiteY11" fmla="*/ 119134 h 594235"/>
              <a:gd name="connsiteX12" fmla="*/ 368550 w 607933"/>
              <a:gd name="connsiteY12" fmla="*/ 183559 h 594235"/>
              <a:gd name="connsiteX13" fmla="*/ 304444 w 607933"/>
              <a:gd name="connsiteY13" fmla="*/ 247984 h 594235"/>
              <a:gd name="connsiteX14" fmla="*/ 240338 w 607933"/>
              <a:gd name="connsiteY14" fmla="*/ 183559 h 594235"/>
              <a:gd name="connsiteX15" fmla="*/ 304444 w 607933"/>
              <a:gd name="connsiteY15" fmla="*/ 119134 h 594235"/>
              <a:gd name="connsiteX16" fmla="*/ 304941 w 607933"/>
              <a:gd name="connsiteY16" fmla="*/ 78375 h 594235"/>
              <a:gd name="connsiteX17" fmla="*/ 198655 w 607933"/>
              <a:gd name="connsiteY17" fmla="*/ 183536 h 594235"/>
              <a:gd name="connsiteX18" fmla="*/ 304941 w 607933"/>
              <a:gd name="connsiteY18" fmla="*/ 288698 h 594235"/>
              <a:gd name="connsiteX19" fmla="*/ 410234 w 607933"/>
              <a:gd name="connsiteY19" fmla="*/ 183536 h 594235"/>
              <a:gd name="connsiteX20" fmla="*/ 304941 w 607933"/>
              <a:gd name="connsiteY20" fmla="*/ 78375 h 594235"/>
              <a:gd name="connsiteX21" fmla="*/ 304941 w 607933"/>
              <a:gd name="connsiteY21" fmla="*/ 0 h 594235"/>
              <a:gd name="connsiteX22" fmla="*/ 482747 w 607933"/>
              <a:gd name="connsiteY22" fmla="*/ 178576 h 594235"/>
              <a:gd name="connsiteX23" fmla="*/ 338714 w 607933"/>
              <a:gd name="connsiteY23" fmla="*/ 454376 h 594235"/>
              <a:gd name="connsiteX24" fmla="*/ 304941 w 607933"/>
              <a:gd name="connsiteY24" fmla="*/ 472234 h 594235"/>
              <a:gd name="connsiteX25" fmla="*/ 270175 w 607933"/>
              <a:gd name="connsiteY25" fmla="*/ 454376 h 594235"/>
              <a:gd name="connsiteX26" fmla="*/ 126142 w 607933"/>
              <a:gd name="connsiteY26" fmla="*/ 178576 h 594235"/>
              <a:gd name="connsiteX27" fmla="*/ 304941 w 607933"/>
              <a:gd name="connsiteY27" fmla="*/ 0 h 59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7933" h="594235">
                <a:moveTo>
                  <a:pt x="163904" y="368072"/>
                </a:moveTo>
                <a:cubicBezTo>
                  <a:pt x="173837" y="383943"/>
                  <a:pt x="183771" y="399814"/>
                  <a:pt x="194698" y="416677"/>
                </a:cubicBezTo>
                <a:cubicBezTo>
                  <a:pt x="100329" y="430564"/>
                  <a:pt x="52648" y="460323"/>
                  <a:pt x="52648" y="475202"/>
                </a:cubicBezTo>
                <a:cubicBezTo>
                  <a:pt x="52648" y="495041"/>
                  <a:pt x="138076" y="542654"/>
                  <a:pt x="303966" y="542654"/>
                </a:cubicBezTo>
                <a:cubicBezTo>
                  <a:pt x="469857" y="542654"/>
                  <a:pt x="555285" y="495041"/>
                  <a:pt x="555285" y="475202"/>
                </a:cubicBezTo>
                <a:cubicBezTo>
                  <a:pt x="555285" y="460323"/>
                  <a:pt x="506611" y="430564"/>
                  <a:pt x="412242" y="416677"/>
                </a:cubicBezTo>
                <a:cubicBezTo>
                  <a:pt x="424162" y="399814"/>
                  <a:pt x="434096" y="383943"/>
                  <a:pt x="444030" y="368072"/>
                </a:cubicBezTo>
                <a:cubicBezTo>
                  <a:pt x="536412" y="385927"/>
                  <a:pt x="607933" y="421637"/>
                  <a:pt x="607933" y="475202"/>
                </a:cubicBezTo>
                <a:cubicBezTo>
                  <a:pt x="607933" y="553565"/>
                  <a:pt x="454956" y="594235"/>
                  <a:pt x="303966" y="594235"/>
                </a:cubicBezTo>
                <a:cubicBezTo>
                  <a:pt x="152977" y="594235"/>
                  <a:pt x="0" y="553565"/>
                  <a:pt x="0" y="475202"/>
                </a:cubicBezTo>
                <a:cubicBezTo>
                  <a:pt x="0" y="421637"/>
                  <a:pt x="70528" y="385927"/>
                  <a:pt x="163904" y="368072"/>
                </a:cubicBezTo>
                <a:close/>
                <a:moveTo>
                  <a:pt x="304444" y="119134"/>
                </a:moveTo>
                <a:cubicBezTo>
                  <a:pt x="339849" y="119134"/>
                  <a:pt x="368550" y="147978"/>
                  <a:pt x="368550" y="183559"/>
                </a:cubicBezTo>
                <a:cubicBezTo>
                  <a:pt x="368550" y="219140"/>
                  <a:pt x="339849" y="247984"/>
                  <a:pt x="304444" y="247984"/>
                </a:cubicBezTo>
                <a:cubicBezTo>
                  <a:pt x="269039" y="247984"/>
                  <a:pt x="240338" y="219140"/>
                  <a:pt x="240338" y="183559"/>
                </a:cubicBezTo>
                <a:cubicBezTo>
                  <a:pt x="240338" y="147978"/>
                  <a:pt x="269039" y="119134"/>
                  <a:pt x="304444" y="119134"/>
                </a:cubicBezTo>
                <a:close/>
                <a:moveTo>
                  <a:pt x="304941" y="78375"/>
                </a:moveTo>
                <a:cubicBezTo>
                  <a:pt x="246335" y="78375"/>
                  <a:pt x="198655" y="125003"/>
                  <a:pt x="198655" y="183536"/>
                </a:cubicBezTo>
                <a:cubicBezTo>
                  <a:pt x="198655" y="242070"/>
                  <a:pt x="246335" y="288698"/>
                  <a:pt x="304941" y="288698"/>
                </a:cubicBezTo>
                <a:cubicBezTo>
                  <a:pt x="362554" y="288698"/>
                  <a:pt x="410234" y="242070"/>
                  <a:pt x="410234" y="183536"/>
                </a:cubicBezTo>
                <a:cubicBezTo>
                  <a:pt x="410234" y="125003"/>
                  <a:pt x="362554" y="78375"/>
                  <a:pt x="304941" y="78375"/>
                </a:cubicBezTo>
                <a:close/>
                <a:moveTo>
                  <a:pt x="304941" y="0"/>
                </a:moveTo>
                <a:cubicBezTo>
                  <a:pt x="403281" y="0"/>
                  <a:pt x="482747" y="80359"/>
                  <a:pt x="482747" y="178576"/>
                </a:cubicBezTo>
                <a:cubicBezTo>
                  <a:pt x="482747" y="249014"/>
                  <a:pt x="391361" y="383938"/>
                  <a:pt x="338714" y="454376"/>
                </a:cubicBezTo>
                <a:cubicBezTo>
                  <a:pt x="330768" y="465289"/>
                  <a:pt x="317854" y="472234"/>
                  <a:pt x="304941" y="472234"/>
                </a:cubicBezTo>
                <a:cubicBezTo>
                  <a:pt x="291035" y="472234"/>
                  <a:pt x="278121" y="465289"/>
                  <a:pt x="270175" y="454376"/>
                </a:cubicBezTo>
                <a:cubicBezTo>
                  <a:pt x="217528" y="383938"/>
                  <a:pt x="126142" y="249014"/>
                  <a:pt x="126142" y="178576"/>
                </a:cubicBezTo>
                <a:cubicBezTo>
                  <a:pt x="126142" y="80359"/>
                  <a:pt x="205608" y="0"/>
                  <a:pt x="304941" y="0"/>
                </a:cubicBezTo>
                <a:close/>
              </a:path>
            </a:pathLst>
          </a:custGeom>
          <a:solidFill>
            <a:schemeClr val="bg1"/>
          </a:solidFill>
          <a:ln>
            <a:noFill/>
          </a:ln>
        </p:spPr>
        <p:txBody>
          <a:bodyPr wrap="square" anchor="ctr">
            <a:noAutofit/>
          </a:bodyPr>
          <a:lstStyle/>
          <a:p>
            <a:pPr algn="ctr"/>
            <a:endParaRPr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7" name="文本框 36">
            <a:extLst>
              <a:ext uri="{FF2B5EF4-FFF2-40B4-BE49-F238E27FC236}">
                <a16:creationId xmlns:a16="http://schemas.microsoft.com/office/drawing/2014/main" xmlns="" id="{2DD60F10-F67A-494F-B4BF-5ED3E9F79717}"/>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26</a:t>
            </a:r>
            <a:endParaRPr lang="zh-CN" altLang="en-US" sz="1200" dirty="0">
              <a:latin typeface="Times New Roman" panose="02020603050405020304" pitchFamily="18" charset="0"/>
              <a:cs typeface="Times New Roman" panose="02020603050405020304" pitchFamily="18" charset="0"/>
            </a:endParaRPr>
          </a:p>
        </p:txBody>
      </p:sp>
    </p:spTree>
    <p:custDataLst>
      <p:tags r:id="rId2"/>
    </p:custDataLst>
    <p:extLst>
      <p:ext uri="{BB962C8B-B14F-4D97-AF65-F5344CB8AC3E}">
        <p14:creationId xmlns:p14="http://schemas.microsoft.com/office/powerpoint/2010/main" xmlns="" val="317519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 name="对象 140" hidden="1">
            <a:extLst>
              <a:ext uri="{FF2B5EF4-FFF2-40B4-BE49-F238E27FC236}">
                <a16:creationId xmlns:a16="http://schemas.microsoft.com/office/drawing/2014/main" xmlns="" id="{8D8AC9D4-BCF6-49E2-8438-1EFBF3658FD2}"/>
              </a:ext>
            </a:extLst>
          </p:cNvPr>
          <p:cNvGraphicFramePr>
            <a:graphicFrameLocks noChangeAspect="1"/>
          </p:cNvGraphicFramePr>
          <p:nvPr/>
        </p:nvGraphicFramePr>
        <p:xfrm>
          <a:off x="1376363" y="1588"/>
          <a:ext cx="1588" cy="1588"/>
        </p:xfrm>
        <a:graphic>
          <a:graphicData uri="http://schemas.openxmlformats.org/presentationml/2006/ole">
            <p:oleObj spid="_x0000_s2112" name="think-cell 幻灯片" r:id="rId5" imgW="360" imgH="360" progId="">
              <p:embed/>
            </p:oleObj>
          </a:graphicData>
        </a:graphic>
      </p:graphicFrame>
      <p:sp>
        <p:nvSpPr>
          <p:cNvPr id="155" name="标题 1">
            <a:extLst>
              <a:ext uri="{FF2B5EF4-FFF2-40B4-BE49-F238E27FC236}">
                <a16:creationId xmlns:a16="http://schemas.microsoft.com/office/drawing/2014/main" xmlns="" id="{5CEBE850-CD89-44A0-9427-9E2607A00608}"/>
              </a:ext>
            </a:extLst>
          </p:cNvPr>
          <p:cNvSpPr txBox="1">
            <a:spLocks/>
          </p:cNvSpPr>
          <p:nvPr/>
        </p:nvSpPr>
        <p:spPr>
          <a:xfrm>
            <a:off x="1698144" y="637394"/>
            <a:ext cx="10927987" cy="416899"/>
          </a:xfrm>
          <a:prstGeom prst="rect">
            <a:avLst/>
          </a:prstGeom>
        </p:spPr>
        <p:txBody>
          <a:bodyPr lIns="90857" tIns="45439" rIns="90857" bIns="45439"/>
          <a:lstStyle/>
          <a:p>
            <a:pPr defTabSz="1012336" eaLnBrk="0" fontAlgn="base" hangingPunct="0">
              <a:spcBef>
                <a:spcPct val="0"/>
              </a:spcBef>
              <a:spcAft>
                <a:spcPct val="0"/>
              </a:spcAft>
              <a:defRPr/>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调整信息披露违规行为分类，同时提高对相关违法违规行为的处罚力度</a:t>
            </a:r>
          </a:p>
        </p:txBody>
      </p:sp>
      <p:sp>
        <p:nvSpPr>
          <p:cNvPr id="137" name="矩形: 圆角 136">
            <a:extLst>
              <a:ext uri="{FF2B5EF4-FFF2-40B4-BE49-F238E27FC236}">
                <a16:creationId xmlns:a16="http://schemas.microsoft.com/office/drawing/2014/main" xmlns="" id="{C00D6D68-B5BF-40B5-9C4B-B4F6C8B812A1}"/>
              </a:ext>
            </a:extLst>
          </p:cNvPr>
          <p:cNvSpPr/>
          <p:nvPr/>
        </p:nvSpPr>
        <p:spPr>
          <a:xfrm>
            <a:off x="968862" y="2556495"/>
            <a:ext cx="11333945" cy="338439"/>
          </a:xfrm>
          <a:prstGeom prst="roundRec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800" b="1"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5" name="Text10">
            <a:extLst>
              <a:ext uri="{FF2B5EF4-FFF2-40B4-BE49-F238E27FC236}">
                <a16:creationId xmlns:a16="http://schemas.microsoft.com/office/drawing/2014/main" xmlns="" id="{DCB913F4-F4BF-41C0-8680-FDBE6932EEF2}"/>
              </a:ext>
            </a:extLst>
          </p:cNvPr>
          <p:cNvSpPr>
            <a:spLocks noChangeArrowheads="1"/>
          </p:cNvSpPr>
          <p:nvPr/>
        </p:nvSpPr>
        <p:spPr bwMode="auto">
          <a:xfrm>
            <a:off x="1834488" y="1332359"/>
            <a:ext cx="8011724"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修订要点</a:t>
            </a:r>
          </a:p>
        </p:txBody>
      </p:sp>
      <p:sp>
        <p:nvSpPr>
          <p:cNvPr id="16" name="矩形 15">
            <a:extLst>
              <a:ext uri="{FF2B5EF4-FFF2-40B4-BE49-F238E27FC236}">
                <a16:creationId xmlns:a16="http://schemas.microsoft.com/office/drawing/2014/main" xmlns="" id="{68A53CC1-1329-4BE3-AF70-F277CE86F015}"/>
              </a:ext>
            </a:extLst>
          </p:cNvPr>
          <p:cNvSpPr/>
          <p:nvPr/>
        </p:nvSpPr>
        <p:spPr>
          <a:xfrm>
            <a:off x="964913" y="1683608"/>
            <a:ext cx="11517600"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7" name="AutoShape 22">
            <a:extLst>
              <a:ext uri="{FF2B5EF4-FFF2-40B4-BE49-F238E27FC236}">
                <a16:creationId xmlns:a16="http://schemas.microsoft.com/office/drawing/2014/main" xmlns="" id="{92EBB7F1-EE5B-4D1A-9303-EF418BB29F7D}"/>
              </a:ext>
            </a:extLst>
          </p:cNvPr>
          <p:cNvSpPr>
            <a:spLocks noChangeArrowheads="1"/>
          </p:cNvSpPr>
          <p:nvPr/>
        </p:nvSpPr>
        <p:spPr bwMode="auto">
          <a:xfrm>
            <a:off x="1118219" y="1367930"/>
            <a:ext cx="277976"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endParaRPr>
          </a:p>
        </p:txBody>
      </p:sp>
      <p:sp>
        <p:nvSpPr>
          <p:cNvPr id="18" name="AutoShape 21">
            <a:extLst>
              <a:ext uri="{FF2B5EF4-FFF2-40B4-BE49-F238E27FC236}">
                <a16:creationId xmlns:a16="http://schemas.microsoft.com/office/drawing/2014/main" xmlns="" id="{280652EB-1397-4F94-AE62-E8C92D5F5F13}"/>
              </a:ext>
            </a:extLst>
          </p:cNvPr>
          <p:cNvSpPr>
            <a:spLocks noChangeArrowheads="1"/>
          </p:cNvSpPr>
          <p:nvPr/>
        </p:nvSpPr>
        <p:spPr bwMode="auto">
          <a:xfrm>
            <a:off x="972815" y="1367930"/>
            <a:ext cx="277976"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endParaRPr>
          </a:p>
        </p:txBody>
      </p:sp>
      <p:sp>
        <p:nvSpPr>
          <p:cNvPr id="19" name="AutoShape 23">
            <a:extLst>
              <a:ext uri="{FF2B5EF4-FFF2-40B4-BE49-F238E27FC236}">
                <a16:creationId xmlns:a16="http://schemas.microsoft.com/office/drawing/2014/main" xmlns="" id="{A277DD12-4A60-483D-B5AB-025F26AFEA61}"/>
              </a:ext>
            </a:extLst>
          </p:cNvPr>
          <p:cNvSpPr>
            <a:spLocks noChangeArrowheads="1"/>
          </p:cNvSpPr>
          <p:nvPr/>
        </p:nvSpPr>
        <p:spPr bwMode="auto">
          <a:xfrm>
            <a:off x="1263621" y="1367930"/>
            <a:ext cx="277976"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endParaRPr>
          </a:p>
        </p:txBody>
      </p:sp>
      <p:sp>
        <p:nvSpPr>
          <p:cNvPr id="14" name="矩形 13">
            <a:extLst>
              <a:ext uri="{FF2B5EF4-FFF2-40B4-BE49-F238E27FC236}">
                <a16:creationId xmlns:a16="http://schemas.microsoft.com/office/drawing/2014/main" xmlns="" id="{F10B7D65-8E61-4D5E-8605-ECD3616692E6}"/>
              </a:ext>
            </a:extLst>
          </p:cNvPr>
          <p:cNvSpPr/>
          <p:nvPr/>
        </p:nvSpPr>
        <p:spPr>
          <a:xfrm>
            <a:off x="4505913" y="2557338"/>
            <a:ext cx="3906839" cy="338554"/>
          </a:xfrm>
          <a:prstGeom prst="rect">
            <a:avLst/>
          </a:prstGeom>
        </p:spPr>
        <p:txBody>
          <a:bodyPr wrap="none">
            <a:spAutoFit/>
          </a:bodyPr>
          <a:lstStyle/>
          <a:p>
            <a:r>
              <a:rPr lang="zh-CN" altLang="en-US" sz="1600" b="1" dirty="0">
                <a:solidFill>
                  <a:srgbClr val="333333"/>
                </a:solidFill>
                <a:latin typeface="Times New Roman" panose="02020603050405020304" pitchFamily="18" charset="0"/>
                <a:ea typeface="楷体" panose="02010609060101010101" pitchFamily="49" charset="-122"/>
                <a:cs typeface="Times New Roman" panose="02020603050405020304" pitchFamily="18" charset="0"/>
              </a:rPr>
              <a:t>一、信息披露违法违规的行为的重新分类</a:t>
            </a:r>
            <a:endParaRPr lang="zh-CN" altLang="en-US" sz="1600" b="1"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47" name="矩形 46">
            <a:extLst>
              <a:ext uri="{FF2B5EF4-FFF2-40B4-BE49-F238E27FC236}">
                <a16:creationId xmlns:a16="http://schemas.microsoft.com/office/drawing/2014/main" xmlns="" id="{5158A4AD-302F-4A40-A626-F347C3072870}"/>
              </a:ext>
            </a:extLst>
          </p:cNvPr>
          <p:cNvSpPr/>
          <p:nvPr/>
        </p:nvSpPr>
        <p:spPr>
          <a:xfrm>
            <a:off x="924632" y="1692399"/>
            <a:ext cx="11557879" cy="861198"/>
          </a:xfrm>
          <a:prstGeom prst="rect">
            <a:avLst/>
          </a:prstGeom>
        </p:spPr>
        <p:txBody>
          <a:bodyPr wrap="square">
            <a:spAutoFit/>
          </a:bodyPr>
          <a:lstStyle/>
          <a:p>
            <a:pPr marL="171450" indent="-171450" algn="just">
              <a:lnSpc>
                <a:spcPct val="150000"/>
              </a:lnSpc>
              <a:spcBef>
                <a:spcPts val="600"/>
              </a:spcBef>
              <a:buClr>
                <a:srgbClr val="B69B80"/>
              </a:buClr>
              <a:buFont typeface="Wingdings" panose="05000000000000000000" pitchFamily="2" charset="2"/>
              <a:buChar char="u"/>
              <a:defRPr/>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与新</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第</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197</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条的逻辑保持一致，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第</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54</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条、</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55</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条重新划分了信息披露违法违规行为。</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lnSpc>
                <a:spcPct val="150000"/>
              </a:lnSpc>
              <a:spcBef>
                <a:spcPts val="600"/>
              </a:spcBef>
              <a:buClr>
                <a:srgbClr val="B69B80"/>
              </a:buClr>
              <a:buFont typeface="Wingdings" panose="05000000000000000000" pitchFamily="2" charset="2"/>
              <a:buChar char="u"/>
              <a:defRPr/>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信息披露违法违规行为的处罚力度较以前均有较大幅度提升。</a:t>
            </a:r>
            <a:endPar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cxnSp>
        <p:nvCxnSpPr>
          <p:cNvPr id="79" name="直接连接符 78">
            <a:extLst>
              <a:ext uri="{FF2B5EF4-FFF2-40B4-BE49-F238E27FC236}">
                <a16:creationId xmlns:a16="http://schemas.microsoft.com/office/drawing/2014/main" xmlns="" id="{965C3691-13D8-40EF-9A80-C0C73A6791C5}"/>
              </a:ext>
            </a:extLst>
          </p:cNvPr>
          <p:cNvCxnSpPr>
            <a:cxnSpLocks/>
          </p:cNvCxnSpPr>
          <p:nvPr/>
        </p:nvCxnSpPr>
        <p:spPr>
          <a:xfrm>
            <a:off x="1795169" y="3338802"/>
            <a:ext cx="0" cy="1892832"/>
          </a:xfrm>
          <a:prstGeom prst="line">
            <a:avLst/>
          </a:prstGeom>
          <a:ln w="285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80" name="isḷïḓê">
            <a:extLst>
              <a:ext uri="{FF2B5EF4-FFF2-40B4-BE49-F238E27FC236}">
                <a16:creationId xmlns:a16="http://schemas.microsoft.com/office/drawing/2014/main" xmlns="" id="{FC546ACC-B919-4392-9BA8-3B2EB54CC2EE}"/>
              </a:ext>
            </a:extLst>
          </p:cNvPr>
          <p:cNvSpPr/>
          <p:nvPr/>
        </p:nvSpPr>
        <p:spPr bwMode="auto">
          <a:xfrm>
            <a:off x="1379513" y="3936440"/>
            <a:ext cx="790802" cy="694483"/>
          </a:xfrm>
          <a:prstGeom prst="ellipse">
            <a:avLst/>
          </a:prstGeom>
          <a:solidFill>
            <a:srgbClr val="B08A5E"/>
          </a:solidFill>
          <a:ln w="38100">
            <a:solidFill>
              <a:schemeClr val="bg1"/>
            </a:solid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r>
              <a:rPr lang="zh-CN" altLang="en-US" sz="14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修订前</a:t>
            </a:r>
            <a:endParaRPr sz="14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grpSp>
        <p:nvGrpSpPr>
          <p:cNvPr id="86" name="išḻíḑê">
            <a:extLst>
              <a:ext uri="{FF2B5EF4-FFF2-40B4-BE49-F238E27FC236}">
                <a16:creationId xmlns:a16="http://schemas.microsoft.com/office/drawing/2014/main" xmlns="" id="{94A09FB5-66DB-4D47-98F4-F8E03511F5D5}"/>
              </a:ext>
            </a:extLst>
          </p:cNvPr>
          <p:cNvGrpSpPr/>
          <p:nvPr/>
        </p:nvGrpSpPr>
        <p:grpSpPr>
          <a:xfrm rot="16200000" flipV="1">
            <a:off x="1731008" y="3612744"/>
            <a:ext cx="128320" cy="185145"/>
            <a:chOff x="5233102" y="2121031"/>
            <a:chExt cx="216817" cy="216817"/>
          </a:xfrm>
        </p:grpSpPr>
        <p:sp>
          <p:nvSpPr>
            <p:cNvPr id="90" name="íSḷïḍê">
              <a:extLst>
                <a:ext uri="{FF2B5EF4-FFF2-40B4-BE49-F238E27FC236}">
                  <a16:creationId xmlns:a16="http://schemas.microsoft.com/office/drawing/2014/main" xmlns="" id="{E4B6B6A6-2161-4C48-9984-679397DB34B8}"/>
                </a:ext>
              </a:extLst>
            </p:cNvPr>
            <p:cNvSpPr/>
            <p:nvPr/>
          </p:nvSpPr>
          <p:spPr>
            <a:xfrm>
              <a:off x="5233102" y="2121031"/>
              <a:ext cx="216817" cy="216817"/>
            </a:xfrm>
            <a:prstGeom prst="ellipse">
              <a:avLst/>
            </a:prstGeom>
            <a:solidFill>
              <a:schemeClr val="bg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endParaRPr lang="zh-CN" altLang="en-US" sz="20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91" name="îSlïḓe">
              <a:extLst>
                <a:ext uri="{FF2B5EF4-FFF2-40B4-BE49-F238E27FC236}">
                  <a16:creationId xmlns:a16="http://schemas.microsoft.com/office/drawing/2014/main" xmlns="" id="{7EE6BF67-7A28-457A-B215-3FC0186AD386}"/>
                </a:ext>
              </a:extLst>
            </p:cNvPr>
            <p:cNvSpPr/>
            <p:nvPr/>
          </p:nvSpPr>
          <p:spPr>
            <a:xfrm>
              <a:off x="5289663" y="2166923"/>
              <a:ext cx="103695" cy="125033"/>
            </a:xfrm>
            <a:prstGeom prst="chevron">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endParaRPr lang="zh-CN" altLang="en-US" sz="20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grpSp>
      <p:grpSp>
        <p:nvGrpSpPr>
          <p:cNvPr id="87" name="íş1iḑé">
            <a:extLst>
              <a:ext uri="{FF2B5EF4-FFF2-40B4-BE49-F238E27FC236}">
                <a16:creationId xmlns:a16="http://schemas.microsoft.com/office/drawing/2014/main" xmlns="" id="{56311CDD-67B4-4328-B406-4A2E04BC8D09}"/>
              </a:ext>
            </a:extLst>
          </p:cNvPr>
          <p:cNvGrpSpPr/>
          <p:nvPr/>
        </p:nvGrpSpPr>
        <p:grpSpPr>
          <a:xfrm rot="5400000">
            <a:off x="1731008" y="4772545"/>
            <a:ext cx="128320" cy="185145"/>
            <a:chOff x="5233102" y="2121031"/>
            <a:chExt cx="216817" cy="216817"/>
          </a:xfrm>
        </p:grpSpPr>
        <p:sp>
          <p:nvSpPr>
            <p:cNvPr id="88" name="ïṡḷïḍê">
              <a:extLst>
                <a:ext uri="{FF2B5EF4-FFF2-40B4-BE49-F238E27FC236}">
                  <a16:creationId xmlns:a16="http://schemas.microsoft.com/office/drawing/2014/main" xmlns="" id="{239C35CD-D508-4168-A0ED-7BEE87EBC0D4}"/>
                </a:ext>
              </a:extLst>
            </p:cNvPr>
            <p:cNvSpPr/>
            <p:nvPr/>
          </p:nvSpPr>
          <p:spPr>
            <a:xfrm>
              <a:off x="5233102" y="2121031"/>
              <a:ext cx="216817" cy="216817"/>
            </a:xfrm>
            <a:prstGeom prst="ellipse">
              <a:avLst/>
            </a:prstGeom>
            <a:solidFill>
              <a:schemeClr val="bg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endParaRPr lang="zh-CN" altLang="en-US" sz="20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89" name="ïSḻiḍê">
              <a:extLst>
                <a:ext uri="{FF2B5EF4-FFF2-40B4-BE49-F238E27FC236}">
                  <a16:creationId xmlns:a16="http://schemas.microsoft.com/office/drawing/2014/main" xmlns="" id="{67D85670-1A32-4032-8FE0-58323EC3749D}"/>
                </a:ext>
              </a:extLst>
            </p:cNvPr>
            <p:cNvSpPr/>
            <p:nvPr/>
          </p:nvSpPr>
          <p:spPr>
            <a:xfrm>
              <a:off x="5289663" y="2166923"/>
              <a:ext cx="103695" cy="125033"/>
            </a:xfrm>
            <a:prstGeom prst="chevron">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endParaRPr lang="zh-CN" altLang="en-US" sz="20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grpSp>
      <p:cxnSp>
        <p:nvCxnSpPr>
          <p:cNvPr id="123" name="直接箭头连接符 122">
            <a:extLst>
              <a:ext uri="{FF2B5EF4-FFF2-40B4-BE49-F238E27FC236}">
                <a16:creationId xmlns:a16="http://schemas.microsoft.com/office/drawing/2014/main" xmlns="" id="{44C9272E-9C93-4AE7-903C-8D58802B8822}"/>
              </a:ext>
            </a:extLst>
          </p:cNvPr>
          <p:cNvCxnSpPr/>
          <p:nvPr/>
        </p:nvCxnSpPr>
        <p:spPr>
          <a:xfrm flipV="1">
            <a:off x="2410934" y="4268113"/>
            <a:ext cx="5101036" cy="17104"/>
          </a:xfrm>
          <a:prstGeom prst="straightConnector1">
            <a:avLst/>
          </a:prstGeom>
          <a:ln w="28575">
            <a:prstDash val="dash"/>
            <a:tailEnd type="triangle"/>
          </a:ln>
        </p:spPr>
        <p:style>
          <a:lnRef idx="1">
            <a:schemeClr val="accent2"/>
          </a:lnRef>
          <a:fillRef idx="0">
            <a:schemeClr val="accent2"/>
          </a:fillRef>
          <a:effectRef idx="0">
            <a:schemeClr val="accent2"/>
          </a:effectRef>
          <a:fontRef idx="minor">
            <a:schemeClr val="tx1"/>
          </a:fontRef>
        </p:style>
      </p:cxnSp>
      <p:cxnSp>
        <p:nvCxnSpPr>
          <p:cNvPr id="125" name="直接连接符 124">
            <a:extLst>
              <a:ext uri="{FF2B5EF4-FFF2-40B4-BE49-F238E27FC236}">
                <a16:creationId xmlns:a16="http://schemas.microsoft.com/office/drawing/2014/main" xmlns="" id="{49A09D29-8505-42CA-A5B1-C179D9D3BC21}"/>
              </a:ext>
            </a:extLst>
          </p:cNvPr>
          <p:cNvCxnSpPr>
            <a:cxnSpLocks/>
          </p:cNvCxnSpPr>
          <p:nvPr/>
        </p:nvCxnSpPr>
        <p:spPr>
          <a:xfrm>
            <a:off x="8044424" y="3338801"/>
            <a:ext cx="0" cy="1892832"/>
          </a:xfrm>
          <a:prstGeom prst="line">
            <a:avLst/>
          </a:prstGeom>
          <a:ln w="285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126" name="isḷïḓê">
            <a:extLst>
              <a:ext uri="{FF2B5EF4-FFF2-40B4-BE49-F238E27FC236}">
                <a16:creationId xmlns:a16="http://schemas.microsoft.com/office/drawing/2014/main" xmlns="" id="{313BBB89-D3FF-488C-B062-C682867C87D7}"/>
              </a:ext>
            </a:extLst>
          </p:cNvPr>
          <p:cNvSpPr/>
          <p:nvPr/>
        </p:nvSpPr>
        <p:spPr bwMode="auto">
          <a:xfrm>
            <a:off x="7654995" y="3955721"/>
            <a:ext cx="790802" cy="700539"/>
          </a:xfrm>
          <a:prstGeom prst="ellipse">
            <a:avLst/>
          </a:prstGeom>
          <a:solidFill>
            <a:srgbClr val="B08A5E"/>
          </a:solidFill>
          <a:ln w="38100">
            <a:solidFill>
              <a:schemeClr val="bg1"/>
            </a:solid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r>
              <a:rPr lang="zh-CN" altLang="en-US" sz="14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修订后</a:t>
            </a:r>
            <a:endParaRPr sz="14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grpSp>
        <p:nvGrpSpPr>
          <p:cNvPr id="127" name="išḻíḑê">
            <a:extLst>
              <a:ext uri="{FF2B5EF4-FFF2-40B4-BE49-F238E27FC236}">
                <a16:creationId xmlns:a16="http://schemas.microsoft.com/office/drawing/2014/main" xmlns="" id="{421D6DC6-C899-46B2-96C8-36AD2CA58461}"/>
              </a:ext>
            </a:extLst>
          </p:cNvPr>
          <p:cNvGrpSpPr/>
          <p:nvPr/>
        </p:nvGrpSpPr>
        <p:grpSpPr>
          <a:xfrm rot="16200000" flipV="1">
            <a:off x="7980263" y="3612744"/>
            <a:ext cx="128320" cy="185145"/>
            <a:chOff x="5233102" y="2121031"/>
            <a:chExt cx="216817" cy="216817"/>
          </a:xfrm>
        </p:grpSpPr>
        <p:sp>
          <p:nvSpPr>
            <p:cNvPr id="128" name="íSḷïḍê">
              <a:extLst>
                <a:ext uri="{FF2B5EF4-FFF2-40B4-BE49-F238E27FC236}">
                  <a16:creationId xmlns:a16="http://schemas.microsoft.com/office/drawing/2014/main" xmlns="" id="{B9EA7252-047A-4EC8-A056-D6314FA72F08}"/>
                </a:ext>
              </a:extLst>
            </p:cNvPr>
            <p:cNvSpPr/>
            <p:nvPr/>
          </p:nvSpPr>
          <p:spPr>
            <a:xfrm>
              <a:off x="5233102" y="2121031"/>
              <a:ext cx="216817" cy="216817"/>
            </a:xfrm>
            <a:prstGeom prst="ellipse">
              <a:avLst/>
            </a:prstGeom>
            <a:solidFill>
              <a:schemeClr val="bg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endParaRPr lang="zh-CN" altLang="en-US" sz="20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29" name="îSlïḓe">
              <a:extLst>
                <a:ext uri="{FF2B5EF4-FFF2-40B4-BE49-F238E27FC236}">
                  <a16:creationId xmlns:a16="http://schemas.microsoft.com/office/drawing/2014/main" xmlns="" id="{3A08211A-D7C5-466D-95A0-37AE303CD972}"/>
                </a:ext>
              </a:extLst>
            </p:cNvPr>
            <p:cNvSpPr/>
            <p:nvPr/>
          </p:nvSpPr>
          <p:spPr>
            <a:xfrm>
              <a:off x="5289663" y="2166923"/>
              <a:ext cx="103695" cy="125033"/>
            </a:xfrm>
            <a:prstGeom prst="chevron">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endParaRPr lang="zh-CN" altLang="en-US" sz="20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grpSp>
      <p:grpSp>
        <p:nvGrpSpPr>
          <p:cNvPr id="130" name="íş1iḑé">
            <a:extLst>
              <a:ext uri="{FF2B5EF4-FFF2-40B4-BE49-F238E27FC236}">
                <a16:creationId xmlns:a16="http://schemas.microsoft.com/office/drawing/2014/main" xmlns="" id="{E00A3CC5-7EF7-4B87-AAC0-6A08D4100A53}"/>
              </a:ext>
            </a:extLst>
          </p:cNvPr>
          <p:cNvGrpSpPr/>
          <p:nvPr/>
        </p:nvGrpSpPr>
        <p:grpSpPr>
          <a:xfrm rot="5400000">
            <a:off x="7980263" y="4772544"/>
            <a:ext cx="128320" cy="185145"/>
            <a:chOff x="5233102" y="2121031"/>
            <a:chExt cx="216817" cy="216817"/>
          </a:xfrm>
        </p:grpSpPr>
        <p:sp>
          <p:nvSpPr>
            <p:cNvPr id="131" name="ïṡḷïḍê">
              <a:extLst>
                <a:ext uri="{FF2B5EF4-FFF2-40B4-BE49-F238E27FC236}">
                  <a16:creationId xmlns:a16="http://schemas.microsoft.com/office/drawing/2014/main" xmlns="" id="{553FB597-8AA9-480A-BA40-EE7A6F9AAA15}"/>
                </a:ext>
              </a:extLst>
            </p:cNvPr>
            <p:cNvSpPr/>
            <p:nvPr/>
          </p:nvSpPr>
          <p:spPr>
            <a:xfrm>
              <a:off x="5233102" y="2121031"/>
              <a:ext cx="216817" cy="216817"/>
            </a:xfrm>
            <a:prstGeom prst="ellipse">
              <a:avLst/>
            </a:prstGeom>
            <a:solidFill>
              <a:schemeClr val="bg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endParaRPr lang="zh-CN" altLang="en-US" sz="20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32" name="ïSḻiḍê">
              <a:extLst>
                <a:ext uri="{FF2B5EF4-FFF2-40B4-BE49-F238E27FC236}">
                  <a16:creationId xmlns:a16="http://schemas.microsoft.com/office/drawing/2014/main" xmlns="" id="{94CA452B-ED88-40B7-A317-0BE96432A5B8}"/>
                </a:ext>
              </a:extLst>
            </p:cNvPr>
            <p:cNvSpPr/>
            <p:nvPr/>
          </p:nvSpPr>
          <p:spPr>
            <a:xfrm>
              <a:off x="5289663" y="2166923"/>
              <a:ext cx="103695" cy="125033"/>
            </a:xfrm>
            <a:prstGeom prst="chevron">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354"/>
              <a:endParaRPr lang="zh-CN" altLang="en-US" sz="2000" b="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grpSp>
      <p:sp>
        <p:nvSpPr>
          <p:cNvPr id="124" name="矩形 123">
            <a:extLst>
              <a:ext uri="{FF2B5EF4-FFF2-40B4-BE49-F238E27FC236}">
                <a16:creationId xmlns:a16="http://schemas.microsoft.com/office/drawing/2014/main" xmlns="" id="{E7BCAAA9-A945-457F-BD5B-8EA01242E5EB}"/>
              </a:ext>
            </a:extLst>
          </p:cNvPr>
          <p:cNvSpPr/>
          <p:nvPr/>
        </p:nvSpPr>
        <p:spPr>
          <a:xfrm>
            <a:off x="2095941" y="3383656"/>
            <a:ext cx="4331861" cy="738664"/>
          </a:xfrm>
          <a:prstGeom prst="rect">
            <a:avLst/>
          </a:prstGeom>
        </p:spPr>
        <p:txBody>
          <a:bodyPr wrap="square">
            <a:spAutoFit/>
          </a:bodyPr>
          <a:lstStyle/>
          <a:p>
            <a:pPr marL="171450" indent="-171450">
              <a:buFont typeface="Arial" panose="020B0604020202020204" pitchFamily="34" charset="0"/>
              <a:buChar char="•"/>
            </a:pP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“未按照本办法规定报送重大资产重组有关报告，或者报送的报告有虚假记载、误导性陈述或者重大遗漏的”</a:t>
            </a:r>
            <a:endParaRPr lang="zh-CN" altLang="en-US" sz="14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34" name="矩形 133">
            <a:extLst>
              <a:ext uri="{FF2B5EF4-FFF2-40B4-BE49-F238E27FC236}">
                <a16:creationId xmlns:a16="http://schemas.microsoft.com/office/drawing/2014/main" xmlns="" id="{89DCA9FB-4096-479D-8863-1410F8313AE2}"/>
              </a:ext>
            </a:extLst>
          </p:cNvPr>
          <p:cNvSpPr/>
          <p:nvPr/>
        </p:nvSpPr>
        <p:spPr>
          <a:xfrm>
            <a:off x="2095941" y="4583528"/>
            <a:ext cx="4331861" cy="523220"/>
          </a:xfrm>
          <a:prstGeom prst="rect">
            <a:avLst/>
          </a:prstGeom>
        </p:spPr>
        <p:txBody>
          <a:bodyPr wrap="square">
            <a:spAutoFit/>
          </a:bodyPr>
          <a:lstStyle/>
          <a:p>
            <a:pPr marL="171450" indent="-171450">
              <a:buFont typeface="Arial" panose="020B0604020202020204" pitchFamily="34" charset="0"/>
              <a:buChar char="•"/>
            </a:pP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“未按照规定披露重大资产重组信息，或者所披露的信息存在虚假记载、误导性陈述或者重大遗漏的”</a:t>
            </a:r>
            <a:endParaRPr lang="zh-CN" altLang="en-US" sz="14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33" name="矩形 132">
            <a:extLst>
              <a:ext uri="{FF2B5EF4-FFF2-40B4-BE49-F238E27FC236}">
                <a16:creationId xmlns:a16="http://schemas.microsoft.com/office/drawing/2014/main" xmlns="" id="{434D7034-092F-4B48-956B-51B5AC4D3E3B}"/>
              </a:ext>
            </a:extLst>
          </p:cNvPr>
          <p:cNvSpPr/>
          <p:nvPr/>
        </p:nvSpPr>
        <p:spPr>
          <a:xfrm>
            <a:off x="8352307" y="3402800"/>
            <a:ext cx="4043197" cy="523220"/>
          </a:xfrm>
          <a:prstGeom prst="rect">
            <a:avLst/>
          </a:prstGeom>
        </p:spPr>
        <p:txBody>
          <a:bodyPr wrap="square">
            <a:spAutoFit/>
          </a:bodyPr>
          <a:lstStyle/>
          <a:p>
            <a:pPr marL="171450" indent="-171450">
              <a:buFont typeface="Arial" panose="020B0604020202020204" pitchFamily="34" charset="0"/>
              <a:buChar char="•"/>
            </a:pP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“未按照本办法规定报送重大资产重组有关报告或者履行信息披露义务”</a:t>
            </a:r>
            <a:endParaRPr lang="zh-CN" altLang="en-US" sz="14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35" name="矩形 134">
            <a:extLst>
              <a:ext uri="{FF2B5EF4-FFF2-40B4-BE49-F238E27FC236}">
                <a16:creationId xmlns:a16="http://schemas.microsoft.com/office/drawing/2014/main" xmlns="" id="{0470DBD9-3096-4CEF-BD48-441D1D22769D}"/>
              </a:ext>
            </a:extLst>
          </p:cNvPr>
          <p:cNvSpPr/>
          <p:nvPr/>
        </p:nvSpPr>
        <p:spPr>
          <a:xfrm>
            <a:off x="8358565" y="4583528"/>
            <a:ext cx="3948184" cy="523220"/>
          </a:xfrm>
          <a:prstGeom prst="rect">
            <a:avLst/>
          </a:prstGeom>
        </p:spPr>
        <p:txBody>
          <a:bodyPr wrap="square">
            <a:spAutoFit/>
          </a:bodyPr>
          <a:lstStyle/>
          <a:p>
            <a:pPr marL="171450" indent="-171450">
              <a:buFont typeface="Arial" panose="020B0604020202020204" pitchFamily="34" charset="0"/>
              <a:buChar char="•"/>
            </a:pP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rPr>
              <a:t>报送的报告或者披露的信息存在虚假记载、误导性陈述或者重大遗漏的</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endParaRPr lang="zh-CN" altLang="en-US" sz="14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36" name="矩形 135">
            <a:extLst>
              <a:ext uri="{FF2B5EF4-FFF2-40B4-BE49-F238E27FC236}">
                <a16:creationId xmlns:a16="http://schemas.microsoft.com/office/drawing/2014/main" xmlns="" id="{90467416-2CEB-4427-9B8C-90366412A0BD}"/>
              </a:ext>
            </a:extLst>
          </p:cNvPr>
          <p:cNvSpPr/>
          <p:nvPr/>
        </p:nvSpPr>
        <p:spPr>
          <a:xfrm>
            <a:off x="998206" y="3017058"/>
            <a:ext cx="1483098" cy="338554"/>
          </a:xfrm>
          <a:prstGeom prst="rect">
            <a:avLst/>
          </a:prstGeom>
        </p:spPr>
        <p:txBody>
          <a:bodyPr wrap="none">
            <a:spAutoFit/>
          </a:bodyPr>
          <a:lstStyle/>
          <a:p>
            <a:r>
              <a:rPr lang="zh-CN" altLang="en-US"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①报送</a:t>
            </a:r>
            <a:r>
              <a:rPr lang="en-US" altLang="zh-CN"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不报送</a:t>
            </a:r>
            <a:endParaRPr lang="zh-CN" altLang="en-US" sz="16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38" name="矩形 137">
            <a:extLst>
              <a:ext uri="{FF2B5EF4-FFF2-40B4-BE49-F238E27FC236}">
                <a16:creationId xmlns:a16="http://schemas.microsoft.com/office/drawing/2014/main" xmlns="" id="{675CC309-7792-4CCE-8DC7-F819EAFF4BB4}"/>
              </a:ext>
            </a:extLst>
          </p:cNvPr>
          <p:cNvSpPr/>
          <p:nvPr/>
        </p:nvSpPr>
        <p:spPr>
          <a:xfrm>
            <a:off x="998206" y="5269351"/>
            <a:ext cx="1483098" cy="338554"/>
          </a:xfrm>
          <a:prstGeom prst="rect">
            <a:avLst/>
          </a:prstGeom>
        </p:spPr>
        <p:txBody>
          <a:bodyPr wrap="none">
            <a:spAutoFit/>
          </a:bodyPr>
          <a:lstStyle/>
          <a:p>
            <a:r>
              <a:rPr lang="zh-CN" altLang="en-US"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②披露</a:t>
            </a:r>
            <a:r>
              <a:rPr lang="en-US" altLang="zh-CN"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不披露</a:t>
            </a:r>
            <a:endParaRPr lang="zh-CN" altLang="en-US" sz="16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39" name="矩形 138">
            <a:extLst>
              <a:ext uri="{FF2B5EF4-FFF2-40B4-BE49-F238E27FC236}">
                <a16:creationId xmlns:a16="http://schemas.microsoft.com/office/drawing/2014/main" xmlns="" id="{27065A23-8C03-4E51-A9F2-95DFB72D9EAF}"/>
              </a:ext>
            </a:extLst>
          </p:cNvPr>
          <p:cNvSpPr/>
          <p:nvPr/>
        </p:nvSpPr>
        <p:spPr>
          <a:xfrm>
            <a:off x="7300848" y="2988543"/>
            <a:ext cx="1838965" cy="338554"/>
          </a:xfrm>
          <a:prstGeom prst="rect">
            <a:avLst/>
          </a:prstGeom>
        </p:spPr>
        <p:txBody>
          <a:bodyPr wrap="none">
            <a:spAutoFit/>
          </a:bodyPr>
          <a:lstStyle/>
          <a:p>
            <a:r>
              <a:rPr lang="zh-CN" altLang="en-US"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①是否报送及披露</a:t>
            </a:r>
            <a:endParaRPr lang="zh-CN" altLang="en-US" sz="16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40" name="矩形 139">
            <a:extLst>
              <a:ext uri="{FF2B5EF4-FFF2-40B4-BE49-F238E27FC236}">
                <a16:creationId xmlns:a16="http://schemas.microsoft.com/office/drawing/2014/main" xmlns="" id="{1F1F7959-937B-454A-A93C-4D116571BCD0}"/>
              </a:ext>
            </a:extLst>
          </p:cNvPr>
          <p:cNvSpPr/>
          <p:nvPr/>
        </p:nvSpPr>
        <p:spPr>
          <a:xfrm>
            <a:off x="7354232" y="5269351"/>
            <a:ext cx="2517036" cy="338554"/>
          </a:xfrm>
          <a:prstGeom prst="rect">
            <a:avLst/>
          </a:prstGeom>
        </p:spPr>
        <p:txBody>
          <a:bodyPr wrap="none">
            <a:spAutoFit/>
          </a:bodyPr>
          <a:lstStyle/>
          <a:p>
            <a:r>
              <a:rPr lang="zh-CN" altLang="en-US"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②报告</a:t>
            </a:r>
            <a:r>
              <a:rPr lang="en-US" altLang="zh-CN"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b="1"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信披是否存在问题</a:t>
            </a:r>
            <a:endParaRPr lang="zh-CN" altLang="en-US" sz="16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45" name="矩形: 圆角 144">
            <a:extLst>
              <a:ext uri="{FF2B5EF4-FFF2-40B4-BE49-F238E27FC236}">
                <a16:creationId xmlns:a16="http://schemas.microsoft.com/office/drawing/2014/main" xmlns="" id="{08265DBF-9702-43A4-962E-840BE721973B}"/>
              </a:ext>
            </a:extLst>
          </p:cNvPr>
          <p:cNvSpPr/>
          <p:nvPr/>
        </p:nvSpPr>
        <p:spPr>
          <a:xfrm>
            <a:off x="964913" y="6068870"/>
            <a:ext cx="11341847" cy="1019833"/>
          </a:xfrm>
          <a:prstGeom prst="round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nchor="ctr">
            <a:noAutofit/>
          </a:bodyPr>
          <a:lstStyle/>
          <a:p>
            <a:pPr marL="171450" indent="-171450">
              <a:buFont typeface="Wingdings" panose="05000000000000000000" pitchFamily="2" charset="2"/>
              <a:buChar char="Ø"/>
            </a:pPr>
            <a:endPar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endParaRPr>
          </a:p>
        </p:txBody>
      </p:sp>
      <p:sp>
        <p:nvSpPr>
          <p:cNvPr id="148" name="right-arrow-black-shape_37486">
            <a:extLst>
              <a:ext uri="{FF2B5EF4-FFF2-40B4-BE49-F238E27FC236}">
                <a16:creationId xmlns:a16="http://schemas.microsoft.com/office/drawing/2014/main" xmlns="" id="{E41BC8CA-041F-4401-A1E8-E74D8560FA18}"/>
              </a:ext>
            </a:extLst>
          </p:cNvPr>
          <p:cNvSpPr>
            <a:spLocks noChangeAspect="1"/>
          </p:cNvSpPr>
          <p:nvPr/>
        </p:nvSpPr>
        <p:spPr bwMode="auto">
          <a:xfrm>
            <a:off x="8495849" y="6190227"/>
            <a:ext cx="532455" cy="237801"/>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chemeClr val="bg1">
              <a:lumMod val="65000"/>
            </a:schemeClr>
          </a:solidFill>
          <a:ln>
            <a:noFill/>
          </a:ln>
        </p:spPr>
        <p:txBody>
          <a:bodyPr/>
          <a:lstStyle/>
          <a:p>
            <a:endParaRPr lang="zh-CN" altLang="en-US">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49" name="矩形 148">
            <a:extLst>
              <a:ext uri="{FF2B5EF4-FFF2-40B4-BE49-F238E27FC236}">
                <a16:creationId xmlns:a16="http://schemas.microsoft.com/office/drawing/2014/main" xmlns="" id="{518F5A8F-9F2E-444F-BC4D-1B6163CB032C}"/>
              </a:ext>
            </a:extLst>
          </p:cNvPr>
          <p:cNvSpPr/>
          <p:nvPr/>
        </p:nvSpPr>
        <p:spPr>
          <a:xfrm>
            <a:off x="9204884" y="6155240"/>
            <a:ext cx="2926121" cy="307777"/>
          </a:xfrm>
          <a:prstGeom prst="rect">
            <a:avLst/>
          </a:prstGeom>
        </p:spPr>
        <p:txBody>
          <a:bodyPr wrap="square">
            <a:spAutoFit/>
          </a:bodyPr>
          <a:lstStyle/>
          <a:p>
            <a:pPr marL="171450" indent="-171450">
              <a:buFont typeface="Arial" panose="020B0604020202020204" pitchFamily="34" charset="0"/>
              <a:buChar char="•"/>
            </a:pPr>
            <a:r>
              <a:rPr lang="en-US" altLang="zh-CN"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50</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万以上</a:t>
            </a:r>
            <a:r>
              <a:rPr lang="en-US" altLang="zh-CN"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500</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万元以下罚款</a:t>
            </a:r>
            <a:endParaRPr lang="zh-CN" altLang="en-US" sz="14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50" name="矩形 149">
            <a:extLst>
              <a:ext uri="{FF2B5EF4-FFF2-40B4-BE49-F238E27FC236}">
                <a16:creationId xmlns:a16="http://schemas.microsoft.com/office/drawing/2014/main" xmlns="" id="{E21860F8-3338-423D-876E-57613D8CA2EA}"/>
              </a:ext>
            </a:extLst>
          </p:cNvPr>
          <p:cNvSpPr/>
          <p:nvPr/>
        </p:nvSpPr>
        <p:spPr>
          <a:xfrm>
            <a:off x="5777693" y="6174488"/>
            <a:ext cx="2926121" cy="307777"/>
          </a:xfrm>
          <a:prstGeom prst="rect">
            <a:avLst/>
          </a:prstGeom>
        </p:spPr>
        <p:txBody>
          <a:bodyPr wrap="square">
            <a:spAutoFit/>
          </a:bodyPr>
          <a:lstStyle/>
          <a:p>
            <a:pPr marL="171450" indent="-171450">
              <a:buFont typeface="Arial" panose="020B0604020202020204" pitchFamily="34" charset="0"/>
              <a:buChar char="•"/>
            </a:pPr>
            <a:r>
              <a:rPr lang="en-US" altLang="zh-CN"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30</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万以上</a:t>
            </a:r>
            <a:r>
              <a:rPr lang="en-US" altLang="zh-CN"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60</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万元以下罚款</a:t>
            </a:r>
            <a:endParaRPr lang="zh-CN" altLang="en-US" sz="14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47" name="矩形 146">
            <a:extLst>
              <a:ext uri="{FF2B5EF4-FFF2-40B4-BE49-F238E27FC236}">
                <a16:creationId xmlns:a16="http://schemas.microsoft.com/office/drawing/2014/main" xmlns="" id="{D41E3904-DD47-45CD-BFA0-C00A8D0DB83B}"/>
              </a:ext>
            </a:extLst>
          </p:cNvPr>
          <p:cNvSpPr/>
          <p:nvPr/>
        </p:nvSpPr>
        <p:spPr>
          <a:xfrm>
            <a:off x="1994229" y="6155240"/>
            <a:ext cx="3057247" cy="307777"/>
          </a:xfrm>
          <a:prstGeom prst="rect">
            <a:avLst/>
          </a:prstGeom>
        </p:spPr>
        <p:txBody>
          <a:bodyPr wrap="none">
            <a:spAutoFit/>
          </a:bodyPr>
          <a:lstStyle/>
          <a:p>
            <a:r>
              <a:rPr lang="zh-CN" altLang="zh-CN" sz="1400" b="1" dirty="0">
                <a:latin typeface="Times New Roman" panose="02020603050405020304" pitchFamily="18" charset="0"/>
                <a:ea typeface="楷体" panose="02010609060101010101" pitchFamily="49" charset="-122"/>
                <a:cs typeface="Times New Roman" panose="02020603050405020304" pitchFamily="18" charset="0"/>
              </a:rPr>
              <a:t>未报送报告或者履行信息披露义务的</a:t>
            </a:r>
            <a:endParaRPr lang="zh-CN" altLang="en-US" sz="1400" b="1" dirty="0">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152" name="直接连接符 151">
            <a:extLst>
              <a:ext uri="{FF2B5EF4-FFF2-40B4-BE49-F238E27FC236}">
                <a16:creationId xmlns:a16="http://schemas.microsoft.com/office/drawing/2014/main" xmlns="" id="{2C496CE0-08C9-4B65-80C5-9FFA482ABFEC}"/>
              </a:ext>
            </a:extLst>
          </p:cNvPr>
          <p:cNvCxnSpPr>
            <a:cxnSpLocks/>
          </p:cNvCxnSpPr>
          <p:nvPr/>
        </p:nvCxnSpPr>
        <p:spPr>
          <a:xfrm flipV="1">
            <a:off x="2042479" y="6523494"/>
            <a:ext cx="9912774" cy="15376"/>
          </a:xfrm>
          <a:prstGeom prst="line">
            <a:avLst/>
          </a:prstGeom>
          <a:ln w="12700"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156" name="矩形 155">
            <a:extLst>
              <a:ext uri="{FF2B5EF4-FFF2-40B4-BE49-F238E27FC236}">
                <a16:creationId xmlns:a16="http://schemas.microsoft.com/office/drawing/2014/main" xmlns="" id="{0E3E8BA8-D71B-4046-A81C-0F95FB73D289}"/>
              </a:ext>
            </a:extLst>
          </p:cNvPr>
          <p:cNvSpPr/>
          <p:nvPr/>
        </p:nvSpPr>
        <p:spPr>
          <a:xfrm>
            <a:off x="1994230" y="6565483"/>
            <a:ext cx="3376496" cy="523220"/>
          </a:xfrm>
          <a:prstGeom prst="rect">
            <a:avLst/>
          </a:prstGeom>
        </p:spPr>
        <p:txBody>
          <a:bodyPr wrap="square">
            <a:spAutoFit/>
          </a:bodyPr>
          <a:lstStyle/>
          <a:p>
            <a:r>
              <a:rPr lang="zh-CN" altLang="en-US" sz="1400" b="1" dirty="0">
                <a:latin typeface="Times New Roman" panose="02020603050405020304" pitchFamily="18" charset="0"/>
                <a:ea typeface="楷体" panose="02010609060101010101" pitchFamily="49" charset="-122"/>
                <a:cs typeface="Times New Roman" panose="02020603050405020304" pitchFamily="18" charset="0"/>
              </a:rPr>
              <a:t>报送的报告或者披露的信息有虚假记载、误导性陈述或者重大遗漏的</a:t>
            </a:r>
          </a:p>
        </p:txBody>
      </p:sp>
      <p:sp>
        <p:nvSpPr>
          <p:cNvPr id="159" name="right-arrow-black-shape_37486">
            <a:extLst>
              <a:ext uri="{FF2B5EF4-FFF2-40B4-BE49-F238E27FC236}">
                <a16:creationId xmlns:a16="http://schemas.microsoft.com/office/drawing/2014/main" xmlns="" id="{470F7638-0DF5-4802-BC5E-27EFE0957414}"/>
              </a:ext>
            </a:extLst>
          </p:cNvPr>
          <p:cNvSpPr>
            <a:spLocks noChangeAspect="1"/>
          </p:cNvSpPr>
          <p:nvPr/>
        </p:nvSpPr>
        <p:spPr bwMode="auto">
          <a:xfrm>
            <a:off x="8495849" y="6743015"/>
            <a:ext cx="532455" cy="237801"/>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chemeClr val="bg1">
              <a:lumMod val="65000"/>
            </a:schemeClr>
          </a:solidFill>
          <a:ln>
            <a:noFill/>
          </a:ln>
        </p:spPr>
        <p:txBody>
          <a:bodyPr/>
          <a:lstStyle/>
          <a:p>
            <a:endParaRPr lang="zh-CN" altLang="en-US">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60" name="矩形 159">
            <a:extLst>
              <a:ext uri="{FF2B5EF4-FFF2-40B4-BE49-F238E27FC236}">
                <a16:creationId xmlns:a16="http://schemas.microsoft.com/office/drawing/2014/main" xmlns="" id="{DF5542F9-F097-4813-AE3C-7D8535EC90D4}"/>
              </a:ext>
            </a:extLst>
          </p:cNvPr>
          <p:cNvSpPr/>
          <p:nvPr/>
        </p:nvSpPr>
        <p:spPr>
          <a:xfrm>
            <a:off x="9110781" y="6708028"/>
            <a:ext cx="3020224" cy="307777"/>
          </a:xfrm>
          <a:prstGeom prst="rect">
            <a:avLst/>
          </a:prstGeom>
        </p:spPr>
        <p:txBody>
          <a:bodyPr wrap="square">
            <a:spAutoFit/>
          </a:bodyPr>
          <a:lstStyle/>
          <a:p>
            <a:pPr marL="171450" indent="-171450">
              <a:buFont typeface="Arial" panose="020B0604020202020204" pitchFamily="34" charset="0"/>
              <a:buChar char="•"/>
            </a:pPr>
            <a:r>
              <a:rPr lang="en-US" altLang="zh-CN"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100</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万以上</a:t>
            </a:r>
            <a:r>
              <a:rPr lang="en-US" altLang="zh-CN"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1000</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万元以下罚款</a:t>
            </a:r>
            <a:endParaRPr lang="zh-CN" altLang="en-US" sz="14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61" name="矩形 160">
            <a:extLst>
              <a:ext uri="{FF2B5EF4-FFF2-40B4-BE49-F238E27FC236}">
                <a16:creationId xmlns:a16="http://schemas.microsoft.com/office/drawing/2014/main" xmlns="" id="{715CA4E7-3983-4509-B4CA-217CCC961CE7}"/>
              </a:ext>
            </a:extLst>
          </p:cNvPr>
          <p:cNvSpPr/>
          <p:nvPr/>
        </p:nvSpPr>
        <p:spPr>
          <a:xfrm>
            <a:off x="5777693" y="6727276"/>
            <a:ext cx="2926121" cy="307777"/>
          </a:xfrm>
          <a:prstGeom prst="rect">
            <a:avLst/>
          </a:prstGeom>
        </p:spPr>
        <p:txBody>
          <a:bodyPr wrap="square">
            <a:spAutoFit/>
          </a:bodyPr>
          <a:lstStyle/>
          <a:p>
            <a:pPr marL="171450" indent="-171450">
              <a:buFont typeface="Arial" panose="020B0604020202020204" pitchFamily="34" charset="0"/>
              <a:buChar char="•"/>
            </a:pPr>
            <a:r>
              <a:rPr lang="en-US" altLang="zh-CN"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30</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万以上</a:t>
            </a:r>
            <a:r>
              <a:rPr lang="en-US" altLang="zh-CN"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60</a:t>
            </a:r>
            <a:r>
              <a:rPr lang="zh-CN" altLang="en-US" sz="14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万元以下罚款</a:t>
            </a:r>
            <a:endParaRPr lang="zh-CN" altLang="en-US" sz="14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62" name="iconfont-11253-5322169">
            <a:extLst>
              <a:ext uri="{FF2B5EF4-FFF2-40B4-BE49-F238E27FC236}">
                <a16:creationId xmlns:a16="http://schemas.microsoft.com/office/drawing/2014/main" xmlns="" id="{487CE472-F4AF-4416-9F81-BFB4369230B3}"/>
              </a:ext>
            </a:extLst>
          </p:cNvPr>
          <p:cNvSpPr>
            <a:spLocks noChangeAspect="1"/>
          </p:cNvSpPr>
          <p:nvPr/>
        </p:nvSpPr>
        <p:spPr bwMode="auto">
          <a:xfrm>
            <a:off x="1157083" y="6182900"/>
            <a:ext cx="692631" cy="609685"/>
          </a:xfrm>
          <a:custGeom>
            <a:avLst/>
            <a:gdLst>
              <a:gd name="T0" fmla="*/ 5100 w 9346"/>
              <a:gd name="T1" fmla="*/ 8923 h 10038"/>
              <a:gd name="T2" fmla="*/ 5088 w 9346"/>
              <a:gd name="T3" fmla="*/ 8818 h 10038"/>
              <a:gd name="T4" fmla="*/ 4680 w 9346"/>
              <a:gd name="T5" fmla="*/ 8410 h 10038"/>
              <a:gd name="T6" fmla="*/ 1086 w 9346"/>
              <a:gd name="T7" fmla="*/ 8410 h 10038"/>
              <a:gd name="T8" fmla="*/ 679 w 9346"/>
              <a:gd name="T9" fmla="*/ 8818 h 10038"/>
              <a:gd name="T10" fmla="*/ 679 w 9346"/>
              <a:gd name="T11" fmla="*/ 8923 h 10038"/>
              <a:gd name="T12" fmla="*/ 639 w 9346"/>
              <a:gd name="T13" fmla="*/ 8923 h 10038"/>
              <a:gd name="T14" fmla="*/ 49 w 9346"/>
              <a:gd name="T15" fmla="*/ 9513 h 10038"/>
              <a:gd name="T16" fmla="*/ 49 w 9346"/>
              <a:gd name="T17" fmla="*/ 10038 h 10038"/>
              <a:gd name="T18" fmla="*/ 5693 w 9346"/>
              <a:gd name="T19" fmla="*/ 10038 h 10038"/>
              <a:gd name="T20" fmla="*/ 5693 w 9346"/>
              <a:gd name="T21" fmla="*/ 9513 h 10038"/>
              <a:gd name="T22" fmla="*/ 5100 w 9346"/>
              <a:gd name="T23" fmla="*/ 8923 h 10038"/>
              <a:gd name="T24" fmla="*/ 2021 w 9346"/>
              <a:gd name="T25" fmla="*/ 6154 h 10038"/>
              <a:gd name="T26" fmla="*/ 184 w 9346"/>
              <a:gd name="T27" fmla="*/ 4185 h 10038"/>
              <a:gd name="T28" fmla="*/ 211 w 9346"/>
              <a:gd name="T29" fmla="*/ 3477 h 10038"/>
              <a:gd name="T30" fmla="*/ 500 w 9346"/>
              <a:gd name="T31" fmla="*/ 3214 h 10038"/>
              <a:gd name="T32" fmla="*/ 1209 w 9346"/>
              <a:gd name="T33" fmla="*/ 3242 h 10038"/>
              <a:gd name="T34" fmla="*/ 3045 w 9346"/>
              <a:gd name="T35" fmla="*/ 5210 h 10038"/>
              <a:gd name="T36" fmla="*/ 3019 w 9346"/>
              <a:gd name="T37" fmla="*/ 5919 h 10038"/>
              <a:gd name="T38" fmla="*/ 2730 w 9346"/>
              <a:gd name="T39" fmla="*/ 6182 h 10038"/>
              <a:gd name="T40" fmla="*/ 2021 w 9346"/>
              <a:gd name="T41" fmla="*/ 6154 h 10038"/>
              <a:gd name="T42" fmla="*/ 4475 w 9346"/>
              <a:gd name="T43" fmla="*/ 210 h 10038"/>
              <a:gd name="T44" fmla="*/ 6311 w 9346"/>
              <a:gd name="T45" fmla="*/ 2179 h 10038"/>
              <a:gd name="T46" fmla="*/ 6285 w 9346"/>
              <a:gd name="T47" fmla="*/ 2888 h 10038"/>
              <a:gd name="T48" fmla="*/ 5996 w 9346"/>
              <a:gd name="T49" fmla="*/ 3150 h 10038"/>
              <a:gd name="T50" fmla="*/ 5287 w 9346"/>
              <a:gd name="T51" fmla="*/ 3123 h 10038"/>
              <a:gd name="T52" fmla="*/ 3451 w 9346"/>
              <a:gd name="T53" fmla="*/ 1155 h 10038"/>
              <a:gd name="T54" fmla="*/ 3478 w 9346"/>
              <a:gd name="T55" fmla="*/ 446 h 10038"/>
              <a:gd name="T56" fmla="*/ 3766 w 9346"/>
              <a:gd name="T57" fmla="*/ 184 h 10038"/>
              <a:gd name="T58" fmla="*/ 4475 w 9346"/>
              <a:gd name="T59" fmla="*/ 210 h 10038"/>
              <a:gd name="T60" fmla="*/ 9334 w 9346"/>
              <a:gd name="T61" fmla="*/ 8914 h 10038"/>
              <a:gd name="T62" fmla="*/ 9150 w 9346"/>
              <a:gd name="T63" fmla="*/ 8507 h 10038"/>
              <a:gd name="T64" fmla="*/ 5000 w 9346"/>
              <a:gd name="T65" fmla="*/ 4304 h 10038"/>
              <a:gd name="T66" fmla="*/ 5289 w 9346"/>
              <a:gd name="T67" fmla="*/ 4042 h 10038"/>
              <a:gd name="T68" fmla="*/ 4856 w 9346"/>
              <a:gd name="T69" fmla="*/ 3557 h 10038"/>
              <a:gd name="T70" fmla="*/ 5131 w 9346"/>
              <a:gd name="T71" fmla="*/ 3307 h 10038"/>
              <a:gd name="T72" fmla="*/ 3255 w 9346"/>
              <a:gd name="T73" fmla="*/ 1314 h 10038"/>
              <a:gd name="T74" fmla="*/ 1379 w 9346"/>
              <a:gd name="T75" fmla="*/ 3058 h 10038"/>
              <a:gd name="T76" fmla="*/ 3241 w 9346"/>
              <a:gd name="T77" fmla="*/ 5052 h 10038"/>
              <a:gd name="T78" fmla="*/ 3491 w 9346"/>
              <a:gd name="T79" fmla="*/ 4829 h 10038"/>
              <a:gd name="T80" fmla="*/ 3924 w 9346"/>
              <a:gd name="T81" fmla="*/ 5314 h 10038"/>
              <a:gd name="T82" fmla="*/ 4265 w 9346"/>
              <a:gd name="T83" fmla="*/ 4999 h 10038"/>
              <a:gd name="T84" fmla="*/ 8336 w 9346"/>
              <a:gd name="T85" fmla="*/ 9163 h 10038"/>
              <a:gd name="T86" fmla="*/ 8756 w 9346"/>
              <a:gd name="T87" fmla="*/ 9385 h 10038"/>
              <a:gd name="T88" fmla="*/ 9346 w 9346"/>
              <a:gd name="T89" fmla="*/ 9490 h 10038"/>
              <a:gd name="T90" fmla="*/ 9334 w 9346"/>
              <a:gd name="T91" fmla="*/ 8914 h 10038"/>
              <a:gd name="T92" fmla="*/ 9334 w 9346"/>
              <a:gd name="T93" fmla="*/ 8914 h 10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346" h="10038">
                <a:moveTo>
                  <a:pt x="5100" y="8923"/>
                </a:moveTo>
                <a:lnTo>
                  <a:pt x="5088" y="8818"/>
                </a:lnTo>
                <a:cubicBezTo>
                  <a:pt x="5088" y="8595"/>
                  <a:pt x="4904" y="8410"/>
                  <a:pt x="4680" y="8410"/>
                </a:cubicBezTo>
                <a:lnTo>
                  <a:pt x="1086" y="8410"/>
                </a:lnTo>
                <a:cubicBezTo>
                  <a:pt x="864" y="8410"/>
                  <a:pt x="679" y="8594"/>
                  <a:pt x="679" y="8818"/>
                </a:cubicBezTo>
                <a:lnTo>
                  <a:pt x="679" y="8923"/>
                </a:lnTo>
                <a:lnTo>
                  <a:pt x="639" y="8923"/>
                </a:lnTo>
                <a:cubicBezTo>
                  <a:pt x="311" y="8923"/>
                  <a:pt x="49" y="9185"/>
                  <a:pt x="49" y="9513"/>
                </a:cubicBezTo>
                <a:lnTo>
                  <a:pt x="49" y="10038"/>
                </a:lnTo>
                <a:lnTo>
                  <a:pt x="5693" y="10038"/>
                </a:lnTo>
                <a:lnTo>
                  <a:pt x="5693" y="9513"/>
                </a:lnTo>
                <a:cubicBezTo>
                  <a:pt x="5693" y="9185"/>
                  <a:pt x="5430" y="8923"/>
                  <a:pt x="5100" y="8923"/>
                </a:cubicBezTo>
                <a:close/>
                <a:moveTo>
                  <a:pt x="2021" y="6154"/>
                </a:moveTo>
                <a:lnTo>
                  <a:pt x="184" y="4185"/>
                </a:lnTo>
                <a:cubicBezTo>
                  <a:pt x="0" y="3988"/>
                  <a:pt x="0" y="3660"/>
                  <a:pt x="211" y="3477"/>
                </a:cubicBezTo>
                <a:lnTo>
                  <a:pt x="500" y="3214"/>
                </a:lnTo>
                <a:cubicBezTo>
                  <a:pt x="698" y="3029"/>
                  <a:pt x="1025" y="3029"/>
                  <a:pt x="1209" y="3242"/>
                </a:cubicBezTo>
                <a:lnTo>
                  <a:pt x="3045" y="5210"/>
                </a:lnTo>
                <a:cubicBezTo>
                  <a:pt x="3229" y="5408"/>
                  <a:pt x="3229" y="5735"/>
                  <a:pt x="3019" y="5919"/>
                </a:cubicBezTo>
                <a:lnTo>
                  <a:pt x="2730" y="6182"/>
                </a:lnTo>
                <a:cubicBezTo>
                  <a:pt x="2533" y="6364"/>
                  <a:pt x="2205" y="6352"/>
                  <a:pt x="2021" y="6154"/>
                </a:cubicBezTo>
                <a:close/>
                <a:moveTo>
                  <a:pt x="4475" y="210"/>
                </a:moveTo>
                <a:lnTo>
                  <a:pt x="6311" y="2179"/>
                </a:lnTo>
                <a:cubicBezTo>
                  <a:pt x="6495" y="2377"/>
                  <a:pt x="6495" y="2704"/>
                  <a:pt x="6285" y="2888"/>
                </a:cubicBezTo>
                <a:lnTo>
                  <a:pt x="5996" y="3150"/>
                </a:lnTo>
                <a:cubicBezTo>
                  <a:pt x="5799" y="3334"/>
                  <a:pt x="5471" y="3334"/>
                  <a:pt x="5287" y="3123"/>
                </a:cubicBezTo>
                <a:lnTo>
                  <a:pt x="3451" y="1155"/>
                </a:lnTo>
                <a:cubicBezTo>
                  <a:pt x="3268" y="958"/>
                  <a:pt x="3268" y="630"/>
                  <a:pt x="3478" y="446"/>
                </a:cubicBezTo>
                <a:lnTo>
                  <a:pt x="3766" y="184"/>
                </a:lnTo>
                <a:cubicBezTo>
                  <a:pt x="3963" y="0"/>
                  <a:pt x="4278" y="14"/>
                  <a:pt x="4475" y="210"/>
                </a:cubicBezTo>
                <a:close/>
                <a:moveTo>
                  <a:pt x="9334" y="8914"/>
                </a:moveTo>
                <a:cubicBezTo>
                  <a:pt x="9334" y="8914"/>
                  <a:pt x="9334" y="8692"/>
                  <a:pt x="9150" y="8507"/>
                </a:cubicBezTo>
                <a:lnTo>
                  <a:pt x="5000" y="4304"/>
                </a:lnTo>
                <a:lnTo>
                  <a:pt x="5289" y="4042"/>
                </a:lnTo>
                <a:lnTo>
                  <a:pt x="4856" y="3557"/>
                </a:lnTo>
                <a:lnTo>
                  <a:pt x="5131" y="3307"/>
                </a:lnTo>
                <a:lnTo>
                  <a:pt x="3255" y="1314"/>
                </a:lnTo>
                <a:lnTo>
                  <a:pt x="1379" y="3058"/>
                </a:lnTo>
                <a:lnTo>
                  <a:pt x="3241" y="5052"/>
                </a:lnTo>
                <a:lnTo>
                  <a:pt x="3491" y="4829"/>
                </a:lnTo>
                <a:lnTo>
                  <a:pt x="3924" y="5314"/>
                </a:lnTo>
                <a:lnTo>
                  <a:pt x="4265" y="4999"/>
                </a:lnTo>
                <a:lnTo>
                  <a:pt x="8336" y="9163"/>
                </a:lnTo>
                <a:cubicBezTo>
                  <a:pt x="8520" y="9347"/>
                  <a:pt x="8756" y="9385"/>
                  <a:pt x="8756" y="9385"/>
                </a:cubicBezTo>
                <a:lnTo>
                  <a:pt x="9346" y="9490"/>
                </a:lnTo>
                <a:lnTo>
                  <a:pt x="9334" y="8914"/>
                </a:lnTo>
                <a:close/>
                <a:moveTo>
                  <a:pt x="9334" y="8914"/>
                </a:moveTo>
                <a:close/>
              </a:path>
            </a:pathLst>
          </a:custGeom>
          <a:solidFill>
            <a:srgbClr val="A6A6A6"/>
          </a:solidFill>
          <a:ln>
            <a:noFill/>
          </a:ln>
        </p:spPr>
        <p:txBody>
          <a:bodyPr/>
          <a:lstStyle/>
          <a:p>
            <a:endParaRPr lang="zh-CN" altLang="en-US">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64" name="矩形: 圆角 163">
            <a:extLst>
              <a:ext uri="{FF2B5EF4-FFF2-40B4-BE49-F238E27FC236}">
                <a16:creationId xmlns:a16="http://schemas.microsoft.com/office/drawing/2014/main" xmlns="" id="{424D6065-52B1-4A62-8305-31DBBADD8759}"/>
              </a:ext>
            </a:extLst>
          </p:cNvPr>
          <p:cNvSpPr/>
          <p:nvPr/>
        </p:nvSpPr>
        <p:spPr>
          <a:xfrm>
            <a:off x="968862" y="5639564"/>
            <a:ext cx="11333945" cy="338439"/>
          </a:xfrm>
          <a:prstGeom prst="roundRec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65" name="矩形 164">
            <a:extLst>
              <a:ext uri="{FF2B5EF4-FFF2-40B4-BE49-F238E27FC236}">
                <a16:creationId xmlns:a16="http://schemas.microsoft.com/office/drawing/2014/main" xmlns="" id="{C4AFEFFA-2546-40F8-A9C3-ED411BA2E964}"/>
              </a:ext>
            </a:extLst>
          </p:cNvPr>
          <p:cNvSpPr/>
          <p:nvPr/>
        </p:nvSpPr>
        <p:spPr>
          <a:xfrm>
            <a:off x="4505913" y="5630787"/>
            <a:ext cx="3906839" cy="338554"/>
          </a:xfrm>
          <a:prstGeom prst="rect">
            <a:avLst/>
          </a:prstGeom>
        </p:spPr>
        <p:txBody>
          <a:bodyPr wrap="none">
            <a:spAutoFit/>
          </a:bodyPr>
          <a:lstStyle/>
          <a:p>
            <a:r>
              <a:rPr lang="zh-CN" altLang="en-US" sz="1600" b="1" dirty="0">
                <a:solidFill>
                  <a:srgbClr val="333333"/>
                </a:solidFill>
                <a:latin typeface="Times New Roman" panose="02020603050405020304" pitchFamily="18" charset="0"/>
                <a:ea typeface="楷体" panose="02010609060101010101" pitchFamily="49" charset="-122"/>
                <a:cs typeface="Times New Roman" panose="02020603050405020304" pitchFamily="18" charset="0"/>
              </a:rPr>
              <a:t>二、提高对相关违法违规行为的处罚力度</a:t>
            </a:r>
            <a:endParaRPr lang="zh-CN" altLang="en-US" sz="1600" b="1"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50" name="文本框 49">
            <a:extLst>
              <a:ext uri="{FF2B5EF4-FFF2-40B4-BE49-F238E27FC236}">
                <a16:creationId xmlns:a16="http://schemas.microsoft.com/office/drawing/2014/main" xmlns="" id="{CBE9980F-3B92-4E15-998F-4AC6BE5FB73F}"/>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27</a:t>
            </a:r>
            <a:endParaRPr lang="zh-CN" altLang="en-US" sz="1200" dirty="0">
              <a:latin typeface="Times New Roman" panose="02020603050405020304" pitchFamily="18" charset="0"/>
              <a:cs typeface="Times New Roman" panose="02020603050405020304" pitchFamily="18" charset="0"/>
            </a:endParaRPr>
          </a:p>
        </p:txBody>
      </p:sp>
    </p:spTree>
    <p:custDataLst>
      <p:tags r:id="rId2"/>
    </p:custDataLst>
    <p:extLst>
      <p:ext uri="{BB962C8B-B14F-4D97-AF65-F5344CB8AC3E}">
        <p14:creationId xmlns:p14="http://schemas.microsoft.com/office/powerpoint/2010/main" xmlns="" val="694564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标题 1">
            <a:extLst>
              <a:ext uri="{FF2B5EF4-FFF2-40B4-BE49-F238E27FC236}">
                <a16:creationId xmlns:a16="http://schemas.microsoft.com/office/drawing/2014/main" xmlns="" id="{5CEBE850-CD89-44A0-9427-9E2607A00608}"/>
              </a:ext>
            </a:extLst>
          </p:cNvPr>
          <p:cNvSpPr txBox="1">
            <a:spLocks/>
          </p:cNvSpPr>
          <p:nvPr/>
        </p:nvSpPr>
        <p:spPr>
          <a:xfrm>
            <a:off x="1680915" y="637394"/>
            <a:ext cx="8839755" cy="416899"/>
          </a:xfrm>
          <a:prstGeom prst="rect">
            <a:avLst/>
          </a:prstGeom>
        </p:spPr>
        <p:txBody>
          <a:bodyPr lIns="90857" tIns="45439" rIns="90857" bIns="45439"/>
          <a:lstStyle/>
          <a:p>
            <a:pPr defTabSz="1012336" eaLnBrk="0" fontAlgn="base" hangingPunct="0">
              <a:spcBef>
                <a:spcPct val="0"/>
              </a:spcBef>
              <a:spcAft>
                <a:spcPct val="0"/>
              </a:spcAft>
              <a:defRPr/>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核心修订条款对比</a:t>
            </a:r>
          </a:p>
        </p:txBody>
      </p:sp>
      <p:sp>
        <p:nvSpPr>
          <p:cNvPr id="21" name="Rectangle 1029">
            <a:extLst>
              <a:ext uri="{FF2B5EF4-FFF2-40B4-BE49-F238E27FC236}">
                <a16:creationId xmlns:a16="http://schemas.microsoft.com/office/drawing/2014/main" xmlns="" id="{0756426C-A8D1-4C29-84B0-F675B28ACB3D}"/>
              </a:ext>
            </a:extLst>
          </p:cNvPr>
          <p:cNvSpPr>
            <a:spLocks noChangeArrowheads="1"/>
          </p:cNvSpPr>
          <p:nvPr/>
        </p:nvSpPr>
        <p:spPr bwMode="auto">
          <a:xfrm>
            <a:off x="1685736" y="1476375"/>
            <a:ext cx="4459674" cy="311166"/>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第一百九十三条</a:t>
            </a:r>
          </a:p>
        </p:txBody>
      </p:sp>
      <p:sp>
        <p:nvSpPr>
          <p:cNvPr id="25" name="Text Box 38">
            <a:extLst>
              <a:ext uri="{FF2B5EF4-FFF2-40B4-BE49-F238E27FC236}">
                <a16:creationId xmlns:a16="http://schemas.microsoft.com/office/drawing/2014/main" xmlns="" id="{B25E28C2-B7BB-442F-8310-5BBCA2B662B0}"/>
              </a:ext>
            </a:extLst>
          </p:cNvPr>
          <p:cNvSpPr txBox="1">
            <a:spLocks noChangeArrowheads="1"/>
          </p:cNvSpPr>
          <p:nvPr/>
        </p:nvSpPr>
        <p:spPr bwMode="auto">
          <a:xfrm>
            <a:off x="1685736" y="1996105"/>
            <a:ext cx="4459675" cy="4088782"/>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462" indent="-171450" eaLnBrk="1" fontAlgn="base" hangingPunct="1">
              <a:lnSpc>
                <a:spcPct val="120000"/>
              </a:lnSpc>
              <a:spcBef>
                <a:spcPts val="60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发行人、上市公司或者其他信息披露义务人</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未按照规定披露信息，或者所披露的信息有虚假记载、误导性陈述或者重大遗漏的</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，责令改正，给予警告，并处以</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三十万元以上六十万元以下</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的罚款。对直接负责的主管人员和其他直接责任人员给予警告，并处以</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三万元以上三十万元以下</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的罚款。</a:t>
            </a:r>
          </a:p>
          <a:p>
            <a:pPr marL="17462" indent="-171450" eaLnBrk="1" fontAlgn="base" hangingPunct="1">
              <a:lnSpc>
                <a:spcPct val="120000"/>
              </a:lnSpc>
              <a:spcBef>
                <a:spcPts val="60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发行人、上市公司或者其他信息披露义务人</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未按照规定报送有关报告，或者报送的报告有虚假记载、误导性陈述或者重大遗漏的</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，责令改正，给予警告，并处以</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三十万元以上六十万元以下</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的罚款。对直接负责的主管人员和其他直接责任人员给予警告，并处以</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三万元以上三十万元以下</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的罚款。</a:t>
            </a:r>
          </a:p>
          <a:p>
            <a:pPr marL="17462" indent="-171450" eaLnBrk="1" fontAlgn="base" hangingPunct="1">
              <a:lnSpc>
                <a:spcPct val="120000"/>
              </a:lnSpc>
              <a:spcBef>
                <a:spcPts val="60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发行人、上市公司或者其他信息披露义务人的控股股东、实际控制人指使从事前两款违法行为的，依照前两款的规定处罚。</a:t>
            </a:r>
          </a:p>
        </p:txBody>
      </p:sp>
      <p:sp>
        <p:nvSpPr>
          <p:cNvPr id="22" name="Rectangle 1029">
            <a:extLst>
              <a:ext uri="{FF2B5EF4-FFF2-40B4-BE49-F238E27FC236}">
                <a16:creationId xmlns:a16="http://schemas.microsoft.com/office/drawing/2014/main" xmlns="" id="{4E54F804-B1EC-4DBC-A349-EF80ED0B09D6}"/>
              </a:ext>
            </a:extLst>
          </p:cNvPr>
          <p:cNvSpPr>
            <a:spLocks noChangeArrowheads="1"/>
          </p:cNvSpPr>
          <p:nvPr/>
        </p:nvSpPr>
        <p:spPr bwMode="auto">
          <a:xfrm>
            <a:off x="6721474" y="1476375"/>
            <a:ext cx="5761038" cy="311166"/>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第一百九十七条</a:t>
            </a:r>
          </a:p>
        </p:txBody>
      </p:sp>
      <p:sp>
        <p:nvSpPr>
          <p:cNvPr id="23" name="Text Box 38">
            <a:extLst>
              <a:ext uri="{FF2B5EF4-FFF2-40B4-BE49-F238E27FC236}">
                <a16:creationId xmlns:a16="http://schemas.microsoft.com/office/drawing/2014/main" xmlns="" id="{580692A1-5A0D-43FC-88E2-E125265E4A95}"/>
              </a:ext>
            </a:extLst>
          </p:cNvPr>
          <p:cNvSpPr txBox="1">
            <a:spLocks noChangeArrowheads="1"/>
          </p:cNvSpPr>
          <p:nvPr/>
        </p:nvSpPr>
        <p:spPr bwMode="auto">
          <a:xfrm>
            <a:off x="6721474" y="1996105"/>
            <a:ext cx="5761039" cy="4088782"/>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462" indent="-171450" eaLnBrk="1" fontAlgn="base" hangingPunct="1">
              <a:lnSpc>
                <a:spcPct val="120000"/>
              </a:lnSpc>
              <a:spcBef>
                <a:spcPts val="60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信息披露义务人</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未按照本法规定报送有关报告或者履行信息披露义务的</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，责令改正，给予警告，并处以</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五十万元以上五百万元以下</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的罚款；对直接负责的主管人员和其他直接责任人员给予警告，并处以</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二十万元以上二百万元以下</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罚款。发行人的控股股东、实际控制人组织、指使从事上述违法行为，或者隐瞒相关事项导致发生上述情形的，处以五十万元以上五百万元以下的罚款；对直接负责的主管人员和其他直接责任人员，处以二十万元以上二百万元以下的罚款。</a:t>
            </a:r>
          </a:p>
          <a:p>
            <a:pPr marL="17462" indent="-171450" eaLnBrk="1" fontAlgn="base" hangingPunct="1">
              <a:lnSpc>
                <a:spcPct val="120000"/>
              </a:lnSpc>
              <a:spcBef>
                <a:spcPts val="60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信息披露义务人</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报送的报告或者披露的信息有虚假记载、误导性陈述或者重大遗漏的</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，责令改正，给予警告，并处以</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一百万元以上一千万元以下</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的罚款；对直接负责的主管人员和其他直接责任人员给予警告，并处以</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五十万元以上五百万元以下</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的罚款。发行人的控股股东、实际控制人组织、指使从事上述违法行为，或者隐瞒相关事项导致发生上述情形的，处以一百万元以上一千万元以下的罚款；对直接负责的主管人员和其他直接责任人员，处以五十万元以上五百万元以下的罚款。</a:t>
            </a:r>
          </a:p>
        </p:txBody>
      </p:sp>
      <p:sp>
        <p:nvSpPr>
          <p:cNvPr id="24" name="AutoShape 1037">
            <a:extLst>
              <a:ext uri="{FF2B5EF4-FFF2-40B4-BE49-F238E27FC236}">
                <a16:creationId xmlns:a16="http://schemas.microsoft.com/office/drawing/2014/main" xmlns="" id="{433C7947-97AD-4981-8ACE-CABB9B06606E}"/>
              </a:ext>
            </a:extLst>
          </p:cNvPr>
          <p:cNvSpPr>
            <a:spLocks noChangeArrowheads="1"/>
          </p:cNvSpPr>
          <p:nvPr/>
        </p:nvSpPr>
        <p:spPr bwMode="auto">
          <a:xfrm>
            <a:off x="6252956" y="3634742"/>
            <a:ext cx="464604"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 name="文本框 7">
            <a:extLst>
              <a:ext uri="{FF2B5EF4-FFF2-40B4-BE49-F238E27FC236}">
                <a16:creationId xmlns:a16="http://schemas.microsoft.com/office/drawing/2014/main" xmlns="" id="{704358B2-1BDE-4C90-AE12-F66A92B4BC5A}"/>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28</a:t>
            </a:r>
            <a:endParaRPr lang="zh-CN" altLang="en-US" sz="12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xmlns="" val="3512450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标题 1">
            <a:extLst>
              <a:ext uri="{FF2B5EF4-FFF2-40B4-BE49-F238E27FC236}">
                <a16:creationId xmlns:a16="http://schemas.microsoft.com/office/drawing/2014/main" xmlns="" id="{5CEBE850-CD89-44A0-9427-9E2607A00608}"/>
              </a:ext>
            </a:extLst>
          </p:cNvPr>
          <p:cNvSpPr txBox="1">
            <a:spLocks/>
          </p:cNvSpPr>
          <p:nvPr/>
        </p:nvSpPr>
        <p:spPr>
          <a:xfrm>
            <a:off x="1680915" y="637394"/>
            <a:ext cx="8839755" cy="416899"/>
          </a:xfrm>
          <a:prstGeom prst="rect">
            <a:avLst/>
          </a:prstGeom>
        </p:spPr>
        <p:txBody>
          <a:bodyPr lIns="90857" tIns="45439" rIns="90857" bIns="45439"/>
          <a:lstStyle/>
          <a:p>
            <a:pPr defTabSz="1012336" eaLnBrk="0" fontAlgn="base" hangingPunct="0">
              <a:spcBef>
                <a:spcPct val="0"/>
              </a:spcBef>
              <a:spcAft>
                <a:spcPct val="0"/>
              </a:spcAft>
              <a:defRPr/>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核心修订条款对比（续）</a:t>
            </a:r>
          </a:p>
        </p:txBody>
      </p:sp>
      <p:sp>
        <p:nvSpPr>
          <p:cNvPr id="10" name="Rectangle 1029">
            <a:extLst>
              <a:ext uri="{FF2B5EF4-FFF2-40B4-BE49-F238E27FC236}">
                <a16:creationId xmlns:a16="http://schemas.microsoft.com/office/drawing/2014/main" xmlns="" id="{F4E27976-E164-4B00-A6F0-3F7A1C221C1D}"/>
              </a:ext>
            </a:extLst>
          </p:cNvPr>
          <p:cNvSpPr>
            <a:spLocks noChangeArrowheads="1"/>
          </p:cNvSpPr>
          <p:nvPr/>
        </p:nvSpPr>
        <p:spPr bwMode="auto">
          <a:xfrm>
            <a:off x="6629156" y="1453241"/>
            <a:ext cx="6357014" cy="311166"/>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第五十四条</a:t>
            </a:r>
          </a:p>
        </p:txBody>
      </p:sp>
      <p:sp>
        <p:nvSpPr>
          <p:cNvPr id="11" name="Text Box 38">
            <a:extLst>
              <a:ext uri="{FF2B5EF4-FFF2-40B4-BE49-F238E27FC236}">
                <a16:creationId xmlns:a16="http://schemas.microsoft.com/office/drawing/2014/main" xmlns="" id="{95B5C93C-6844-4591-B1B1-970AA5783930}"/>
              </a:ext>
            </a:extLst>
          </p:cNvPr>
          <p:cNvSpPr txBox="1">
            <a:spLocks noChangeArrowheads="1"/>
          </p:cNvSpPr>
          <p:nvPr/>
        </p:nvSpPr>
        <p:spPr bwMode="auto">
          <a:xfrm>
            <a:off x="6629156" y="1835511"/>
            <a:ext cx="6357015" cy="2449176"/>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defPPr>
              <a:defRPr lang="zh-CN"/>
            </a:defPPr>
            <a:lvl1pPr marL="17462" indent="-171450" defTabSz="712788" fontAlgn="base">
              <a:lnSpc>
                <a:spcPct val="120000"/>
              </a:lnSpc>
              <a:spcBef>
                <a:spcPts val="600"/>
              </a:spcBef>
              <a:spcAft>
                <a:spcPct val="0"/>
              </a:spcAft>
              <a:buSzPct val="70000"/>
              <a:buFont typeface="Wingdings" panose="05000000000000000000" pitchFamily="2" charset="2"/>
              <a:buChar char="Ø"/>
              <a:defRPr sz="1200">
                <a:solidFill>
                  <a:prstClr val="black"/>
                </a:solidFill>
                <a:latin typeface="Times New Roman" panose="02020603050405020304" pitchFamily="18" charset="0"/>
                <a:ea typeface="楷体" panose="02010609060101010101" pitchFamily="49" charset="-122"/>
                <a:cs typeface="+mn-ea"/>
              </a:defRPr>
            </a:lvl1pPr>
            <a:lvl2pPr marL="742950" indent="-285750" defTabSz="712788" eaLnBrk="0" hangingPunct="0">
              <a:defRPr>
                <a:latin typeface="Arial" pitchFamily="34" charset="0"/>
                <a:ea typeface="宋体" pitchFamily="2" charset="-122"/>
              </a:defRPr>
            </a:lvl2pPr>
            <a:lvl3pPr marL="1143000" indent="-228600" defTabSz="712788" eaLnBrk="0" hangingPunct="0">
              <a:defRPr>
                <a:latin typeface="Arial" pitchFamily="34" charset="0"/>
                <a:ea typeface="宋体" pitchFamily="2" charset="-122"/>
              </a:defRPr>
            </a:lvl3pPr>
            <a:lvl4pPr marL="1600200" indent="-228600" defTabSz="712788" eaLnBrk="0" hangingPunct="0">
              <a:defRPr>
                <a:latin typeface="Arial" pitchFamily="34" charset="0"/>
                <a:ea typeface="宋体" pitchFamily="2" charset="-122"/>
              </a:defRPr>
            </a:lvl4pPr>
            <a:lvl5pPr marL="2057400" indent="-228600" defTabSz="712788" eaLnBrk="0" hangingPunct="0">
              <a:defRPr>
                <a:latin typeface="Arial" pitchFamily="34" charset="0"/>
                <a:ea typeface="宋体" pitchFamily="2" charset="-122"/>
              </a:defRPr>
            </a:lvl5pPr>
            <a:lvl6pPr marL="2514600" indent="-228600" defTabSz="712788" eaLnBrk="0" fontAlgn="base" hangingPunct="0">
              <a:spcBef>
                <a:spcPct val="0"/>
              </a:spcBef>
              <a:spcAft>
                <a:spcPct val="0"/>
              </a:spcAft>
              <a:defRPr>
                <a:latin typeface="Arial" pitchFamily="34" charset="0"/>
                <a:ea typeface="宋体" pitchFamily="2" charset="-122"/>
              </a:defRPr>
            </a:lvl6pPr>
            <a:lvl7pPr marL="2971800" indent="-228600" defTabSz="712788" eaLnBrk="0" fontAlgn="base" hangingPunct="0">
              <a:spcBef>
                <a:spcPct val="0"/>
              </a:spcBef>
              <a:spcAft>
                <a:spcPct val="0"/>
              </a:spcAft>
              <a:defRPr>
                <a:latin typeface="Arial" pitchFamily="34" charset="0"/>
                <a:ea typeface="宋体" pitchFamily="2" charset="-122"/>
              </a:defRPr>
            </a:lvl7pPr>
            <a:lvl8pPr marL="3429000" indent="-228600" defTabSz="712788" eaLnBrk="0" fontAlgn="base" hangingPunct="0">
              <a:spcBef>
                <a:spcPct val="0"/>
              </a:spcBef>
              <a:spcAft>
                <a:spcPct val="0"/>
              </a:spcAft>
              <a:defRPr>
                <a:latin typeface="Arial" pitchFamily="34" charset="0"/>
                <a:ea typeface="宋体" pitchFamily="2" charset="-122"/>
              </a:defRPr>
            </a:lvl8pPr>
            <a:lvl9pPr marL="3886200" indent="-228600" defTabSz="712788" eaLnBrk="0" fontAlgn="base" hangingPunct="0">
              <a:spcBef>
                <a:spcPct val="0"/>
              </a:spcBef>
              <a:spcAft>
                <a:spcPct val="0"/>
              </a:spcAft>
              <a:defRPr>
                <a:latin typeface="Arial" pitchFamily="34" charset="0"/>
                <a:ea typeface="宋体" pitchFamily="2" charset="-122"/>
              </a:defRPr>
            </a:lvl9pPr>
          </a:lstStyle>
          <a:p>
            <a:r>
              <a:rPr lang="zh-CN" altLang="en-US" sz="1400" dirty="0">
                <a:sym typeface="Times New Roman" panose="02020603050405020304" pitchFamily="18" charset="0"/>
              </a:rPr>
              <a:t>上市公司或者其他信息披露义务人</a:t>
            </a:r>
            <a:r>
              <a:rPr lang="zh-CN" altLang="en-US" sz="1400" b="1" dirty="0">
                <a:sym typeface="Times New Roman" panose="02020603050405020304" pitchFamily="18" charset="0"/>
              </a:rPr>
              <a:t>未按照本办法规定报送重大资产重组有关报告或者履行信息披露义务</a:t>
            </a:r>
            <a:r>
              <a:rPr lang="zh-CN" altLang="en-US" sz="1400" dirty="0">
                <a:sym typeface="Times New Roman" panose="02020603050405020304" pitchFamily="18" charset="0"/>
              </a:rPr>
              <a:t>的，由中国证监会责令改正，依照</a:t>
            </a:r>
            <a:r>
              <a:rPr lang="en-US" altLang="zh-CN" sz="1400" dirty="0">
                <a:sym typeface="Times New Roman" panose="02020603050405020304" pitchFamily="18" charset="0"/>
              </a:rPr>
              <a:t>《</a:t>
            </a:r>
            <a:r>
              <a:rPr lang="zh-CN" altLang="en-US" sz="1400" dirty="0">
                <a:sym typeface="Times New Roman" panose="02020603050405020304" pitchFamily="18" charset="0"/>
              </a:rPr>
              <a:t>证券法</a:t>
            </a:r>
            <a:r>
              <a:rPr lang="en-US" altLang="zh-CN" sz="1400" dirty="0">
                <a:sym typeface="Times New Roman" panose="02020603050405020304" pitchFamily="18" charset="0"/>
              </a:rPr>
              <a:t>》</a:t>
            </a:r>
            <a:r>
              <a:rPr lang="zh-CN" altLang="en-US" sz="1400" dirty="0">
                <a:sym typeface="Times New Roman" panose="02020603050405020304" pitchFamily="18" charset="0"/>
              </a:rPr>
              <a:t>第一百九十七条予以处罚；情节严重的，可以责令暂停或者终止重组活动，并可以对有</a:t>
            </a:r>
            <a:r>
              <a:rPr lang="zh-CN" altLang="en-US" sz="1400" dirty="0"/>
              <a:t>关责任人员采取市场禁入的措施；涉嫌犯罪的，依法移送司法机关追究刑事责任。</a:t>
            </a:r>
            <a:endParaRPr lang="en-US" altLang="zh-CN" sz="1400" dirty="0"/>
          </a:p>
          <a:p>
            <a:r>
              <a:rPr lang="zh-CN" altLang="en-US" sz="1400" b="1" dirty="0"/>
              <a:t>上市公司控股股东、实际控制人</a:t>
            </a:r>
            <a:r>
              <a:rPr lang="zh-CN" altLang="en-US" sz="1400" dirty="0"/>
              <a:t>组织、指使从事前款违法违规行为，或者隐瞒相关事项导致发生前款情形的，依照</a:t>
            </a:r>
            <a:r>
              <a:rPr lang="en-US" altLang="zh-CN" sz="1400" dirty="0"/>
              <a:t>《</a:t>
            </a:r>
            <a:r>
              <a:rPr lang="zh-CN" altLang="en-US" sz="1400" dirty="0"/>
              <a:t>证券法</a:t>
            </a:r>
            <a:r>
              <a:rPr lang="en-US" altLang="zh-CN" sz="1400" dirty="0"/>
              <a:t>》</a:t>
            </a:r>
            <a:r>
              <a:rPr lang="zh-CN" altLang="en-US" sz="1400" dirty="0"/>
              <a:t>第一百九十七条予以处罚；情节严重的，可以责令暂停或者终止重组活动，并可以对有关责任人员采取市场禁入的措施；涉嫌犯罪的，依法移送司法机关追究刑事责任。</a:t>
            </a:r>
            <a:endParaRPr lang="zh-CN" altLang="en-US" sz="1400" dirty="0">
              <a:sym typeface="Times New Roman" panose="02020603050405020304" pitchFamily="18" charset="0"/>
            </a:endParaRPr>
          </a:p>
        </p:txBody>
      </p:sp>
      <p:sp>
        <p:nvSpPr>
          <p:cNvPr id="12" name="Rectangle 1029">
            <a:extLst>
              <a:ext uri="{FF2B5EF4-FFF2-40B4-BE49-F238E27FC236}">
                <a16:creationId xmlns:a16="http://schemas.microsoft.com/office/drawing/2014/main" xmlns="" id="{C5DE73D1-CF26-4ABE-8DEC-5CD609AC93E0}"/>
              </a:ext>
            </a:extLst>
          </p:cNvPr>
          <p:cNvSpPr>
            <a:spLocks noChangeArrowheads="1"/>
          </p:cNvSpPr>
          <p:nvPr/>
        </p:nvSpPr>
        <p:spPr bwMode="auto">
          <a:xfrm>
            <a:off x="6629156" y="4356695"/>
            <a:ext cx="6357014" cy="309600"/>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第五十五条前二款</a:t>
            </a:r>
          </a:p>
        </p:txBody>
      </p:sp>
      <p:sp>
        <p:nvSpPr>
          <p:cNvPr id="13" name="Text Box 38">
            <a:extLst>
              <a:ext uri="{FF2B5EF4-FFF2-40B4-BE49-F238E27FC236}">
                <a16:creationId xmlns:a16="http://schemas.microsoft.com/office/drawing/2014/main" xmlns="" id="{C8AEE7BE-92D6-4218-AEA4-2BD1B65ED091}"/>
              </a:ext>
            </a:extLst>
          </p:cNvPr>
          <p:cNvSpPr txBox="1">
            <a:spLocks noChangeArrowheads="1"/>
          </p:cNvSpPr>
          <p:nvPr/>
        </p:nvSpPr>
        <p:spPr bwMode="auto">
          <a:xfrm>
            <a:off x="6627309" y="4744240"/>
            <a:ext cx="6357015" cy="2448272"/>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defPPr>
              <a:defRPr lang="zh-CN"/>
            </a:defPPr>
            <a:lvl1pPr marL="17462" indent="-171450" defTabSz="712788" fontAlgn="base">
              <a:lnSpc>
                <a:spcPct val="120000"/>
              </a:lnSpc>
              <a:spcBef>
                <a:spcPts val="600"/>
              </a:spcBef>
              <a:spcAft>
                <a:spcPct val="0"/>
              </a:spcAft>
              <a:buSzPct val="70000"/>
              <a:buFont typeface="Wingdings" panose="05000000000000000000" pitchFamily="2" charset="2"/>
              <a:buChar char="Ø"/>
              <a:defRPr sz="1200">
                <a:solidFill>
                  <a:prstClr val="black"/>
                </a:solidFill>
                <a:latin typeface="Times New Roman" panose="02020603050405020304" pitchFamily="18" charset="0"/>
                <a:ea typeface="楷体" panose="02010609060101010101" pitchFamily="49" charset="-122"/>
                <a:cs typeface="+mn-ea"/>
              </a:defRPr>
            </a:lvl1pPr>
            <a:lvl2pPr marL="742950" indent="-285750" defTabSz="712788" eaLnBrk="0" hangingPunct="0">
              <a:defRPr>
                <a:latin typeface="Arial" pitchFamily="34" charset="0"/>
                <a:ea typeface="宋体" pitchFamily="2" charset="-122"/>
              </a:defRPr>
            </a:lvl2pPr>
            <a:lvl3pPr marL="1143000" indent="-228600" defTabSz="712788" eaLnBrk="0" hangingPunct="0">
              <a:defRPr>
                <a:latin typeface="Arial" pitchFamily="34" charset="0"/>
                <a:ea typeface="宋体" pitchFamily="2" charset="-122"/>
              </a:defRPr>
            </a:lvl3pPr>
            <a:lvl4pPr marL="1600200" indent="-228600" defTabSz="712788" eaLnBrk="0" hangingPunct="0">
              <a:defRPr>
                <a:latin typeface="Arial" pitchFamily="34" charset="0"/>
                <a:ea typeface="宋体" pitchFamily="2" charset="-122"/>
              </a:defRPr>
            </a:lvl4pPr>
            <a:lvl5pPr marL="2057400" indent="-228600" defTabSz="712788" eaLnBrk="0" hangingPunct="0">
              <a:defRPr>
                <a:latin typeface="Arial" pitchFamily="34" charset="0"/>
                <a:ea typeface="宋体" pitchFamily="2" charset="-122"/>
              </a:defRPr>
            </a:lvl5pPr>
            <a:lvl6pPr marL="2514600" indent="-228600" defTabSz="712788" eaLnBrk="0" fontAlgn="base" hangingPunct="0">
              <a:spcBef>
                <a:spcPct val="0"/>
              </a:spcBef>
              <a:spcAft>
                <a:spcPct val="0"/>
              </a:spcAft>
              <a:defRPr>
                <a:latin typeface="Arial" pitchFamily="34" charset="0"/>
                <a:ea typeface="宋体" pitchFamily="2" charset="-122"/>
              </a:defRPr>
            </a:lvl6pPr>
            <a:lvl7pPr marL="2971800" indent="-228600" defTabSz="712788" eaLnBrk="0" fontAlgn="base" hangingPunct="0">
              <a:spcBef>
                <a:spcPct val="0"/>
              </a:spcBef>
              <a:spcAft>
                <a:spcPct val="0"/>
              </a:spcAft>
              <a:defRPr>
                <a:latin typeface="Arial" pitchFamily="34" charset="0"/>
                <a:ea typeface="宋体" pitchFamily="2" charset="-122"/>
              </a:defRPr>
            </a:lvl7pPr>
            <a:lvl8pPr marL="3429000" indent="-228600" defTabSz="712788" eaLnBrk="0" fontAlgn="base" hangingPunct="0">
              <a:spcBef>
                <a:spcPct val="0"/>
              </a:spcBef>
              <a:spcAft>
                <a:spcPct val="0"/>
              </a:spcAft>
              <a:defRPr>
                <a:latin typeface="Arial" pitchFamily="34" charset="0"/>
                <a:ea typeface="宋体" pitchFamily="2" charset="-122"/>
              </a:defRPr>
            </a:lvl8pPr>
            <a:lvl9pPr marL="3886200" indent="-228600" defTabSz="712788" eaLnBrk="0" fontAlgn="base" hangingPunct="0">
              <a:spcBef>
                <a:spcPct val="0"/>
              </a:spcBef>
              <a:spcAft>
                <a:spcPct val="0"/>
              </a:spcAft>
              <a:defRPr>
                <a:latin typeface="Arial" pitchFamily="34" charset="0"/>
                <a:ea typeface="宋体" pitchFamily="2" charset="-122"/>
              </a:defRPr>
            </a:lvl9pPr>
          </a:lstStyle>
          <a:p>
            <a:r>
              <a:rPr lang="zh-CN" altLang="en-US" sz="1400" dirty="0"/>
              <a:t>上市公司或者其他信息披露义务人</a:t>
            </a:r>
            <a:r>
              <a:rPr lang="zh-CN" altLang="en-US" sz="1400" b="1" dirty="0"/>
              <a:t>报送的报告或者披露的信息存在虚假记载、误导性陈述或者重大遗漏的</a:t>
            </a:r>
            <a:r>
              <a:rPr lang="zh-CN" altLang="en-US" sz="1400" dirty="0"/>
              <a:t>，由中国证监会责令改正，依照</a:t>
            </a:r>
            <a:r>
              <a:rPr lang="en-US" altLang="zh-CN" sz="1400" dirty="0"/>
              <a:t>《</a:t>
            </a:r>
            <a:r>
              <a:rPr lang="zh-CN" altLang="en-US" sz="1400" dirty="0"/>
              <a:t>证券法</a:t>
            </a:r>
            <a:r>
              <a:rPr lang="en-US" altLang="zh-CN" sz="1400" dirty="0"/>
              <a:t>》</a:t>
            </a:r>
            <a:r>
              <a:rPr lang="zh-CN" altLang="en-US" sz="1400" dirty="0"/>
              <a:t>第一百九十七条予以处罚；情节严重的，可以责令暂停或者终止重组活动，并可以对有关责任人员采取市场禁入的措施；涉嫌犯罪的，依法移送司法机关追究刑事责任。</a:t>
            </a:r>
          </a:p>
          <a:p>
            <a:r>
              <a:rPr lang="zh-CN" altLang="en-US" sz="1400" b="1" dirty="0"/>
              <a:t>上市公司的控股股东、实际控制人</a:t>
            </a:r>
            <a:r>
              <a:rPr lang="zh-CN" altLang="en-US" sz="1400" dirty="0"/>
              <a:t>组织、指使从事前款违法违规行为，或者隐瞒相关事项导致发生前款情形的，依照</a:t>
            </a:r>
            <a:r>
              <a:rPr lang="en-US" altLang="zh-CN" sz="1400" dirty="0"/>
              <a:t>《</a:t>
            </a:r>
            <a:r>
              <a:rPr lang="zh-CN" altLang="en-US" sz="1400" dirty="0"/>
              <a:t>证券法</a:t>
            </a:r>
            <a:r>
              <a:rPr lang="en-US" altLang="zh-CN" sz="1400" dirty="0"/>
              <a:t>》</a:t>
            </a:r>
            <a:r>
              <a:rPr lang="zh-CN" altLang="en-US" sz="1400" dirty="0"/>
              <a:t>第一百九十七条予以处罚；情节严重的，可以责令暂停或者终止重组活动，并可以对有关责任人员采取市场禁入的措施；涉嫌犯罪的，依法移送司法机关追究刑事责任。</a:t>
            </a:r>
            <a:endParaRPr lang="zh-CN" altLang="en-US" sz="1400" dirty="0">
              <a:sym typeface="Times New Roman" panose="02020603050405020304" pitchFamily="18" charset="0"/>
            </a:endParaRPr>
          </a:p>
        </p:txBody>
      </p:sp>
      <p:sp>
        <p:nvSpPr>
          <p:cNvPr id="14" name="Rectangle 1029">
            <a:extLst>
              <a:ext uri="{FF2B5EF4-FFF2-40B4-BE49-F238E27FC236}">
                <a16:creationId xmlns:a16="http://schemas.microsoft.com/office/drawing/2014/main" xmlns="" id="{0D442450-BA8F-4486-9BF6-B0CE233F17DB}"/>
              </a:ext>
            </a:extLst>
          </p:cNvPr>
          <p:cNvSpPr>
            <a:spLocks noChangeArrowheads="1"/>
          </p:cNvSpPr>
          <p:nvPr/>
        </p:nvSpPr>
        <p:spPr bwMode="auto">
          <a:xfrm>
            <a:off x="960438" y="1453241"/>
            <a:ext cx="5196136" cy="311166"/>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第五十四条</a:t>
            </a:r>
          </a:p>
        </p:txBody>
      </p:sp>
      <p:sp>
        <p:nvSpPr>
          <p:cNvPr id="20" name="Text Box 38">
            <a:extLst>
              <a:ext uri="{FF2B5EF4-FFF2-40B4-BE49-F238E27FC236}">
                <a16:creationId xmlns:a16="http://schemas.microsoft.com/office/drawing/2014/main" xmlns="" id="{CB107503-66A6-45FC-A54A-1199C02EFF99}"/>
              </a:ext>
            </a:extLst>
          </p:cNvPr>
          <p:cNvSpPr txBox="1">
            <a:spLocks noChangeArrowheads="1"/>
          </p:cNvSpPr>
          <p:nvPr/>
        </p:nvSpPr>
        <p:spPr bwMode="auto">
          <a:xfrm>
            <a:off x="960438" y="1835511"/>
            <a:ext cx="5196137" cy="2448272"/>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defPPr>
              <a:defRPr lang="zh-CN"/>
            </a:defPPr>
            <a:lvl1pPr marL="17462" indent="-171450" defTabSz="712788" fontAlgn="base">
              <a:lnSpc>
                <a:spcPct val="120000"/>
              </a:lnSpc>
              <a:spcBef>
                <a:spcPts val="600"/>
              </a:spcBef>
              <a:spcAft>
                <a:spcPct val="0"/>
              </a:spcAft>
              <a:buSzPct val="70000"/>
              <a:buFont typeface="Wingdings" panose="05000000000000000000" pitchFamily="2" charset="2"/>
              <a:buChar char="Ø"/>
              <a:defRPr sz="1200">
                <a:solidFill>
                  <a:prstClr val="black"/>
                </a:solidFill>
                <a:latin typeface="Times New Roman" panose="02020603050405020304" pitchFamily="18" charset="0"/>
                <a:ea typeface="楷体" panose="02010609060101010101" pitchFamily="49" charset="-122"/>
                <a:cs typeface="+mn-ea"/>
              </a:defRPr>
            </a:lvl1pPr>
            <a:lvl2pPr marL="742950" indent="-285750" defTabSz="712788" eaLnBrk="0" hangingPunct="0">
              <a:defRPr>
                <a:latin typeface="Arial" pitchFamily="34" charset="0"/>
                <a:ea typeface="宋体" pitchFamily="2" charset="-122"/>
              </a:defRPr>
            </a:lvl2pPr>
            <a:lvl3pPr marL="1143000" indent="-228600" defTabSz="712788" eaLnBrk="0" hangingPunct="0">
              <a:defRPr>
                <a:latin typeface="Arial" pitchFamily="34" charset="0"/>
                <a:ea typeface="宋体" pitchFamily="2" charset="-122"/>
              </a:defRPr>
            </a:lvl3pPr>
            <a:lvl4pPr marL="1600200" indent="-228600" defTabSz="712788" eaLnBrk="0" hangingPunct="0">
              <a:defRPr>
                <a:latin typeface="Arial" pitchFamily="34" charset="0"/>
                <a:ea typeface="宋体" pitchFamily="2" charset="-122"/>
              </a:defRPr>
            </a:lvl4pPr>
            <a:lvl5pPr marL="2057400" indent="-228600" defTabSz="712788" eaLnBrk="0" hangingPunct="0">
              <a:defRPr>
                <a:latin typeface="Arial" pitchFamily="34" charset="0"/>
                <a:ea typeface="宋体" pitchFamily="2" charset="-122"/>
              </a:defRPr>
            </a:lvl5pPr>
            <a:lvl6pPr marL="2514600" indent="-228600" defTabSz="712788" eaLnBrk="0" fontAlgn="base" hangingPunct="0">
              <a:spcBef>
                <a:spcPct val="0"/>
              </a:spcBef>
              <a:spcAft>
                <a:spcPct val="0"/>
              </a:spcAft>
              <a:defRPr>
                <a:latin typeface="Arial" pitchFamily="34" charset="0"/>
                <a:ea typeface="宋体" pitchFamily="2" charset="-122"/>
              </a:defRPr>
            </a:lvl6pPr>
            <a:lvl7pPr marL="2971800" indent="-228600" defTabSz="712788" eaLnBrk="0" fontAlgn="base" hangingPunct="0">
              <a:spcBef>
                <a:spcPct val="0"/>
              </a:spcBef>
              <a:spcAft>
                <a:spcPct val="0"/>
              </a:spcAft>
              <a:defRPr>
                <a:latin typeface="Arial" pitchFamily="34" charset="0"/>
                <a:ea typeface="宋体" pitchFamily="2" charset="-122"/>
              </a:defRPr>
            </a:lvl7pPr>
            <a:lvl8pPr marL="3429000" indent="-228600" defTabSz="712788" eaLnBrk="0" fontAlgn="base" hangingPunct="0">
              <a:spcBef>
                <a:spcPct val="0"/>
              </a:spcBef>
              <a:spcAft>
                <a:spcPct val="0"/>
              </a:spcAft>
              <a:defRPr>
                <a:latin typeface="Arial" pitchFamily="34" charset="0"/>
                <a:ea typeface="宋体" pitchFamily="2" charset="-122"/>
              </a:defRPr>
            </a:lvl8pPr>
            <a:lvl9pPr marL="3886200" indent="-228600" defTabSz="712788" eaLnBrk="0" fontAlgn="base" hangingPunct="0">
              <a:spcBef>
                <a:spcPct val="0"/>
              </a:spcBef>
              <a:spcAft>
                <a:spcPct val="0"/>
              </a:spcAft>
              <a:defRPr>
                <a:latin typeface="Arial" pitchFamily="34" charset="0"/>
                <a:ea typeface="宋体" pitchFamily="2" charset="-122"/>
              </a:defRPr>
            </a:lvl9pPr>
          </a:lstStyle>
          <a:p>
            <a:r>
              <a:rPr lang="zh-CN" altLang="en-US" sz="1400" dirty="0">
                <a:sym typeface="Times New Roman" panose="02020603050405020304" pitchFamily="18" charset="0"/>
              </a:rPr>
              <a:t>上市公司或者其他信息披露义务人</a:t>
            </a:r>
            <a:r>
              <a:rPr lang="zh-CN" altLang="en-US" sz="1400" b="1" dirty="0">
                <a:sym typeface="Times New Roman" panose="02020603050405020304" pitchFamily="18" charset="0"/>
              </a:rPr>
              <a:t>未按照本办法规定报送重大资产重组有关报告，或者报送的报告有虚假记载、误导性陈述或者重大遗漏的</a:t>
            </a:r>
            <a:r>
              <a:rPr lang="zh-CN" altLang="en-US" sz="1400" dirty="0">
                <a:sym typeface="Times New Roman" panose="02020603050405020304" pitchFamily="18" charset="0"/>
              </a:rPr>
              <a:t>，由中国证监会责令改正，依照</a:t>
            </a:r>
            <a:r>
              <a:rPr lang="en-US" altLang="zh-CN" sz="1400" dirty="0">
                <a:sym typeface="Times New Roman" panose="02020603050405020304" pitchFamily="18" charset="0"/>
              </a:rPr>
              <a:t>《</a:t>
            </a:r>
            <a:r>
              <a:rPr lang="zh-CN" altLang="en-US" sz="1400" dirty="0">
                <a:sym typeface="Times New Roman" panose="02020603050405020304" pitchFamily="18" charset="0"/>
              </a:rPr>
              <a:t>证券法</a:t>
            </a:r>
            <a:r>
              <a:rPr lang="en-US" altLang="zh-CN" sz="1400" dirty="0">
                <a:sym typeface="Times New Roman" panose="02020603050405020304" pitchFamily="18" charset="0"/>
              </a:rPr>
              <a:t>》</a:t>
            </a:r>
            <a:r>
              <a:rPr lang="zh-CN" altLang="en-US" sz="1400" dirty="0">
                <a:sym typeface="Times New Roman" panose="02020603050405020304" pitchFamily="18" charset="0"/>
              </a:rPr>
              <a:t>第一百九十三条予以处罚；情节严重的，可以责令暂停或</a:t>
            </a:r>
            <a:r>
              <a:rPr lang="zh-CN" altLang="en-US" sz="1400" dirty="0"/>
              <a:t>者终止重组活动，并可以对有关责任人员采取市场禁入的措施；涉嫌犯罪的，依法移送司法机关追究刑事责任。</a:t>
            </a:r>
            <a:endParaRPr lang="zh-CN" altLang="en-US" sz="1400" dirty="0">
              <a:sym typeface="Times New Roman" panose="02020603050405020304" pitchFamily="18" charset="0"/>
            </a:endParaRPr>
          </a:p>
        </p:txBody>
      </p:sp>
      <p:sp>
        <p:nvSpPr>
          <p:cNvPr id="22" name="Rectangle 1029">
            <a:extLst>
              <a:ext uri="{FF2B5EF4-FFF2-40B4-BE49-F238E27FC236}">
                <a16:creationId xmlns:a16="http://schemas.microsoft.com/office/drawing/2014/main" xmlns="" id="{39C4C9E9-0170-46AD-A3B5-046B1B123729}"/>
              </a:ext>
            </a:extLst>
          </p:cNvPr>
          <p:cNvSpPr>
            <a:spLocks noChangeArrowheads="1"/>
          </p:cNvSpPr>
          <p:nvPr/>
        </p:nvSpPr>
        <p:spPr bwMode="auto">
          <a:xfrm>
            <a:off x="962285" y="4356695"/>
            <a:ext cx="5196136" cy="311166"/>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第五十五条</a:t>
            </a:r>
          </a:p>
        </p:txBody>
      </p:sp>
      <p:sp>
        <p:nvSpPr>
          <p:cNvPr id="23" name="Text Box 38">
            <a:extLst>
              <a:ext uri="{FF2B5EF4-FFF2-40B4-BE49-F238E27FC236}">
                <a16:creationId xmlns:a16="http://schemas.microsoft.com/office/drawing/2014/main" xmlns="" id="{A154EA36-1194-477D-8038-A4E0FEAB255B}"/>
              </a:ext>
            </a:extLst>
          </p:cNvPr>
          <p:cNvSpPr txBox="1">
            <a:spLocks noChangeArrowheads="1"/>
          </p:cNvSpPr>
          <p:nvPr/>
        </p:nvSpPr>
        <p:spPr bwMode="auto">
          <a:xfrm>
            <a:off x="960438" y="4744240"/>
            <a:ext cx="5196137" cy="2448272"/>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defPPr>
              <a:defRPr lang="zh-CN"/>
            </a:defPPr>
            <a:lvl1pPr marL="17462" indent="-171450" defTabSz="712788" fontAlgn="base">
              <a:lnSpc>
                <a:spcPct val="120000"/>
              </a:lnSpc>
              <a:spcBef>
                <a:spcPts val="600"/>
              </a:spcBef>
              <a:spcAft>
                <a:spcPct val="0"/>
              </a:spcAft>
              <a:buSzPct val="70000"/>
              <a:buFont typeface="Wingdings" panose="05000000000000000000" pitchFamily="2" charset="2"/>
              <a:buChar char="Ø"/>
              <a:defRPr sz="1200">
                <a:solidFill>
                  <a:prstClr val="black"/>
                </a:solidFill>
                <a:latin typeface="Times New Roman" panose="02020603050405020304" pitchFamily="18" charset="0"/>
                <a:ea typeface="楷体" panose="02010609060101010101" pitchFamily="49" charset="-122"/>
                <a:cs typeface="+mn-ea"/>
              </a:defRPr>
            </a:lvl1pPr>
            <a:lvl2pPr marL="742950" indent="-285750" defTabSz="712788" eaLnBrk="0" hangingPunct="0">
              <a:defRPr>
                <a:latin typeface="Arial" pitchFamily="34" charset="0"/>
                <a:ea typeface="宋体" pitchFamily="2" charset="-122"/>
              </a:defRPr>
            </a:lvl2pPr>
            <a:lvl3pPr marL="1143000" indent="-228600" defTabSz="712788" eaLnBrk="0" hangingPunct="0">
              <a:defRPr>
                <a:latin typeface="Arial" pitchFamily="34" charset="0"/>
                <a:ea typeface="宋体" pitchFamily="2" charset="-122"/>
              </a:defRPr>
            </a:lvl3pPr>
            <a:lvl4pPr marL="1600200" indent="-228600" defTabSz="712788" eaLnBrk="0" hangingPunct="0">
              <a:defRPr>
                <a:latin typeface="Arial" pitchFamily="34" charset="0"/>
                <a:ea typeface="宋体" pitchFamily="2" charset="-122"/>
              </a:defRPr>
            </a:lvl4pPr>
            <a:lvl5pPr marL="2057400" indent="-228600" defTabSz="712788" eaLnBrk="0" hangingPunct="0">
              <a:defRPr>
                <a:latin typeface="Arial" pitchFamily="34" charset="0"/>
                <a:ea typeface="宋体" pitchFamily="2" charset="-122"/>
              </a:defRPr>
            </a:lvl5pPr>
            <a:lvl6pPr marL="2514600" indent="-228600" defTabSz="712788" eaLnBrk="0" fontAlgn="base" hangingPunct="0">
              <a:spcBef>
                <a:spcPct val="0"/>
              </a:spcBef>
              <a:spcAft>
                <a:spcPct val="0"/>
              </a:spcAft>
              <a:defRPr>
                <a:latin typeface="Arial" pitchFamily="34" charset="0"/>
                <a:ea typeface="宋体" pitchFamily="2" charset="-122"/>
              </a:defRPr>
            </a:lvl6pPr>
            <a:lvl7pPr marL="2971800" indent="-228600" defTabSz="712788" eaLnBrk="0" fontAlgn="base" hangingPunct="0">
              <a:spcBef>
                <a:spcPct val="0"/>
              </a:spcBef>
              <a:spcAft>
                <a:spcPct val="0"/>
              </a:spcAft>
              <a:defRPr>
                <a:latin typeface="Arial" pitchFamily="34" charset="0"/>
                <a:ea typeface="宋体" pitchFamily="2" charset="-122"/>
              </a:defRPr>
            </a:lvl7pPr>
            <a:lvl8pPr marL="3429000" indent="-228600" defTabSz="712788" eaLnBrk="0" fontAlgn="base" hangingPunct="0">
              <a:spcBef>
                <a:spcPct val="0"/>
              </a:spcBef>
              <a:spcAft>
                <a:spcPct val="0"/>
              </a:spcAft>
              <a:defRPr>
                <a:latin typeface="Arial" pitchFamily="34" charset="0"/>
                <a:ea typeface="宋体" pitchFamily="2" charset="-122"/>
              </a:defRPr>
            </a:lvl8pPr>
            <a:lvl9pPr marL="3886200" indent="-228600" defTabSz="712788" eaLnBrk="0" fontAlgn="base" hangingPunct="0">
              <a:spcBef>
                <a:spcPct val="0"/>
              </a:spcBef>
              <a:spcAft>
                <a:spcPct val="0"/>
              </a:spcAft>
              <a:defRPr>
                <a:latin typeface="Arial" pitchFamily="34" charset="0"/>
                <a:ea typeface="宋体" pitchFamily="2" charset="-122"/>
              </a:defRPr>
            </a:lvl9pPr>
          </a:lstStyle>
          <a:p>
            <a:r>
              <a:rPr lang="zh-CN" altLang="en-US" sz="1400" dirty="0"/>
              <a:t>上市公司或者其他信息披露义务人</a:t>
            </a:r>
            <a:r>
              <a:rPr lang="zh-CN" altLang="en-US" sz="1400" b="1" dirty="0"/>
              <a:t>未按照规定披露重大资产重组信息，或者所披露的信息存在虚假记载、误导性陈述或者重大遗漏的</a:t>
            </a:r>
            <a:r>
              <a:rPr lang="zh-CN" altLang="en-US" sz="1400" dirty="0"/>
              <a:t>，由中国证监会责令改正，依照</a:t>
            </a:r>
            <a:r>
              <a:rPr lang="en-US" altLang="zh-CN" sz="1400" dirty="0"/>
              <a:t>《</a:t>
            </a:r>
            <a:r>
              <a:rPr lang="zh-CN" altLang="en-US" sz="1400" dirty="0"/>
              <a:t>证券法</a:t>
            </a:r>
            <a:r>
              <a:rPr lang="en-US" altLang="zh-CN" sz="1400" dirty="0"/>
              <a:t>》</a:t>
            </a:r>
            <a:r>
              <a:rPr lang="zh-CN" altLang="en-US" sz="1400" dirty="0"/>
              <a:t>第一百九十三条规定予以处罚；情节严重的，可以责令暂停或者终止重组活动，并可以对有关责任人员采取市场禁入的措施；涉嫌犯罪的，依法移送司法机关追究刑事责任。</a:t>
            </a:r>
            <a:endParaRPr lang="en-US" altLang="zh-CN" sz="1400" dirty="0"/>
          </a:p>
          <a:p>
            <a:r>
              <a:rPr lang="zh-CN" altLang="en-US" sz="1400" dirty="0"/>
              <a:t>重大资产重组或者发行股份购买资产的交易对方未及时向上市公司或者其他信息披露义务人提供信息，或者提供的信息有虚假记载、误导性陈述或者重大遗漏的，按照前款规定执行。</a:t>
            </a:r>
            <a:endParaRPr lang="zh-CN" altLang="en-US" sz="1400" dirty="0">
              <a:sym typeface="Times New Roman" panose="02020603050405020304" pitchFamily="18" charset="0"/>
            </a:endParaRPr>
          </a:p>
        </p:txBody>
      </p:sp>
      <p:sp>
        <p:nvSpPr>
          <p:cNvPr id="24" name="AutoShape 1037">
            <a:extLst>
              <a:ext uri="{FF2B5EF4-FFF2-40B4-BE49-F238E27FC236}">
                <a16:creationId xmlns:a16="http://schemas.microsoft.com/office/drawing/2014/main" xmlns="" id="{C2FE2E5F-B2DC-4BF9-9E33-5BD3610A8642}"/>
              </a:ext>
            </a:extLst>
          </p:cNvPr>
          <p:cNvSpPr>
            <a:spLocks noChangeArrowheads="1"/>
          </p:cNvSpPr>
          <p:nvPr/>
        </p:nvSpPr>
        <p:spPr bwMode="auto">
          <a:xfrm>
            <a:off x="6217419" y="2846930"/>
            <a:ext cx="3600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6" name="AutoShape 1037">
            <a:extLst>
              <a:ext uri="{FF2B5EF4-FFF2-40B4-BE49-F238E27FC236}">
                <a16:creationId xmlns:a16="http://schemas.microsoft.com/office/drawing/2014/main" xmlns="" id="{17F04677-28F5-4DCB-A492-D16E95B0FC32}"/>
              </a:ext>
            </a:extLst>
          </p:cNvPr>
          <p:cNvSpPr>
            <a:spLocks noChangeArrowheads="1"/>
          </p:cNvSpPr>
          <p:nvPr/>
        </p:nvSpPr>
        <p:spPr bwMode="auto">
          <a:xfrm>
            <a:off x="6217419" y="5570460"/>
            <a:ext cx="3600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5" name="文本框 14">
            <a:extLst>
              <a:ext uri="{FF2B5EF4-FFF2-40B4-BE49-F238E27FC236}">
                <a16:creationId xmlns:a16="http://schemas.microsoft.com/office/drawing/2014/main" xmlns="" id="{75952995-E171-44A3-8CF2-18C493FB96AA}"/>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29</a:t>
            </a:r>
            <a:endParaRPr lang="zh-CN" altLang="en-US" sz="12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xmlns="" val="54102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1" name="对象 140" hidden="1">
            <a:extLst>
              <a:ext uri="{FF2B5EF4-FFF2-40B4-BE49-F238E27FC236}">
                <a16:creationId xmlns:a16="http://schemas.microsoft.com/office/drawing/2014/main" xmlns="" id="{8D8AC9D4-BCF6-49E2-8438-1EFBF3658FD2}"/>
              </a:ext>
            </a:extLst>
          </p:cNvPr>
          <p:cNvGraphicFramePr>
            <a:graphicFrameLocks noChangeAspect="1"/>
          </p:cNvGraphicFramePr>
          <p:nvPr/>
        </p:nvGraphicFramePr>
        <p:xfrm>
          <a:off x="1376363" y="1588"/>
          <a:ext cx="1588" cy="1588"/>
        </p:xfrm>
        <a:graphic>
          <a:graphicData uri="http://schemas.openxmlformats.org/presentationml/2006/ole">
            <p:oleObj spid="_x0000_s3136" name="think-cell 幻灯片" r:id="rId5" imgW="360" imgH="360" progId="">
              <p:embed/>
            </p:oleObj>
          </a:graphicData>
        </a:graphic>
      </p:graphicFrame>
      <p:sp>
        <p:nvSpPr>
          <p:cNvPr id="155" name="标题 1">
            <a:extLst>
              <a:ext uri="{FF2B5EF4-FFF2-40B4-BE49-F238E27FC236}">
                <a16:creationId xmlns:a16="http://schemas.microsoft.com/office/drawing/2014/main" xmlns="" id="{5CEBE850-CD89-44A0-9427-9E2607A00608}"/>
              </a:ext>
            </a:extLst>
          </p:cNvPr>
          <p:cNvSpPr txBox="1">
            <a:spLocks/>
          </p:cNvSpPr>
          <p:nvPr/>
        </p:nvSpPr>
        <p:spPr>
          <a:xfrm>
            <a:off x="1680915" y="637394"/>
            <a:ext cx="10297144" cy="416899"/>
          </a:xfrm>
          <a:prstGeom prst="rect">
            <a:avLst/>
          </a:prstGeom>
        </p:spPr>
        <p:txBody>
          <a:bodyPr lIns="90857" tIns="45439" rIns="90857" bIns="45439"/>
          <a:lstStyle/>
          <a:p>
            <a:pPr defTabSz="1012336" eaLnBrk="0" fontAlgn="base" hangingPunct="0">
              <a:spcBef>
                <a:spcPct val="0"/>
              </a:spcBef>
              <a:spcAft>
                <a:spcPct val="0"/>
              </a:spcAft>
              <a:defRPr/>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1.2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扩大违规主体范围，加强对“关键少数”违规实施精准打击</a:t>
            </a:r>
          </a:p>
        </p:txBody>
      </p:sp>
      <p:sp>
        <p:nvSpPr>
          <p:cNvPr id="15" name="Text10">
            <a:extLst>
              <a:ext uri="{FF2B5EF4-FFF2-40B4-BE49-F238E27FC236}">
                <a16:creationId xmlns:a16="http://schemas.microsoft.com/office/drawing/2014/main" xmlns="" id="{DCB913F4-F4BF-41C0-8680-FDBE6932EEF2}"/>
              </a:ext>
            </a:extLst>
          </p:cNvPr>
          <p:cNvSpPr>
            <a:spLocks noChangeArrowheads="1"/>
          </p:cNvSpPr>
          <p:nvPr/>
        </p:nvSpPr>
        <p:spPr bwMode="auto">
          <a:xfrm>
            <a:off x="1865392" y="1377087"/>
            <a:ext cx="796506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16" name="矩形 15">
            <a:extLst>
              <a:ext uri="{FF2B5EF4-FFF2-40B4-BE49-F238E27FC236}">
                <a16:creationId xmlns:a16="http://schemas.microsoft.com/office/drawing/2014/main" xmlns="" id="{68A53CC1-1329-4BE3-AF70-F277CE86F015}"/>
              </a:ext>
            </a:extLst>
          </p:cNvPr>
          <p:cNvSpPr/>
          <p:nvPr/>
        </p:nvSpPr>
        <p:spPr>
          <a:xfrm>
            <a:off x="1000881" y="1728336"/>
            <a:ext cx="1145052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7" name="AutoShape 22">
            <a:extLst>
              <a:ext uri="{FF2B5EF4-FFF2-40B4-BE49-F238E27FC236}">
                <a16:creationId xmlns:a16="http://schemas.microsoft.com/office/drawing/2014/main" xmlns="" id="{92EBB7F1-EE5B-4D1A-9303-EF418BB29F7D}"/>
              </a:ext>
            </a:extLst>
          </p:cNvPr>
          <p:cNvSpPr>
            <a:spLocks noChangeArrowheads="1"/>
          </p:cNvSpPr>
          <p:nvPr/>
        </p:nvSpPr>
        <p:spPr bwMode="auto">
          <a:xfrm>
            <a:off x="1153294" y="1412658"/>
            <a:ext cx="276357"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8" name="AutoShape 21">
            <a:extLst>
              <a:ext uri="{FF2B5EF4-FFF2-40B4-BE49-F238E27FC236}">
                <a16:creationId xmlns:a16="http://schemas.microsoft.com/office/drawing/2014/main" xmlns="" id="{280652EB-1397-4F94-AE62-E8C92D5F5F13}"/>
              </a:ext>
            </a:extLst>
          </p:cNvPr>
          <p:cNvSpPr>
            <a:spLocks noChangeArrowheads="1"/>
          </p:cNvSpPr>
          <p:nvPr/>
        </p:nvSpPr>
        <p:spPr bwMode="auto">
          <a:xfrm>
            <a:off x="1008737" y="1412658"/>
            <a:ext cx="276357"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9" name="AutoShape 23">
            <a:extLst>
              <a:ext uri="{FF2B5EF4-FFF2-40B4-BE49-F238E27FC236}">
                <a16:creationId xmlns:a16="http://schemas.microsoft.com/office/drawing/2014/main" xmlns="" id="{A277DD12-4A60-483D-B5AB-025F26AFEA61}"/>
              </a:ext>
            </a:extLst>
          </p:cNvPr>
          <p:cNvSpPr>
            <a:spLocks noChangeArrowheads="1"/>
          </p:cNvSpPr>
          <p:nvPr/>
        </p:nvSpPr>
        <p:spPr bwMode="auto">
          <a:xfrm>
            <a:off x="1297850" y="1412658"/>
            <a:ext cx="276357"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8" name="矩形 47">
            <a:extLst>
              <a:ext uri="{FF2B5EF4-FFF2-40B4-BE49-F238E27FC236}">
                <a16:creationId xmlns:a16="http://schemas.microsoft.com/office/drawing/2014/main" xmlns="" id="{75901231-ADC9-42DD-A3B7-3E204A0B8BED}"/>
              </a:ext>
            </a:extLst>
          </p:cNvPr>
          <p:cNvSpPr/>
          <p:nvPr/>
        </p:nvSpPr>
        <p:spPr>
          <a:xfrm>
            <a:off x="960835" y="1889260"/>
            <a:ext cx="11490565" cy="1153586"/>
          </a:xfrm>
          <a:prstGeom prst="rect">
            <a:avLst/>
          </a:prstGeom>
        </p:spPr>
        <p:txBody>
          <a:bodyPr wrap="square">
            <a:spAutoFit/>
          </a:bodyPr>
          <a:lstStyle/>
          <a:p>
            <a:pPr marL="171450" indent="-171450" algn="just">
              <a:lnSpc>
                <a:spcPct val="150000"/>
              </a:lnSpc>
              <a:spcBef>
                <a:spcPts val="600"/>
              </a:spcBef>
              <a:buClr>
                <a:srgbClr val="B69B80"/>
              </a:buClr>
              <a:buFont typeface="Wingdings" panose="05000000000000000000" pitchFamily="2" charset="2"/>
              <a:buChar char="u"/>
              <a:defRPr/>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根据新</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第一百九十七条</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首次明确</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上市公司的控股股东、实际控制人</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，存在组织、指使从事信息披露违法违规行为，或者隐瞒相关事项导致发生信息披露违规的，对相关主体同样追究法律责任，提高控股股东、实际控制人的违法成本。</a:t>
            </a:r>
            <a:endPar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 name="椭圆 1">
            <a:extLst>
              <a:ext uri="{FF2B5EF4-FFF2-40B4-BE49-F238E27FC236}">
                <a16:creationId xmlns:a16="http://schemas.microsoft.com/office/drawing/2014/main" xmlns="" id="{1E73659C-9EE6-467C-9AD1-15C98E240364}"/>
              </a:ext>
            </a:extLst>
          </p:cNvPr>
          <p:cNvSpPr/>
          <p:nvPr/>
        </p:nvSpPr>
        <p:spPr>
          <a:xfrm>
            <a:off x="7808665" y="3515391"/>
            <a:ext cx="1217066" cy="1160081"/>
          </a:xfrm>
          <a:prstGeom prst="ellipse">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p>
        </p:txBody>
      </p:sp>
      <p:sp>
        <p:nvSpPr>
          <p:cNvPr id="50" name="椭圆 49">
            <a:extLst>
              <a:ext uri="{FF2B5EF4-FFF2-40B4-BE49-F238E27FC236}">
                <a16:creationId xmlns:a16="http://schemas.microsoft.com/office/drawing/2014/main" xmlns="" id="{C591B1C2-E56E-4158-AB3B-A8EB91CCB645}"/>
              </a:ext>
            </a:extLst>
          </p:cNvPr>
          <p:cNvSpPr/>
          <p:nvPr/>
        </p:nvSpPr>
        <p:spPr>
          <a:xfrm>
            <a:off x="7808665" y="5135531"/>
            <a:ext cx="1217066" cy="1138286"/>
          </a:xfrm>
          <a:prstGeom prst="ellipse">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p>
        </p:txBody>
      </p:sp>
      <p:sp>
        <p:nvSpPr>
          <p:cNvPr id="52" name="iconfont-1054-809932">
            <a:extLst>
              <a:ext uri="{FF2B5EF4-FFF2-40B4-BE49-F238E27FC236}">
                <a16:creationId xmlns:a16="http://schemas.microsoft.com/office/drawing/2014/main" xmlns="" id="{D63F0C65-9652-4A97-ABFD-E9587B8B3C53}"/>
              </a:ext>
            </a:extLst>
          </p:cNvPr>
          <p:cNvSpPr>
            <a:spLocks noChangeAspect="1"/>
          </p:cNvSpPr>
          <p:nvPr/>
        </p:nvSpPr>
        <p:spPr bwMode="auto">
          <a:xfrm>
            <a:off x="8114450" y="3824624"/>
            <a:ext cx="671675" cy="558977"/>
          </a:xfrm>
          <a:custGeom>
            <a:avLst/>
            <a:gdLst>
              <a:gd name="T0" fmla="*/ 12050 w 12677"/>
              <a:gd name="T1" fmla="*/ 10726 h 12800"/>
              <a:gd name="T2" fmla="*/ 11657 w 12677"/>
              <a:gd name="T3" fmla="*/ 10726 h 12800"/>
              <a:gd name="T4" fmla="*/ 11657 w 12677"/>
              <a:gd name="T5" fmla="*/ 5012 h 12800"/>
              <a:gd name="T6" fmla="*/ 11031 w 12677"/>
              <a:gd name="T7" fmla="*/ 4386 h 12800"/>
              <a:gd name="T8" fmla="*/ 8224 w 12677"/>
              <a:gd name="T9" fmla="*/ 4386 h 12800"/>
              <a:gd name="T10" fmla="*/ 8224 w 12677"/>
              <a:gd name="T11" fmla="*/ 627 h 12800"/>
              <a:gd name="T12" fmla="*/ 7598 w 12677"/>
              <a:gd name="T13" fmla="*/ 0 h 12800"/>
              <a:gd name="T14" fmla="*/ 1395 w 12677"/>
              <a:gd name="T15" fmla="*/ 0 h 12800"/>
              <a:gd name="T16" fmla="*/ 769 w 12677"/>
              <a:gd name="T17" fmla="*/ 627 h 12800"/>
              <a:gd name="T18" fmla="*/ 769 w 12677"/>
              <a:gd name="T19" fmla="*/ 10726 h 12800"/>
              <a:gd name="T20" fmla="*/ 627 w 12677"/>
              <a:gd name="T21" fmla="*/ 10726 h 12800"/>
              <a:gd name="T22" fmla="*/ 0 w 12677"/>
              <a:gd name="T23" fmla="*/ 11352 h 12800"/>
              <a:gd name="T24" fmla="*/ 0 w 12677"/>
              <a:gd name="T25" fmla="*/ 12173 h 12800"/>
              <a:gd name="T26" fmla="*/ 627 w 12677"/>
              <a:gd name="T27" fmla="*/ 12800 h 12800"/>
              <a:gd name="T28" fmla="*/ 12050 w 12677"/>
              <a:gd name="T29" fmla="*/ 12800 h 12800"/>
              <a:gd name="T30" fmla="*/ 12677 w 12677"/>
              <a:gd name="T31" fmla="*/ 12173 h 12800"/>
              <a:gd name="T32" fmla="*/ 12677 w 12677"/>
              <a:gd name="T33" fmla="*/ 11352 h 12800"/>
              <a:gd name="T34" fmla="*/ 12050 w 12677"/>
              <a:gd name="T35" fmla="*/ 10726 h 12800"/>
              <a:gd name="T36" fmla="*/ 6428 w 12677"/>
              <a:gd name="T37" fmla="*/ 8437 h 12800"/>
              <a:gd name="T38" fmla="*/ 5802 w 12677"/>
              <a:gd name="T39" fmla="*/ 9064 h 12800"/>
              <a:gd name="T40" fmla="*/ 3191 w 12677"/>
              <a:gd name="T41" fmla="*/ 9064 h 12800"/>
              <a:gd name="T42" fmla="*/ 2565 w 12677"/>
              <a:gd name="T43" fmla="*/ 8437 h 12800"/>
              <a:gd name="T44" fmla="*/ 2565 w 12677"/>
              <a:gd name="T45" fmla="*/ 8249 h 12800"/>
              <a:gd name="T46" fmla="*/ 3191 w 12677"/>
              <a:gd name="T47" fmla="*/ 7623 h 12800"/>
              <a:gd name="T48" fmla="*/ 5802 w 12677"/>
              <a:gd name="T49" fmla="*/ 7623 h 12800"/>
              <a:gd name="T50" fmla="*/ 6428 w 12677"/>
              <a:gd name="T51" fmla="*/ 8249 h 12800"/>
              <a:gd name="T52" fmla="*/ 6428 w 12677"/>
              <a:gd name="T53" fmla="*/ 8437 h 12800"/>
              <a:gd name="T54" fmla="*/ 6428 w 12677"/>
              <a:gd name="T55" fmla="*/ 5701 h 12800"/>
              <a:gd name="T56" fmla="*/ 5802 w 12677"/>
              <a:gd name="T57" fmla="*/ 6328 h 12800"/>
              <a:gd name="T58" fmla="*/ 3191 w 12677"/>
              <a:gd name="T59" fmla="*/ 6328 h 12800"/>
              <a:gd name="T60" fmla="*/ 2565 w 12677"/>
              <a:gd name="T61" fmla="*/ 5701 h 12800"/>
              <a:gd name="T62" fmla="*/ 2565 w 12677"/>
              <a:gd name="T63" fmla="*/ 5514 h 12800"/>
              <a:gd name="T64" fmla="*/ 3191 w 12677"/>
              <a:gd name="T65" fmla="*/ 4887 h 12800"/>
              <a:gd name="T66" fmla="*/ 5802 w 12677"/>
              <a:gd name="T67" fmla="*/ 4887 h 12800"/>
              <a:gd name="T68" fmla="*/ 6428 w 12677"/>
              <a:gd name="T69" fmla="*/ 5514 h 12800"/>
              <a:gd name="T70" fmla="*/ 6428 w 12677"/>
              <a:gd name="T71" fmla="*/ 5701 h 12800"/>
              <a:gd name="T72" fmla="*/ 6428 w 12677"/>
              <a:gd name="T73" fmla="*/ 2757 h 12800"/>
              <a:gd name="T74" fmla="*/ 5802 w 12677"/>
              <a:gd name="T75" fmla="*/ 3383 h 12800"/>
              <a:gd name="T76" fmla="*/ 3191 w 12677"/>
              <a:gd name="T77" fmla="*/ 3383 h 12800"/>
              <a:gd name="T78" fmla="*/ 2565 w 12677"/>
              <a:gd name="T79" fmla="*/ 2757 h 12800"/>
              <a:gd name="T80" fmla="*/ 2565 w 12677"/>
              <a:gd name="T81" fmla="*/ 2569 h 12800"/>
              <a:gd name="T82" fmla="*/ 3191 w 12677"/>
              <a:gd name="T83" fmla="*/ 1942 h 12800"/>
              <a:gd name="T84" fmla="*/ 5802 w 12677"/>
              <a:gd name="T85" fmla="*/ 1942 h 12800"/>
              <a:gd name="T86" fmla="*/ 6428 w 12677"/>
              <a:gd name="T87" fmla="*/ 2569 h 12800"/>
              <a:gd name="T88" fmla="*/ 6428 w 12677"/>
              <a:gd name="T89" fmla="*/ 2757 h 12800"/>
              <a:gd name="T90" fmla="*/ 10425 w 12677"/>
              <a:gd name="T91" fmla="*/ 9555 h 12800"/>
              <a:gd name="T92" fmla="*/ 8754 w 12677"/>
              <a:gd name="T93" fmla="*/ 9555 h 12800"/>
              <a:gd name="T94" fmla="*/ 8232 w 12677"/>
              <a:gd name="T95" fmla="*/ 9032 h 12800"/>
              <a:gd name="T96" fmla="*/ 8754 w 12677"/>
              <a:gd name="T97" fmla="*/ 8510 h 12800"/>
              <a:gd name="T98" fmla="*/ 10425 w 12677"/>
              <a:gd name="T99" fmla="*/ 8510 h 12800"/>
              <a:gd name="T100" fmla="*/ 10947 w 12677"/>
              <a:gd name="T101" fmla="*/ 9032 h 12800"/>
              <a:gd name="T102" fmla="*/ 10425 w 12677"/>
              <a:gd name="T103" fmla="*/ 9555 h 12800"/>
              <a:gd name="T104" fmla="*/ 10425 w 12677"/>
              <a:gd name="T105" fmla="*/ 7445 h 12800"/>
              <a:gd name="T106" fmla="*/ 8754 w 12677"/>
              <a:gd name="T107" fmla="*/ 7445 h 12800"/>
              <a:gd name="T108" fmla="*/ 8232 w 12677"/>
              <a:gd name="T109" fmla="*/ 6923 h 12800"/>
              <a:gd name="T110" fmla="*/ 8754 w 12677"/>
              <a:gd name="T111" fmla="*/ 6401 h 12800"/>
              <a:gd name="T112" fmla="*/ 10425 w 12677"/>
              <a:gd name="T113" fmla="*/ 6401 h 12800"/>
              <a:gd name="T114" fmla="*/ 10947 w 12677"/>
              <a:gd name="T115" fmla="*/ 6923 h 12800"/>
              <a:gd name="T116" fmla="*/ 10425 w 12677"/>
              <a:gd name="T117" fmla="*/ 7445 h 12800"/>
              <a:gd name="T118" fmla="*/ 10425 w 12677"/>
              <a:gd name="T119" fmla="*/ 7445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677" h="12800">
                <a:moveTo>
                  <a:pt x="12050" y="10726"/>
                </a:moveTo>
                <a:lnTo>
                  <a:pt x="11657" y="10726"/>
                </a:lnTo>
                <a:lnTo>
                  <a:pt x="11657" y="5012"/>
                </a:lnTo>
                <a:cubicBezTo>
                  <a:pt x="11657" y="4666"/>
                  <a:pt x="11377" y="4386"/>
                  <a:pt x="11031" y="4386"/>
                </a:cubicBezTo>
                <a:lnTo>
                  <a:pt x="8224" y="4386"/>
                </a:lnTo>
                <a:lnTo>
                  <a:pt x="8224" y="627"/>
                </a:lnTo>
                <a:cubicBezTo>
                  <a:pt x="8224" y="281"/>
                  <a:pt x="7944" y="0"/>
                  <a:pt x="7598" y="0"/>
                </a:cubicBezTo>
                <a:lnTo>
                  <a:pt x="1395" y="0"/>
                </a:lnTo>
                <a:cubicBezTo>
                  <a:pt x="1049" y="0"/>
                  <a:pt x="769" y="281"/>
                  <a:pt x="769" y="627"/>
                </a:cubicBezTo>
                <a:lnTo>
                  <a:pt x="769" y="10726"/>
                </a:lnTo>
                <a:lnTo>
                  <a:pt x="627" y="10726"/>
                </a:lnTo>
                <a:cubicBezTo>
                  <a:pt x="281" y="10726"/>
                  <a:pt x="0" y="11006"/>
                  <a:pt x="0" y="11352"/>
                </a:cubicBezTo>
                <a:lnTo>
                  <a:pt x="0" y="12173"/>
                </a:lnTo>
                <a:cubicBezTo>
                  <a:pt x="0" y="12519"/>
                  <a:pt x="281" y="12800"/>
                  <a:pt x="627" y="12800"/>
                </a:cubicBezTo>
                <a:lnTo>
                  <a:pt x="12050" y="12800"/>
                </a:lnTo>
                <a:cubicBezTo>
                  <a:pt x="12396" y="12800"/>
                  <a:pt x="12677" y="12519"/>
                  <a:pt x="12677" y="12173"/>
                </a:cubicBezTo>
                <a:lnTo>
                  <a:pt x="12677" y="11352"/>
                </a:lnTo>
                <a:cubicBezTo>
                  <a:pt x="12677" y="11006"/>
                  <a:pt x="12396" y="10726"/>
                  <a:pt x="12050" y="10726"/>
                </a:cubicBezTo>
                <a:close/>
                <a:moveTo>
                  <a:pt x="6428" y="8437"/>
                </a:moveTo>
                <a:cubicBezTo>
                  <a:pt x="6428" y="8783"/>
                  <a:pt x="6148" y="9064"/>
                  <a:pt x="5802" y="9064"/>
                </a:cubicBezTo>
                <a:lnTo>
                  <a:pt x="3191" y="9064"/>
                </a:lnTo>
                <a:cubicBezTo>
                  <a:pt x="2845" y="9064"/>
                  <a:pt x="2565" y="8783"/>
                  <a:pt x="2565" y="8437"/>
                </a:cubicBezTo>
                <a:lnTo>
                  <a:pt x="2565" y="8249"/>
                </a:lnTo>
                <a:cubicBezTo>
                  <a:pt x="2565" y="7903"/>
                  <a:pt x="2845" y="7623"/>
                  <a:pt x="3191" y="7623"/>
                </a:cubicBezTo>
                <a:lnTo>
                  <a:pt x="5802" y="7623"/>
                </a:lnTo>
                <a:cubicBezTo>
                  <a:pt x="6148" y="7623"/>
                  <a:pt x="6428" y="7903"/>
                  <a:pt x="6428" y="8249"/>
                </a:cubicBezTo>
                <a:lnTo>
                  <a:pt x="6428" y="8437"/>
                </a:lnTo>
                <a:close/>
                <a:moveTo>
                  <a:pt x="6428" y="5701"/>
                </a:moveTo>
                <a:cubicBezTo>
                  <a:pt x="6428" y="6047"/>
                  <a:pt x="6148" y="6328"/>
                  <a:pt x="5802" y="6328"/>
                </a:cubicBezTo>
                <a:lnTo>
                  <a:pt x="3191" y="6328"/>
                </a:lnTo>
                <a:cubicBezTo>
                  <a:pt x="2845" y="6328"/>
                  <a:pt x="2565" y="6047"/>
                  <a:pt x="2565" y="5701"/>
                </a:cubicBezTo>
                <a:lnTo>
                  <a:pt x="2565" y="5514"/>
                </a:lnTo>
                <a:cubicBezTo>
                  <a:pt x="2565" y="5168"/>
                  <a:pt x="2845" y="4887"/>
                  <a:pt x="3191" y="4887"/>
                </a:cubicBezTo>
                <a:lnTo>
                  <a:pt x="5802" y="4887"/>
                </a:lnTo>
                <a:cubicBezTo>
                  <a:pt x="6148" y="4887"/>
                  <a:pt x="6428" y="5168"/>
                  <a:pt x="6428" y="5514"/>
                </a:cubicBezTo>
                <a:lnTo>
                  <a:pt x="6428" y="5701"/>
                </a:lnTo>
                <a:close/>
                <a:moveTo>
                  <a:pt x="6428" y="2757"/>
                </a:moveTo>
                <a:cubicBezTo>
                  <a:pt x="6428" y="3103"/>
                  <a:pt x="6148" y="3383"/>
                  <a:pt x="5802" y="3383"/>
                </a:cubicBezTo>
                <a:lnTo>
                  <a:pt x="3191" y="3383"/>
                </a:lnTo>
                <a:cubicBezTo>
                  <a:pt x="2845" y="3383"/>
                  <a:pt x="2565" y="3103"/>
                  <a:pt x="2565" y="2757"/>
                </a:cubicBezTo>
                <a:lnTo>
                  <a:pt x="2565" y="2569"/>
                </a:lnTo>
                <a:cubicBezTo>
                  <a:pt x="2565" y="2223"/>
                  <a:pt x="2845" y="1942"/>
                  <a:pt x="3191" y="1942"/>
                </a:cubicBezTo>
                <a:lnTo>
                  <a:pt x="5802" y="1942"/>
                </a:lnTo>
                <a:cubicBezTo>
                  <a:pt x="6148" y="1942"/>
                  <a:pt x="6428" y="2223"/>
                  <a:pt x="6428" y="2569"/>
                </a:cubicBezTo>
                <a:lnTo>
                  <a:pt x="6428" y="2757"/>
                </a:lnTo>
                <a:close/>
                <a:moveTo>
                  <a:pt x="10425" y="9555"/>
                </a:moveTo>
                <a:lnTo>
                  <a:pt x="8754" y="9555"/>
                </a:lnTo>
                <a:cubicBezTo>
                  <a:pt x="8466" y="9555"/>
                  <a:pt x="8232" y="9321"/>
                  <a:pt x="8232" y="9032"/>
                </a:cubicBezTo>
                <a:cubicBezTo>
                  <a:pt x="8232" y="8744"/>
                  <a:pt x="8466" y="8510"/>
                  <a:pt x="8754" y="8510"/>
                </a:cubicBezTo>
                <a:lnTo>
                  <a:pt x="10425" y="8510"/>
                </a:lnTo>
                <a:cubicBezTo>
                  <a:pt x="10713" y="8510"/>
                  <a:pt x="10947" y="8744"/>
                  <a:pt x="10947" y="9032"/>
                </a:cubicBezTo>
                <a:cubicBezTo>
                  <a:pt x="10947" y="9321"/>
                  <a:pt x="10713" y="9555"/>
                  <a:pt x="10425" y="9555"/>
                </a:cubicBezTo>
                <a:close/>
                <a:moveTo>
                  <a:pt x="10425" y="7445"/>
                </a:moveTo>
                <a:lnTo>
                  <a:pt x="8754" y="7445"/>
                </a:lnTo>
                <a:cubicBezTo>
                  <a:pt x="8466" y="7445"/>
                  <a:pt x="8232" y="7212"/>
                  <a:pt x="8232" y="6923"/>
                </a:cubicBezTo>
                <a:cubicBezTo>
                  <a:pt x="8232" y="6635"/>
                  <a:pt x="8466" y="6401"/>
                  <a:pt x="8754" y="6401"/>
                </a:cubicBezTo>
                <a:lnTo>
                  <a:pt x="10425" y="6401"/>
                </a:lnTo>
                <a:cubicBezTo>
                  <a:pt x="10713" y="6401"/>
                  <a:pt x="10947" y="6635"/>
                  <a:pt x="10947" y="6923"/>
                </a:cubicBezTo>
                <a:cubicBezTo>
                  <a:pt x="10947" y="7212"/>
                  <a:pt x="10713" y="7445"/>
                  <a:pt x="10425" y="7445"/>
                </a:cubicBezTo>
                <a:close/>
                <a:moveTo>
                  <a:pt x="10425" y="7445"/>
                </a:moveTo>
                <a:close/>
              </a:path>
            </a:pathLst>
          </a:custGeom>
          <a:solidFill>
            <a:srgbClr val="B08A5E"/>
          </a:solidFill>
          <a:ln>
            <a:noFill/>
          </a:ln>
        </p:spPr>
        <p:txBody>
          <a:bodyPr/>
          <a:lstStyle/>
          <a:p>
            <a:endParaRPr lang="zh-CN" altLang="en-US"/>
          </a:p>
        </p:txBody>
      </p:sp>
      <p:sp>
        <p:nvSpPr>
          <p:cNvPr id="53" name="iconfont-11255-5323801">
            <a:extLst>
              <a:ext uri="{FF2B5EF4-FFF2-40B4-BE49-F238E27FC236}">
                <a16:creationId xmlns:a16="http://schemas.microsoft.com/office/drawing/2014/main" xmlns="" id="{81E573E0-364A-4EED-BD65-48B25002B8C1}"/>
              </a:ext>
            </a:extLst>
          </p:cNvPr>
          <p:cNvSpPr>
            <a:spLocks noChangeAspect="1"/>
          </p:cNvSpPr>
          <p:nvPr/>
        </p:nvSpPr>
        <p:spPr bwMode="auto">
          <a:xfrm>
            <a:off x="8089627" y="5436815"/>
            <a:ext cx="671675" cy="537677"/>
          </a:xfrm>
          <a:custGeom>
            <a:avLst/>
            <a:gdLst>
              <a:gd name="T0" fmla="*/ 5080 w 10160"/>
              <a:gd name="T1" fmla="*/ 4877 h 11188"/>
              <a:gd name="T2" fmla="*/ 7518 w 10160"/>
              <a:gd name="T3" fmla="*/ 2439 h 11188"/>
              <a:gd name="T4" fmla="*/ 5080 w 10160"/>
              <a:gd name="T5" fmla="*/ 0 h 11188"/>
              <a:gd name="T6" fmla="*/ 2641 w 10160"/>
              <a:gd name="T7" fmla="*/ 2438 h 11188"/>
              <a:gd name="T8" fmla="*/ 2641 w 10160"/>
              <a:gd name="T9" fmla="*/ 2439 h 11188"/>
              <a:gd name="T10" fmla="*/ 5080 w 10160"/>
              <a:gd name="T11" fmla="*/ 4877 h 11188"/>
              <a:gd name="T12" fmla="*/ 968 w 10160"/>
              <a:gd name="T13" fmla="*/ 6518 h 11188"/>
              <a:gd name="T14" fmla="*/ 0 w 10160"/>
              <a:gd name="T15" fmla="*/ 11188 h 11188"/>
              <a:gd name="T16" fmla="*/ 4141 w 10160"/>
              <a:gd name="T17" fmla="*/ 11188 h 11188"/>
              <a:gd name="T18" fmla="*/ 2896 w 10160"/>
              <a:gd name="T19" fmla="*/ 5485 h 11188"/>
              <a:gd name="T20" fmla="*/ 968 w 10160"/>
              <a:gd name="T21" fmla="*/ 6518 h 11188"/>
              <a:gd name="T22" fmla="*/ 5080 w 10160"/>
              <a:gd name="T23" fmla="*/ 5485 h 11188"/>
              <a:gd name="T24" fmla="*/ 3905 w 10160"/>
              <a:gd name="T25" fmla="*/ 7127 h 11188"/>
              <a:gd name="T26" fmla="*/ 4830 w 10160"/>
              <a:gd name="T27" fmla="*/ 11188 h 11188"/>
              <a:gd name="T28" fmla="*/ 5330 w 10160"/>
              <a:gd name="T29" fmla="*/ 11188 h 11188"/>
              <a:gd name="T30" fmla="*/ 6255 w 10160"/>
              <a:gd name="T31" fmla="*/ 7127 h 11188"/>
              <a:gd name="T32" fmla="*/ 5080 w 10160"/>
              <a:gd name="T33" fmla="*/ 5485 h 11188"/>
              <a:gd name="T34" fmla="*/ 9193 w 10160"/>
              <a:gd name="T35" fmla="*/ 6518 h 11188"/>
              <a:gd name="T36" fmla="*/ 7264 w 10160"/>
              <a:gd name="T37" fmla="*/ 5485 h 11188"/>
              <a:gd name="T38" fmla="*/ 6019 w 10160"/>
              <a:gd name="T39" fmla="*/ 11188 h 11188"/>
              <a:gd name="T40" fmla="*/ 10160 w 10160"/>
              <a:gd name="T41" fmla="*/ 11188 h 11188"/>
              <a:gd name="T42" fmla="*/ 9193 w 10160"/>
              <a:gd name="T43" fmla="*/ 6518 h 11188"/>
              <a:gd name="T44" fmla="*/ 8794 w 10160"/>
              <a:gd name="T45" fmla="*/ 8626 h 11188"/>
              <a:gd name="T46" fmla="*/ 7341 w 10160"/>
              <a:gd name="T47" fmla="*/ 8626 h 11188"/>
              <a:gd name="T48" fmla="*/ 7341 w 10160"/>
              <a:gd name="T49" fmla="*/ 8303 h 11188"/>
              <a:gd name="T50" fmla="*/ 8794 w 10160"/>
              <a:gd name="T51" fmla="*/ 8303 h 11188"/>
              <a:gd name="T52" fmla="*/ 8794 w 10160"/>
              <a:gd name="T53" fmla="*/ 8626 h 1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60" h="11188">
                <a:moveTo>
                  <a:pt x="5080" y="4877"/>
                </a:moveTo>
                <a:cubicBezTo>
                  <a:pt x="6426" y="4877"/>
                  <a:pt x="7518" y="3785"/>
                  <a:pt x="7518" y="2439"/>
                </a:cubicBezTo>
                <a:cubicBezTo>
                  <a:pt x="7518" y="1093"/>
                  <a:pt x="6426" y="2"/>
                  <a:pt x="5080" y="0"/>
                </a:cubicBezTo>
                <a:cubicBezTo>
                  <a:pt x="3734" y="0"/>
                  <a:pt x="2643" y="1092"/>
                  <a:pt x="2641" y="2438"/>
                </a:cubicBezTo>
                <a:lnTo>
                  <a:pt x="2641" y="2439"/>
                </a:lnTo>
                <a:cubicBezTo>
                  <a:pt x="2643" y="3785"/>
                  <a:pt x="3734" y="4877"/>
                  <a:pt x="5080" y="4877"/>
                </a:cubicBezTo>
                <a:close/>
                <a:moveTo>
                  <a:pt x="968" y="6518"/>
                </a:moveTo>
                <a:cubicBezTo>
                  <a:pt x="486" y="7735"/>
                  <a:pt x="0" y="11188"/>
                  <a:pt x="0" y="11188"/>
                </a:cubicBezTo>
                <a:lnTo>
                  <a:pt x="4141" y="11188"/>
                </a:lnTo>
                <a:lnTo>
                  <a:pt x="2896" y="5485"/>
                </a:lnTo>
                <a:cubicBezTo>
                  <a:pt x="2146" y="5485"/>
                  <a:pt x="1449" y="5300"/>
                  <a:pt x="968" y="6518"/>
                </a:cubicBezTo>
                <a:close/>
                <a:moveTo>
                  <a:pt x="5080" y="5485"/>
                </a:moveTo>
                <a:lnTo>
                  <a:pt x="3905" y="7127"/>
                </a:lnTo>
                <a:lnTo>
                  <a:pt x="4830" y="11188"/>
                </a:lnTo>
                <a:lnTo>
                  <a:pt x="5330" y="11188"/>
                </a:lnTo>
                <a:lnTo>
                  <a:pt x="6255" y="7127"/>
                </a:lnTo>
                <a:lnTo>
                  <a:pt x="5080" y="5485"/>
                </a:lnTo>
                <a:close/>
                <a:moveTo>
                  <a:pt x="9193" y="6518"/>
                </a:moveTo>
                <a:cubicBezTo>
                  <a:pt x="8711" y="5300"/>
                  <a:pt x="8014" y="5485"/>
                  <a:pt x="7264" y="5485"/>
                </a:cubicBezTo>
                <a:lnTo>
                  <a:pt x="6019" y="11188"/>
                </a:lnTo>
                <a:lnTo>
                  <a:pt x="10160" y="11188"/>
                </a:lnTo>
                <a:cubicBezTo>
                  <a:pt x="10160" y="11188"/>
                  <a:pt x="9674" y="7735"/>
                  <a:pt x="9193" y="6518"/>
                </a:cubicBezTo>
                <a:close/>
                <a:moveTo>
                  <a:pt x="8794" y="8626"/>
                </a:moveTo>
                <a:lnTo>
                  <a:pt x="7341" y="8626"/>
                </a:lnTo>
                <a:lnTo>
                  <a:pt x="7341" y="8303"/>
                </a:lnTo>
                <a:lnTo>
                  <a:pt x="8794" y="8303"/>
                </a:lnTo>
                <a:lnTo>
                  <a:pt x="8794" y="8626"/>
                </a:lnTo>
                <a:close/>
              </a:path>
            </a:pathLst>
          </a:custGeom>
          <a:solidFill>
            <a:srgbClr val="B08A5E"/>
          </a:solidFill>
          <a:ln>
            <a:noFill/>
          </a:ln>
        </p:spPr>
        <p:txBody>
          <a:bodyPr/>
          <a:lstStyle/>
          <a:p>
            <a:endParaRPr lang="zh-CN" altLang="en-US"/>
          </a:p>
        </p:txBody>
      </p:sp>
      <p:sp>
        <p:nvSpPr>
          <p:cNvPr id="3" name="矩形 2">
            <a:extLst>
              <a:ext uri="{FF2B5EF4-FFF2-40B4-BE49-F238E27FC236}">
                <a16:creationId xmlns:a16="http://schemas.microsoft.com/office/drawing/2014/main" xmlns="" id="{F5FCBB44-992E-41EC-B491-AE8E24A88EC0}"/>
              </a:ext>
            </a:extLst>
          </p:cNvPr>
          <p:cNvSpPr/>
          <p:nvPr/>
        </p:nvSpPr>
        <p:spPr>
          <a:xfrm>
            <a:off x="7544621" y="4727769"/>
            <a:ext cx="1800493" cy="307777"/>
          </a:xfrm>
          <a:prstGeom prst="rect">
            <a:avLst/>
          </a:prstGeom>
        </p:spPr>
        <p:txBody>
          <a:bodyPr wrap="none">
            <a:spAutoFit/>
          </a:bodyPr>
          <a:lstStyle/>
          <a:p>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上市公司的控股股东</a:t>
            </a:r>
            <a:endParaRPr lang="zh-CN" altLang="en-US" sz="1400" dirty="0"/>
          </a:p>
        </p:txBody>
      </p:sp>
      <p:sp>
        <p:nvSpPr>
          <p:cNvPr id="4" name="矩形 3">
            <a:extLst>
              <a:ext uri="{FF2B5EF4-FFF2-40B4-BE49-F238E27FC236}">
                <a16:creationId xmlns:a16="http://schemas.microsoft.com/office/drawing/2014/main" xmlns="" id="{046AC975-75E0-40DC-B9C7-DF3CE39CB048}"/>
              </a:ext>
            </a:extLst>
          </p:cNvPr>
          <p:cNvSpPr/>
          <p:nvPr/>
        </p:nvSpPr>
        <p:spPr>
          <a:xfrm>
            <a:off x="7472270" y="6391150"/>
            <a:ext cx="1980029" cy="307777"/>
          </a:xfrm>
          <a:prstGeom prst="rect">
            <a:avLst/>
          </a:prstGeom>
        </p:spPr>
        <p:txBody>
          <a:bodyPr wrap="none">
            <a:spAutoFit/>
          </a:bodyPr>
          <a:lstStyle/>
          <a:p>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上市公司的实际控制人</a:t>
            </a:r>
            <a:endParaRPr lang="zh-CN" altLang="en-US" sz="1400" dirty="0"/>
          </a:p>
        </p:txBody>
      </p:sp>
      <p:sp>
        <p:nvSpPr>
          <p:cNvPr id="5" name="矩形: 圆角 4">
            <a:extLst>
              <a:ext uri="{FF2B5EF4-FFF2-40B4-BE49-F238E27FC236}">
                <a16:creationId xmlns:a16="http://schemas.microsoft.com/office/drawing/2014/main" xmlns="" id="{39145218-7351-46A8-9378-FCBF3FFAB2CD}"/>
              </a:ext>
            </a:extLst>
          </p:cNvPr>
          <p:cNvSpPr/>
          <p:nvPr/>
        </p:nvSpPr>
        <p:spPr>
          <a:xfrm>
            <a:off x="7297539" y="3393429"/>
            <a:ext cx="2402304" cy="3431271"/>
          </a:xfrm>
          <a:prstGeom prst="roundRect">
            <a:avLst/>
          </a:prstGeom>
          <a:noFill/>
          <a:ln w="19050">
            <a:solidFill>
              <a:srgbClr val="B08A5E"/>
            </a:solidFill>
            <a:prstDash val="dash"/>
          </a:ln>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p>
        </p:txBody>
      </p:sp>
      <p:sp>
        <p:nvSpPr>
          <p:cNvPr id="57" name="Rectangle 1029">
            <a:extLst>
              <a:ext uri="{FF2B5EF4-FFF2-40B4-BE49-F238E27FC236}">
                <a16:creationId xmlns:a16="http://schemas.microsoft.com/office/drawing/2014/main" xmlns="" id="{4D65C76A-AC65-4678-8DED-D671BF32494A}"/>
              </a:ext>
            </a:extLst>
          </p:cNvPr>
          <p:cNvSpPr>
            <a:spLocks noChangeArrowheads="1"/>
          </p:cNvSpPr>
          <p:nvPr/>
        </p:nvSpPr>
        <p:spPr bwMode="auto">
          <a:xfrm>
            <a:off x="1010311" y="3189645"/>
            <a:ext cx="5070864" cy="344932"/>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第五十四条第二款</a:t>
            </a:r>
          </a:p>
        </p:txBody>
      </p:sp>
      <p:sp>
        <p:nvSpPr>
          <p:cNvPr id="58" name="Text Box 38">
            <a:extLst>
              <a:ext uri="{FF2B5EF4-FFF2-40B4-BE49-F238E27FC236}">
                <a16:creationId xmlns:a16="http://schemas.microsoft.com/office/drawing/2014/main" xmlns="" id="{FE0EEC06-1C6D-4DD1-AC53-AA82C177B9DD}"/>
              </a:ext>
            </a:extLst>
          </p:cNvPr>
          <p:cNvSpPr txBox="1">
            <a:spLocks noChangeArrowheads="1"/>
          </p:cNvSpPr>
          <p:nvPr/>
        </p:nvSpPr>
        <p:spPr bwMode="auto">
          <a:xfrm>
            <a:off x="1010311" y="3588815"/>
            <a:ext cx="5070865" cy="1343944"/>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defPPr>
              <a:defRPr lang="zh-CN"/>
            </a:defPPr>
            <a:lvl1pPr marL="17462" indent="-171450" defTabSz="712788" fontAlgn="base">
              <a:lnSpc>
                <a:spcPct val="120000"/>
              </a:lnSpc>
              <a:spcBef>
                <a:spcPts val="600"/>
              </a:spcBef>
              <a:spcAft>
                <a:spcPct val="0"/>
              </a:spcAft>
              <a:buSzPct val="70000"/>
              <a:buFont typeface="Wingdings" panose="05000000000000000000" pitchFamily="2" charset="2"/>
              <a:buChar char="Ø"/>
              <a:defRPr sz="1200">
                <a:solidFill>
                  <a:prstClr val="black"/>
                </a:solidFill>
                <a:latin typeface="Times New Roman" panose="02020603050405020304" pitchFamily="18" charset="0"/>
                <a:ea typeface="楷体" panose="02010609060101010101" pitchFamily="49" charset="-122"/>
                <a:cs typeface="+mn-ea"/>
              </a:defRPr>
            </a:lvl1pPr>
            <a:lvl2pPr marL="742950" indent="-285750" defTabSz="712788" eaLnBrk="0" hangingPunct="0">
              <a:defRPr>
                <a:latin typeface="Arial" pitchFamily="34" charset="0"/>
                <a:ea typeface="宋体" pitchFamily="2" charset="-122"/>
              </a:defRPr>
            </a:lvl2pPr>
            <a:lvl3pPr marL="1143000" indent="-228600" defTabSz="712788" eaLnBrk="0" hangingPunct="0">
              <a:defRPr>
                <a:latin typeface="Arial" pitchFamily="34" charset="0"/>
                <a:ea typeface="宋体" pitchFamily="2" charset="-122"/>
              </a:defRPr>
            </a:lvl3pPr>
            <a:lvl4pPr marL="1600200" indent="-228600" defTabSz="712788" eaLnBrk="0" hangingPunct="0">
              <a:defRPr>
                <a:latin typeface="Arial" pitchFamily="34" charset="0"/>
                <a:ea typeface="宋体" pitchFamily="2" charset="-122"/>
              </a:defRPr>
            </a:lvl4pPr>
            <a:lvl5pPr marL="2057400" indent="-228600" defTabSz="712788" eaLnBrk="0" hangingPunct="0">
              <a:defRPr>
                <a:latin typeface="Arial" pitchFamily="34" charset="0"/>
                <a:ea typeface="宋体" pitchFamily="2" charset="-122"/>
              </a:defRPr>
            </a:lvl5pPr>
            <a:lvl6pPr marL="2514600" indent="-228600" defTabSz="712788" eaLnBrk="0" fontAlgn="base" hangingPunct="0">
              <a:spcBef>
                <a:spcPct val="0"/>
              </a:spcBef>
              <a:spcAft>
                <a:spcPct val="0"/>
              </a:spcAft>
              <a:defRPr>
                <a:latin typeface="Arial" pitchFamily="34" charset="0"/>
                <a:ea typeface="宋体" pitchFamily="2" charset="-122"/>
              </a:defRPr>
            </a:lvl6pPr>
            <a:lvl7pPr marL="2971800" indent="-228600" defTabSz="712788" eaLnBrk="0" fontAlgn="base" hangingPunct="0">
              <a:spcBef>
                <a:spcPct val="0"/>
              </a:spcBef>
              <a:spcAft>
                <a:spcPct val="0"/>
              </a:spcAft>
              <a:defRPr>
                <a:latin typeface="Arial" pitchFamily="34" charset="0"/>
                <a:ea typeface="宋体" pitchFamily="2" charset="-122"/>
              </a:defRPr>
            </a:lvl7pPr>
            <a:lvl8pPr marL="3429000" indent="-228600" defTabSz="712788" eaLnBrk="0" fontAlgn="base" hangingPunct="0">
              <a:spcBef>
                <a:spcPct val="0"/>
              </a:spcBef>
              <a:spcAft>
                <a:spcPct val="0"/>
              </a:spcAft>
              <a:defRPr>
                <a:latin typeface="Arial" pitchFamily="34" charset="0"/>
                <a:ea typeface="宋体" pitchFamily="2" charset="-122"/>
              </a:defRPr>
            </a:lvl8pPr>
            <a:lvl9pPr marL="3886200" indent="-228600" defTabSz="712788" eaLnBrk="0" fontAlgn="base" hangingPunct="0">
              <a:spcBef>
                <a:spcPct val="0"/>
              </a:spcBef>
              <a:spcAft>
                <a:spcPct val="0"/>
              </a:spcAft>
              <a:defRPr>
                <a:latin typeface="Arial" pitchFamily="34" charset="0"/>
                <a:ea typeface="宋体" pitchFamily="2" charset="-122"/>
              </a:defRPr>
            </a:lvl9pPr>
          </a:lstStyle>
          <a:p>
            <a:r>
              <a:rPr lang="zh-CN" altLang="en-US" sz="1400" b="1" dirty="0"/>
              <a:t>上市公司控股股东、实际控制人</a:t>
            </a:r>
            <a:r>
              <a:rPr lang="zh-CN" altLang="en-US" sz="1400" dirty="0"/>
              <a:t>组织、指使从事前款违法违规行为，或者隐瞒相关事项导致发生前款情形的，依照</a:t>
            </a:r>
            <a:r>
              <a:rPr lang="en-US" altLang="zh-CN" sz="1400" dirty="0"/>
              <a:t>《</a:t>
            </a:r>
            <a:r>
              <a:rPr lang="zh-CN" altLang="en-US" sz="1400" dirty="0"/>
              <a:t>证券法</a:t>
            </a:r>
            <a:r>
              <a:rPr lang="en-US" altLang="zh-CN" sz="1400" dirty="0"/>
              <a:t>》</a:t>
            </a:r>
            <a:r>
              <a:rPr lang="zh-CN" altLang="en-US" sz="1400" dirty="0"/>
              <a:t>第一百九十七条予以处罚；情节严重的，可以责令暂停或者终止重组活动，并可以对有关责任人员采取市场禁入的措施；涉嫌犯罪的，依法移送司法机关追究刑事责任。</a:t>
            </a:r>
            <a:endParaRPr lang="zh-CN" altLang="en-US" sz="1400" dirty="0">
              <a:sym typeface="Times New Roman" panose="02020603050405020304" pitchFamily="18" charset="0"/>
            </a:endParaRPr>
          </a:p>
        </p:txBody>
      </p:sp>
      <p:sp>
        <p:nvSpPr>
          <p:cNvPr id="59" name="Rectangle 1029">
            <a:extLst>
              <a:ext uri="{FF2B5EF4-FFF2-40B4-BE49-F238E27FC236}">
                <a16:creationId xmlns:a16="http://schemas.microsoft.com/office/drawing/2014/main" xmlns="" id="{C111B9F9-87D6-4777-B6EF-BF4E75E5A7C1}"/>
              </a:ext>
            </a:extLst>
          </p:cNvPr>
          <p:cNvSpPr>
            <a:spLocks noChangeArrowheads="1"/>
          </p:cNvSpPr>
          <p:nvPr/>
        </p:nvSpPr>
        <p:spPr bwMode="auto">
          <a:xfrm>
            <a:off x="1006598" y="5076776"/>
            <a:ext cx="5070864" cy="324605"/>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第五十五条第二款</a:t>
            </a:r>
          </a:p>
        </p:txBody>
      </p:sp>
      <p:sp>
        <p:nvSpPr>
          <p:cNvPr id="60" name="Text Box 38">
            <a:extLst>
              <a:ext uri="{FF2B5EF4-FFF2-40B4-BE49-F238E27FC236}">
                <a16:creationId xmlns:a16="http://schemas.microsoft.com/office/drawing/2014/main" xmlns="" id="{CF76FCB0-BC5A-46F0-9217-5E76555B439E}"/>
              </a:ext>
            </a:extLst>
          </p:cNvPr>
          <p:cNvSpPr txBox="1">
            <a:spLocks noChangeArrowheads="1"/>
          </p:cNvSpPr>
          <p:nvPr/>
        </p:nvSpPr>
        <p:spPr bwMode="auto">
          <a:xfrm>
            <a:off x="1026188" y="5448254"/>
            <a:ext cx="5070865" cy="142327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defPPr>
              <a:defRPr lang="zh-CN"/>
            </a:defPPr>
            <a:lvl1pPr marL="17462" indent="-171450" defTabSz="712788" fontAlgn="base">
              <a:lnSpc>
                <a:spcPct val="120000"/>
              </a:lnSpc>
              <a:spcBef>
                <a:spcPts val="600"/>
              </a:spcBef>
              <a:spcAft>
                <a:spcPct val="0"/>
              </a:spcAft>
              <a:buSzPct val="70000"/>
              <a:buFont typeface="Wingdings" panose="05000000000000000000" pitchFamily="2" charset="2"/>
              <a:buChar char="Ø"/>
              <a:defRPr sz="1200">
                <a:solidFill>
                  <a:prstClr val="black"/>
                </a:solidFill>
                <a:latin typeface="Times New Roman" panose="02020603050405020304" pitchFamily="18" charset="0"/>
                <a:ea typeface="楷体" panose="02010609060101010101" pitchFamily="49" charset="-122"/>
                <a:cs typeface="+mn-ea"/>
              </a:defRPr>
            </a:lvl1pPr>
            <a:lvl2pPr marL="742950" indent="-285750" defTabSz="712788" eaLnBrk="0" hangingPunct="0">
              <a:defRPr>
                <a:latin typeface="Arial" pitchFamily="34" charset="0"/>
                <a:ea typeface="宋体" pitchFamily="2" charset="-122"/>
              </a:defRPr>
            </a:lvl2pPr>
            <a:lvl3pPr marL="1143000" indent="-228600" defTabSz="712788" eaLnBrk="0" hangingPunct="0">
              <a:defRPr>
                <a:latin typeface="Arial" pitchFamily="34" charset="0"/>
                <a:ea typeface="宋体" pitchFamily="2" charset="-122"/>
              </a:defRPr>
            </a:lvl3pPr>
            <a:lvl4pPr marL="1600200" indent="-228600" defTabSz="712788" eaLnBrk="0" hangingPunct="0">
              <a:defRPr>
                <a:latin typeface="Arial" pitchFamily="34" charset="0"/>
                <a:ea typeface="宋体" pitchFamily="2" charset="-122"/>
              </a:defRPr>
            </a:lvl4pPr>
            <a:lvl5pPr marL="2057400" indent="-228600" defTabSz="712788" eaLnBrk="0" hangingPunct="0">
              <a:defRPr>
                <a:latin typeface="Arial" pitchFamily="34" charset="0"/>
                <a:ea typeface="宋体" pitchFamily="2" charset="-122"/>
              </a:defRPr>
            </a:lvl5pPr>
            <a:lvl6pPr marL="2514600" indent="-228600" defTabSz="712788" eaLnBrk="0" fontAlgn="base" hangingPunct="0">
              <a:spcBef>
                <a:spcPct val="0"/>
              </a:spcBef>
              <a:spcAft>
                <a:spcPct val="0"/>
              </a:spcAft>
              <a:defRPr>
                <a:latin typeface="Arial" pitchFamily="34" charset="0"/>
                <a:ea typeface="宋体" pitchFamily="2" charset="-122"/>
              </a:defRPr>
            </a:lvl6pPr>
            <a:lvl7pPr marL="2971800" indent="-228600" defTabSz="712788" eaLnBrk="0" fontAlgn="base" hangingPunct="0">
              <a:spcBef>
                <a:spcPct val="0"/>
              </a:spcBef>
              <a:spcAft>
                <a:spcPct val="0"/>
              </a:spcAft>
              <a:defRPr>
                <a:latin typeface="Arial" pitchFamily="34" charset="0"/>
                <a:ea typeface="宋体" pitchFamily="2" charset="-122"/>
              </a:defRPr>
            </a:lvl7pPr>
            <a:lvl8pPr marL="3429000" indent="-228600" defTabSz="712788" eaLnBrk="0" fontAlgn="base" hangingPunct="0">
              <a:spcBef>
                <a:spcPct val="0"/>
              </a:spcBef>
              <a:spcAft>
                <a:spcPct val="0"/>
              </a:spcAft>
              <a:defRPr>
                <a:latin typeface="Arial" pitchFamily="34" charset="0"/>
                <a:ea typeface="宋体" pitchFamily="2" charset="-122"/>
              </a:defRPr>
            </a:lvl8pPr>
            <a:lvl9pPr marL="3886200" indent="-228600" defTabSz="712788" eaLnBrk="0" fontAlgn="base" hangingPunct="0">
              <a:spcBef>
                <a:spcPct val="0"/>
              </a:spcBef>
              <a:spcAft>
                <a:spcPct val="0"/>
              </a:spcAft>
              <a:defRPr>
                <a:latin typeface="Arial" pitchFamily="34" charset="0"/>
                <a:ea typeface="宋体" pitchFamily="2" charset="-122"/>
              </a:defRPr>
            </a:lvl9pPr>
          </a:lstStyle>
          <a:p>
            <a:r>
              <a:rPr lang="zh-CN" altLang="en-US" sz="1400" b="1" dirty="0"/>
              <a:t>上市公司的控股股东、实际控制人</a:t>
            </a:r>
            <a:r>
              <a:rPr lang="zh-CN" altLang="en-US" sz="1400" dirty="0"/>
              <a:t>组织、指使从事前款违法违规行为，或者隐瞒相关事项导致发生前款情形的，依照</a:t>
            </a:r>
            <a:r>
              <a:rPr lang="en-US" altLang="zh-CN" sz="1400" dirty="0"/>
              <a:t>《</a:t>
            </a:r>
            <a:r>
              <a:rPr lang="zh-CN" altLang="en-US" sz="1400" dirty="0"/>
              <a:t>证券法</a:t>
            </a:r>
            <a:r>
              <a:rPr lang="en-US" altLang="zh-CN" sz="1400" dirty="0"/>
              <a:t>》</a:t>
            </a:r>
            <a:r>
              <a:rPr lang="zh-CN" altLang="en-US" sz="1400" dirty="0"/>
              <a:t>第一百九十七条予以处罚；情节严重的，可以责令暂停或者终止重组活动，并可以对有关责任人员采取市场禁入的措施；涉嫌犯罪的，依法移送司法机关追究刑事责任。</a:t>
            </a:r>
            <a:endParaRPr lang="zh-CN" altLang="en-US" sz="1400" dirty="0">
              <a:sym typeface="Times New Roman" panose="02020603050405020304" pitchFamily="18" charset="0"/>
            </a:endParaRPr>
          </a:p>
        </p:txBody>
      </p:sp>
      <p:sp>
        <p:nvSpPr>
          <p:cNvPr id="62" name="curved-up-arrow_20901">
            <a:extLst>
              <a:ext uri="{FF2B5EF4-FFF2-40B4-BE49-F238E27FC236}">
                <a16:creationId xmlns:a16="http://schemas.microsoft.com/office/drawing/2014/main" xmlns="" id="{ED166939-9E38-4A6F-B927-1965E681BA0B}"/>
              </a:ext>
            </a:extLst>
          </p:cNvPr>
          <p:cNvSpPr>
            <a:spLocks noChangeAspect="1"/>
          </p:cNvSpPr>
          <p:nvPr/>
        </p:nvSpPr>
        <p:spPr bwMode="auto">
          <a:xfrm rot="2527520">
            <a:off x="10013934" y="4622051"/>
            <a:ext cx="622237" cy="609685"/>
          </a:xfrm>
          <a:custGeom>
            <a:avLst/>
            <a:gdLst>
              <a:gd name="T0" fmla="*/ 1363 w 1738"/>
              <a:gd name="T1" fmla="*/ 606 h 2069"/>
              <a:gd name="T2" fmla="*/ 1738 w 1738"/>
              <a:gd name="T3" fmla="*/ 606 h 2069"/>
              <a:gd name="T4" fmla="*/ 1133 w 1738"/>
              <a:gd name="T5" fmla="*/ 0 h 2069"/>
              <a:gd name="T6" fmla="*/ 527 w 1738"/>
              <a:gd name="T7" fmla="*/ 606 h 2069"/>
              <a:gd name="T8" fmla="*/ 907 w 1738"/>
              <a:gd name="T9" fmla="*/ 606 h 2069"/>
              <a:gd name="T10" fmla="*/ 0 w 1738"/>
              <a:gd name="T11" fmla="*/ 2036 h 2069"/>
              <a:gd name="T12" fmla="*/ 228 w 1738"/>
              <a:gd name="T13" fmla="*/ 2069 h 2069"/>
              <a:gd name="T14" fmla="*/ 1363 w 1738"/>
              <a:gd name="T15" fmla="*/ 606 h 20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38" h="2069">
                <a:moveTo>
                  <a:pt x="1363" y="606"/>
                </a:moveTo>
                <a:lnTo>
                  <a:pt x="1738" y="606"/>
                </a:lnTo>
                <a:lnTo>
                  <a:pt x="1133" y="0"/>
                </a:lnTo>
                <a:lnTo>
                  <a:pt x="527" y="606"/>
                </a:lnTo>
                <a:lnTo>
                  <a:pt x="907" y="606"/>
                </a:lnTo>
                <a:cubicBezTo>
                  <a:pt x="854" y="1319"/>
                  <a:pt x="482" y="1896"/>
                  <a:pt x="0" y="2036"/>
                </a:cubicBezTo>
                <a:cubicBezTo>
                  <a:pt x="74" y="2057"/>
                  <a:pt x="150" y="2069"/>
                  <a:pt x="228" y="2069"/>
                </a:cubicBezTo>
                <a:cubicBezTo>
                  <a:pt x="816" y="2069"/>
                  <a:pt x="1301" y="1428"/>
                  <a:pt x="1363" y="606"/>
                </a:cubicBezTo>
                <a:close/>
              </a:path>
            </a:pathLst>
          </a:custGeom>
          <a:solidFill>
            <a:schemeClr val="accent1"/>
          </a:solidFill>
          <a:ln>
            <a:noFill/>
          </a:ln>
        </p:spPr>
        <p:txBody>
          <a:bodyPr/>
          <a:lstStyle/>
          <a:p>
            <a:endParaRPr lang="zh-CN" altLang="en-US"/>
          </a:p>
        </p:txBody>
      </p:sp>
      <p:sp>
        <p:nvSpPr>
          <p:cNvPr id="7" name="矩形 6">
            <a:extLst>
              <a:ext uri="{FF2B5EF4-FFF2-40B4-BE49-F238E27FC236}">
                <a16:creationId xmlns:a16="http://schemas.microsoft.com/office/drawing/2014/main" xmlns="" id="{B77EBD8D-974C-4FC0-9132-0005A3375B56}"/>
              </a:ext>
            </a:extLst>
          </p:cNvPr>
          <p:cNvSpPr/>
          <p:nvPr/>
        </p:nvSpPr>
        <p:spPr>
          <a:xfrm>
            <a:off x="10804594" y="4626302"/>
            <a:ext cx="1628046" cy="830997"/>
          </a:xfrm>
          <a:prstGeom prst="rect">
            <a:avLst/>
          </a:prstGeom>
        </p:spPr>
        <p:txBody>
          <a:bodyPr wrap="square">
            <a:spAutoFit/>
          </a:bodyPr>
          <a:lstStyle/>
          <a:p>
            <a:pPr algn="ctr"/>
            <a:r>
              <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rPr>
              <a:t>提高控股股东、实际控制人的违法成本</a:t>
            </a:r>
            <a:endParaRPr lang="zh-CN" altLang="en-US" sz="1600" b="1" dirty="0"/>
          </a:p>
        </p:txBody>
      </p:sp>
      <p:sp>
        <p:nvSpPr>
          <p:cNvPr id="65" name="pointing-up_160749">
            <a:extLst>
              <a:ext uri="{FF2B5EF4-FFF2-40B4-BE49-F238E27FC236}">
                <a16:creationId xmlns:a16="http://schemas.microsoft.com/office/drawing/2014/main" xmlns="" id="{C8125188-2470-401B-A2BA-8210AFF57FB8}"/>
              </a:ext>
            </a:extLst>
          </p:cNvPr>
          <p:cNvSpPr>
            <a:spLocks noChangeAspect="1"/>
          </p:cNvSpPr>
          <p:nvPr/>
        </p:nvSpPr>
        <p:spPr bwMode="auto">
          <a:xfrm>
            <a:off x="6500829" y="4525846"/>
            <a:ext cx="436615" cy="609685"/>
          </a:xfrm>
          <a:custGeom>
            <a:avLst/>
            <a:gdLst>
              <a:gd name="T0" fmla="*/ 3535 w 4023"/>
              <a:gd name="T1" fmla="*/ 2609 h 6827"/>
              <a:gd name="T2" fmla="*/ 2816 w 4023"/>
              <a:gd name="T3" fmla="*/ 2109 h 6827"/>
              <a:gd name="T4" fmla="*/ 2377 w 4023"/>
              <a:gd name="T5" fmla="*/ 2121 h 6827"/>
              <a:gd name="T6" fmla="*/ 1768 w 4023"/>
              <a:gd name="T7" fmla="*/ 1707 h 6827"/>
              <a:gd name="T8" fmla="*/ 1463 w 4023"/>
              <a:gd name="T9" fmla="*/ 549 h 6827"/>
              <a:gd name="T10" fmla="*/ 366 w 4023"/>
              <a:gd name="T11" fmla="*/ 549 h 6827"/>
              <a:gd name="T12" fmla="*/ 0 w 4023"/>
              <a:gd name="T13" fmla="*/ 4864 h 6827"/>
              <a:gd name="T14" fmla="*/ 488 w 4023"/>
              <a:gd name="T15" fmla="*/ 5900 h 6827"/>
              <a:gd name="T16" fmla="*/ 975 w 4023"/>
              <a:gd name="T17" fmla="*/ 6827 h 6827"/>
              <a:gd name="T18" fmla="*/ 3657 w 4023"/>
              <a:gd name="T19" fmla="*/ 6339 h 6827"/>
              <a:gd name="T20" fmla="*/ 4023 w 4023"/>
              <a:gd name="T21" fmla="*/ 4389 h 6827"/>
              <a:gd name="T22" fmla="*/ 2401 w 4023"/>
              <a:gd name="T23" fmla="*/ 3608 h 6827"/>
              <a:gd name="T24" fmla="*/ 2401 w 4023"/>
              <a:gd name="T25" fmla="*/ 3608 h 6827"/>
              <a:gd name="T26" fmla="*/ 2385 w 4023"/>
              <a:gd name="T27" fmla="*/ 3172 h 6827"/>
              <a:gd name="T28" fmla="*/ 2328 w 4023"/>
              <a:gd name="T29" fmla="*/ 2523 h 6827"/>
              <a:gd name="T30" fmla="*/ 2731 w 4023"/>
              <a:gd name="T31" fmla="*/ 2353 h 6827"/>
              <a:gd name="T32" fmla="*/ 2901 w 4023"/>
              <a:gd name="T33" fmla="*/ 2706 h 6827"/>
              <a:gd name="T34" fmla="*/ 2809 w 4023"/>
              <a:gd name="T35" fmla="*/ 2982 h 6827"/>
              <a:gd name="T36" fmla="*/ 2048 w 4023"/>
              <a:gd name="T37" fmla="*/ 4303 h 6827"/>
              <a:gd name="T38" fmla="*/ 1975 w 4023"/>
              <a:gd name="T39" fmla="*/ 4267 h 6827"/>
              <a:gd name="T40" fmla="*/ 2609 w 4023"/>
              <a:gd name="T41" fmla="*/ 4303 h 6827"/>
              <a:gd name="T42" fmla="*/ 2657 w 4023"/>
              <a:gd name="T43" fmla="*/ 4206 h 6827"/>
              <a:gd name="T44" fmla="*/ 3108 w 4023"/>
              <a:gd name="T45" fmla="*/ 2936 h 6827"/>
              <a:gd name="T46" fmla="*/ 3206 w 4023"/>
              <a:gd name="T47" fmla="*/ 2865 h 6827"/>
              <a:gd name="T48" fmla="*/ 3608 w 4023"/>
              <a:gd name="T49" fmla="*/ 3011 h 6827"/>
              <a:gd name="T50" fmla="*/ 3182 w 4023"/>
              <a:gd name="T51" fmla="*/ 4510 h 6827"/>
              <a:gd name="T52" fmla="*/ 2792 w 4023"/>
              <a:gd name="T53" fmla="*/ 4693 h 6827"/>
              <a:gd name="T54" fmla="*/ 2609 w 4023"/>
              <a:gd name="T55" fmla="*/ 4303 h 6827"/>
              <a:gd name="T56" fmla="*/ 1755 w 4023"/>
              <a:gd name="T57" fmla="*/ 1938 h 6827"/>
              <a:gd name="T58" fmla="*/ 2072 w 4023"/>
              <a:gd name="T59" fmla="*/ 2292 h 6827"/>
              <a:gd name="T60" fmla="*/ 2044 w 4023"/>
              <a:gd name="T61" fmla="*/ 2623 h 6827"/>
              <a:gd name="T62" fmla="*/ 1935 w 4023"/>
              <a:gd name="T63" fmla="*/ 2935 h 6827"/>
              <a:gd name="T64" fmla="*/ 1451 w 4023"/>
              <a:gd name="T65" fmla="*/ 3152 h 6827"/>
              <a:gd name="T66" fmla="*/ 1536 w 4023"/>
              <a:gd name="T67" fmla="*/ 2024 h 6827"/>
              <a:gd name="T68" fmla="*/ 1207 w 4023"/>
              <a:gd name="T69" fmla="*/ 524 h 6827"/>
              <a:gd name="T70" fmla="*/ 1207 w 4023"/>
              <a:gd name="T71" fmla="*/ 2231 h 6827"/>
              <a:gd name="T72" fmla="*/ 1216 w 4023"/>
              <a:gd name="T73" fmla="*/ 3319 h 6827"/>
              <a:gd name="T74" fmla="*/ 609 w 4023"/>
              <a:gd name="T75" fmla="*/ 549 h 6827"/>
              <a:gd name="T76" fmla="*/ 3438 w 4023"/>
              <a:gd name="T77" fmla="*/ 5778 h 6827"/>
              <a:gd name="T78" fmla="*/ 3413 w 4023"/>
              <a:gd name="T79" fmla="*/ 6339 h 6827"/>
              <a:gd name="T80" fmla="*/ 975 w 4023"/>
              <a:gd name="T81" fmla="*/ 6583 h 6827"/>
              <a:gd name="T82" fmla="*/ 731 w 4023"/>
              <a:gd name="T83" fmla="*/ 5851 h 6827"/>
              <a:gd name="T84" fmla="*/ 244 w 4023"/>
              <a:gd name="T85" fmla="*/ 4888 h 6827"/>
              <a:gd name="T86" fmla="*/ 561 w 4023"/>
              <a:gd name="T87" fmla="*/ 4120 h 6827"/>
              <a:gd name="T88" fmla="*/ 1670 w 4023"/>
              <a:gd name="T89" fmla="*/ 3291 h 6827"/>
              <a:gd name="T90" fmla="*/ 2182 w 4023"/>
              <a:gd name="T91" fmla="*/ 3511 h 6827"/>
              <a:gd name="T92" fmla="*/ 1815 w 4023"/>
              <a:gd name="T93" fmla="*/ 4074 h 6827"/>
              <a:gd name="T94" fmla="*/ 890 w 4023"/>
              <a:gd name="T95" fmla="*/ 5083 h 6827"/>
              <a:gd name="T96" fmla="*/ 1048 w 4023"/>
              <a:gd name="T97" fmla="*/ 5144 h 6827"/>
              <a:gd name="T98" fmla="*/ 1950 w 4023"/>
              <a:gd name="T99" fmla="*/ 4523 h 6827"/>
              <a:gd name="T100" fmla="*/ 2145 w 4023"/>
              <a:gd name="T101" fmla="*/ 4559 h 6827"/>
              <a:gd name="T102" fmla="*/ 2401 w 4023"/>
              <a:gd name="T103" fmla="*/ 4645 h 6827"/>
              <a:gd name="T104" fmla="*/ 2901 w 4023"/>
              <a:gd name="T105" fmla="*/ 4949 h 6827"/>
              <a:gd name="T106" fmla="*/ 3413 w 4023"/>
              <a:gd name="T107" fmla="*/ 4584 h 6827"/>
              <a:gd name="T108" fmla="*/ 3779 w 4023"/>
              <a:gd name="T109" fmla="*/ 4389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023" h="6827">
                <a:moveTo>
                  <a:pt x="3889" y="3279"/>
                </a:moveTo>
                <a:cubicBezTo>
                  <a:pt x="3962" y="2999"/>
                  <a:pt x="3816" y="2706"/>
                  <a:pt x="3535" y="2609"/>
                </a:cubicBezTo>
                <a:cubicBezTo>
                  <a:pt x="3425" y="2572"/>
                  <a:pt x="3291" y="2572"/>
                  <a:pt x="3182" y="2609"/>
                </a:cubicBezTo>
                <a:cubicBezTo>
                  <a:pt x="3182" y="2389"/>
                  <a:pt x="3035" y="2182"/>
                  <a:pt x="2816" y="2109"/>
                </a:cubicBezTo>
                <a:lnTo>
                  <a:pt x="2792" y="2097"/>
                </a:lnTo>
                <a:cubicBezTo>
                  <a:pt x="2657" y="2048"/>
                  <a:pt x="2511" y="2060"/>
                  <a:pt x="2377" y="2121"/>
                </a:cubicBezTo>
                <a:cubicBezTo>
                  <a:pt x="2353" y="2133"/>
                  <a:pt x="2328" y="2146"/>
                  <a:pt x="2316" y="2158"/>
                </a:cubicBezTo>
                <a:cubicBezTo>
                  <a:pt x="2267" y="1902"/>
                  <a:pt x="2036" y="1707"/>
                  <a:pt x="1768" y="1707"/>
                </a:cubicBezTo>
                <a:cubicBezTo>
                  <a:pt x="1658" y="1707"/>
                  <a:pt x="1548" y="1743"/>
                  <a:pt x="1463" y="1804"/>
                </a:cubicBezTo>
                <a:lnTo>
                  <a:pt x="1463" y="549"/>
                </a:lnTo>
                <a:cubicBezTo>
                  <a:pt x="1463" y="244"/>
                  <a:pt x="1219" y="0"/>
                  <a:pt x="914" y="0"/>
                </a:cubicBezTo>
                <a:cubicBezTo>
                  <a:pt x="609" y="0"/>
                  <a:pt x="366" y="244"/>
                  <a:pt x="366" y="549"/>
                </a:cubicBezTo>
                <a:lnTo>
                  <a:pt x="366" y="3962"/>
                </a:lnTo>
                <a:cubicBezTo>
                  <a:pt x="36" y="4218"/>
                  <a:pt x="0" y="4486"/>
                  <a:pt x="0" y="4864"/>
                </a:cubicBezTo>
                <a:lnTo>
                  <a:pt x="0" y="4876"/>
                </a:lnTo>
                <a:cubicBezTo>
                  <a:pt x="0" y="5388"/>
                  <a:pt x="353" y="5778"/>
                  <a:pt x="488" y="5900"/>
                </a:cubicBezTo>
                <a:lnTo>
                  <a:pt x="488" y="6339"/>
                </a:lnTo>
                <a:cubicBezTo>
                  <a:pt x="488" y="6607"/>
                  <a:pt x="707" y="6827"/>
                  <a:pt x="975" y="6827"/>
                </a:cubicBezTo>
                <a:lnTo>
                  <a:pt x="3182" y="6827"/>
                </a:lnTo>
                <a:cubicBezTo>
                  <a:pt x="3450" y="6827"/>
                  <a:pt x="3657" y="6619"/>
                  <a:pt x="3657" y="6339"/>
                </a:cubicBezTo>
                <a:lnTo>
                  <a:pt x="3657" y="5888"/>
                </a:lnTo>
                <a:cubicBezTo>
                  <a:pt x="4011" y="5413"/>
                  <a:pt x="4023" y="5242"/>
                  <a:pt x="4023" y="4389"/>
                </a:cubicBezTo>
                <a:cubicBezTo>
                  <a:pt x="4023" y="3938"/>
                  <a:pt x="3901" y="3426"/>
                  <a:pt x="3889" y="3279"/>
                </a:cubicBezTo>
                <a:close/>
                <a:moveTo>
                  <a:pt x="2401" y="3608"/>
                </a:moveTo>
                <a:cubicBezTo>
                  <a:pt x="2401" y="3608"/>
                  <a:pt x="2401" y="3608"/>
                  <a:pt x="2401" y="3608"/>
                </a:cubicBezTo>
                <a:lnTo>
                  <a:pt x="2401" y="3608"/>
                </a:lnTo>
                <a:cubicBezTo>
                  <a:pt x="2415" y="3576"/>
                  <a:pt x="2424" y="3543"/>
                  <a:pt x="2430" y="3508"/>
                </a:cubicBezTo>
                <a:cubicBezTo>
                  <a:pt x="2453" y="3389"/>
                  <a:pt x="2435" y="3271"/>
                  <a:pt x="2385" y="3172"/>
                </a:cubicBezTo>
                <a:cubicBezTo>
                  <a:pt x="2342" y="3071"/>
                  <a:pt x="2275" y="2979"/>
                  <a:pt x="2194" y="2914"/>
                </a:cubicBezTo>
                <a:lnTo>
                  <a:pt x="2328" y="2523"/>
                </a:lnTo>
                <a:cubicBezTo>
                  <a:pt x="2389" y="2365"/>
                  <a:pt x="2548" y="2292"/>
                  <a:pt x="2706" y="2341"/>
                </a:cubicBezTo>
                <a:lnTo>
                  <a:pt x="2731" y="2353"/>
                </a:lnTo>
                <a:cubicBezTo>
                  <a:pt x="2785" y="2371"/>
                  <a:pt x="2833" y="2403"/>
                  <a:pt x="2869" y="2448"/>
                </a:cubicBezTo>
                <a:cubicBezTo>
                  <a:pt x="2916" y="2521"/>
                  <a:pt x="2930" y="2614"/>
                  <a:pt x="2901" y="2706"/>
                </a:cubicBezTo>
                <a:lnTo>
                  <a:pt x="2816" y="2950"/>
                </a:lnTo>
                <a:cubicBezTo>
                  <a:pt x="2812" y="2961"/>
                  <a:pt x="2810" y="2972"/>
                  <a:pt x="2809" y="2982"/>
                </a:cubicBezTo>
                <a:lnTo>
                  <a:pt x="2393" y="4184"/>
                </a:lnTo>
                <a:cubicBezTo>
                  <a:pt x="2318" y="4297"/>
                  <a:pt x="2183" y="4345"/>
                  <a:pt x="2048" y="4303"/>
                </a:cubicBezTo>
                <a:lnTo>
                  <a:pt x="2024" y="4291"/>
                </a:lnTo>
                <a:cubicBezTo>
                  <a:pt x="2011" y="4291"/>
                  <a:pt x="1987" y="4279"/>
                  <a:pt x="1975" y="4267"/>
                </a:cubicBezTo>
                <a:cubicBezTo>
                  <a:pt x="2182" y="3998"/>
                  <a:pt x="2340" y="3767"/>
                  <a:pt x="2401" y="3608"/>
                </a:cubicBezTo>
                <a:close/>
                <a:moveTo>
                  <a:pt x="2609" y="4303"/>
                </a:moveTo>
                <a:lnTo>
                  <a:pt x="2612" y="4293"/>
                </a:lnTo>
                <a:cubicBezTo>
                  <a:pt x="2630" y="4265"/>
                  <a:pt x="2645" y="4236"/>
                  <a:pt x="2657" y="4206"/>
                </a:cubicBezTo>
                <a:lnTo>
                  <a:pt x="3093" y="2955"/>
                </a:lnTo>
                <a:cubicBezTo>
                  <a:pt x="3098" y="2948"/>
                  <a:pt x="3103" y="2942"/>
                  <a:pt x="3108" y="2936"/>
                </a:cubicBezTo>
                <a:cubicBezTo>
                  <a:pt x="3115" y="2929"/>
                  <a:pt x="3123" y="2922"/>
                  <a:pt x="3130" y="2916"/>
                </a:cubicBezTo>
                <a:cubicBezTo>
                  <a:pt x="3153" y="2896"/>
                  <a:pt x="3179" y="2878"/>
                  <a:pt x="3206" y="2865"/>
                </a:cubicBezTo>
                <a:cubicBezTo>
                  <a:pt x="3279" y="2828"/>
                  <a:pt x="3364" y="2828"/>
                  <a:pt x="3438" y="2853"/>
                </a:cubicBezTo>
                <a:cubicBezTo>
                  <a:pt x="3511" y="2877"/>
                  <a:pt x="3572" y="2938"/>
                  <a:pt x="3608" y="3011"/>
                </a:cubicBezTo>
                <a:cubicBezTo>
                  <a:pt x="3645" y="3084"/>
                  <a:pt x="3645" y="3170"/>
                  <a:pt x="3620" y="3243"/>
                </a:cubicBezTo>
                <a:lnTo>
                  <a:pt x="3182" y="4510"/>
                </a:lnTo>
                <a:cubicBezTo>
                  <a:pt x="3157" y="4584"/>
                  <a:pt x="3096" y="4645"/>
                  <a:pt x="3023" y="4681"/>
                </a:cubicBezTo>
                <a:cubicBezTo>
                  <a:pt x="2950" y="4718"/>
                  <a:pt x="2865" y="4718"/>
                  <a:pt x="2792" y="4693"/>
                </a:cubicBezTo>
                <a:cubicBezTo>
                  <a:pt x="2718" y="4669"/>
                  <a:pt x="2657" y="4608"/>
                  <a:pt x="2621" y="4535"/>
                </a:cubicBezTo>
                <a:cubicBezTo>
                  <a:pt x="2584" y="4462"/>
                  <a:pt x="2584" y="4376"/>
                  <a:pt x="2609" y="4303"/>
                </a:cubicBezTo>
                <a:close/>
                <a:moveTo>
                  <a:pt x="1536" y="2024"/>
                </a:moveTo>
                <a:cubicBezTo>
                  <a:pt x="1597" y="1975"/>
                  <a:pt x="1670" y="1938"/>
                  <a:pt x="1755" y="1938"/>
                </a:cubicBezTo>
                <a:cubicBezTo>
                  <a:pt x="1926" y="1938"/>
                  <a:pt x="2072" y="2072"/>
                  <a:pt x="2072" y="2243"/>
                </a:cubicBezTo>
                <a:lnTo>
                  <a:pt x="2072" y="2292"/>
                </a:lnTo>
                <a:lnTo>
                  <a:pt x="2036" y="2572"/>
                </a:lnTo>
                <a:cubicBezTo>
                  <a:pt x="2036" y="2589"/>
                  <a:pt x="2039" y="2607"/>
                  <a:pt x="2044" y="2623"/>
                </a:cubicBezTo>
                <a:lnTo>
                  <a:pt x="1938" y="2926"/>
                </a:lnTo>
                <a:cubicBezTo>
                  <a:pt x="1937" y="2929"/>
                  <a:pt x="1936" y="2932"/>
                  <a:pt x="1935" y="2935"/>
                </a:cubicBezTo>
                <a:cubicBezTo>
                  <a:pt x="1826" y="2946"/>
                  <a:pt x="1693" y="2991"/>
                  <a:pt x="1536" y="3096"/>
                </a:cubicBezTo>
                <a:cubicBezTo>
                  <a:pt x="1511" y="3112"/>
                  <a:pt x="1482" y="3130"/>
                  <a:pt x="1451" y="3152"/>
                </a:cubicBezTo>
                <a:lnTo>
                  <a:pt x="1451" y="2219"/>
                </a:lnTo>
                <a:cubicBezTo>
                  <a:pt x="1451" y="2146"/>
                  <a:pt x="1487" y="2072"/>
                  <a:pt x="1536" y="2024"/>
                </a:cubicBezTo>
                <a:close/>
                <a:moveTo>
                  <a:pt x="914" y="244"/>
                </a:moveTo>
                <a:cubicBezTo>
                  <a:pt x="1085" y="244"/>
                  <a:pt x="1219" y="378"/>
                  <a:pt x="1207" y="524"/>
                </a:cubicBezTo>
                <a:lnTo>
                  <a:pt x="1207" y="2206"/>
                </a:lnTo>
                <a:lnTo>
                  <a:pt x="1207" y="2231"/>
                </a:lnTo>
                <a:lnTo>
                  <a:pt x="1207" y="3267"/>
                </a:lnTo>
                <a:cubicBezTo>
                  <a:pt x="1207" y="3286"/>
                  <a:pt x="1210" y="3304"/>
                  <a:pt x="1216" y="3319"/>
                </a:cubicBezTo>
                <a:cubicBezTo>
                  <a:pt x="1033" y="3454"/>
                  <a:pt x="815" y="3622"/>
                  <a:pt x="609" y="3778"/>
                </a:cubicBezTo>
                <a:lnTo>
                  <a:pt x="609" y="549"/>
                </a:lnTo>
                <a:cubicBezTo>
                  <a:pt x="609" y="378"/>
                  <a:pt x="744" y="244"/>
                  <a:pt x="914" y="244"/>
                </a:cubicBezTo>
                <a:close/>
                <a:moveTo>
                  <a:pt x="3438" y="5778"/>
                </a:moveTo>
                <a:cubicBezTo>
                  <a:pt x="3413" y="5803"/>
                  <a:pt x="3413" y="5827"/>
                  <a:pt x="3413" y="5864"/>
                </a:cubicBezTo>
                <a:lnTo>
                  <a:pt x="3413" y="6339"/>
                </a:lnTo>
                <a:cubicBezTo>
                  <a:pt x="3413" y="6473"/>
                  <a:pt x="3316" y="6583"/>
                  <a:pt x="3182" y="6583"/>
                </a:cubicBezTo>
                <a:lnTo>
                  <a:pt x="975" y="6583"/>
                </a:lnTo>
                <a:cubicBezTo>
                  <a:pt x="841" y="6583"/>
                  <a:pt x="731" y="6473"/>
                  <a:pt x="731" y="6339"/>
                </a:cubicBezTo>
                <a:lnTo>
                  <a:pt x="731" y="5851"/>
                </a:lnTo>
                <a:cubicBezTo>
                  <a:pt x="731" y="5815"/>
                  <a:pt x="719" y="5778"/>
                  <a:pt x="683" y="5754"/>
                </a:cubicBezTo>
                <a:cubicBezTo>
                  <a:pt x="683" y="5754"/>
                  <a:pt x="256" y="5388"/>
                  <a:pt x="244" y="4888"/>
                </a:cubicBezTo>
                <a:cubicBezTo>
                  <a:pt x="244" y="4498"/>
                  <a:pt x="268" y="4328"/>
                  <a:pt x="548" y="4133"/>
                </a:cubicBezTo>
                <a:lnTo>
                  <a:pt x="561" y="4120"/>
                </a:lnTo>
                <a:lnTo>
                  <a:pt x="561" y="4120"/>
                </a:lnTo>
                <a:cubicBezTo>
                  <a:pt x="951" y="3828"/>
                  <a:pt x="1463" y="3426"/>
                  <a:pt x="1670" y="3291"/>
                </a:cubicBezTo>
                <a:cubicBezTo>
                  <a:pt x="1865" y="3170"/>
                  <a:pt x="2024" y="3133"/>
                  <a:pt x="2121" y="3206"/>
                </a:cubicBezTo>
                <a:cubicBezTo>
                  <a:pt x="2194" y="3267"/>
                  <a:pt x="2219" y="3401"/>
                  <a:pt x="2182" y="3511"/>
                </a:cubicBezTo>
                <a:lnTo>
                  <a:pt x="2182" y="3511"/>
                </a:lnTo>
                <a:cubicBezTo>
                  <a:pt x="2130" y="3636"/>
                  <a:pt x="1997" y="3841"/>
                  <a:pt x="1815" y="4074"/>
                </a:cubicBezTo>
                <a:cubicBezTo>
                  <a:pt x="1511" y="4457"/>
                  <a:pt x="1116" y="4854"/>
                  <a:pt x="951" y="4925"/>
                </a:cubicBezTo>
                <a:cubicBezTo>
                  <a:pt x="890" y="4949"/>
                  <a:pt x="865" y="5022"/>
                  <a:pt x="890" y="5083"/>
                </a:cubicBezTo>
                <a:cubicBezTo>
                  <a:pt x="902" y="5132"/>
                  <a:pt x="951" y="5157"/>
                  <a:pt x="1000" y="5157"/>
                </a:cubicBezTo>
                <a:cubicBezTo>
                  <a:pt x="1012" y="5157"/>
                  <a:pt x="1024" y="5157"/>
                  <a:pt x="1048" y="5144"/>
                </a:cubicBezTo>
                <a:cubicBezTo>
                  <a:pt x="1226" y="5068"/>
                  <a:pt x="1535" y="4775"/>
                  <a:pt x="1816" y="4449"/>
                </a:cubicBezTo>
                <a:cubicBezTo>
                  <a:pt x="1859" y="4480"/>
                  <a:pt x="1904" y="4503"/>
                  <a:pt x="1950" y="4523"/>
                </a:cubicBezTo>
                <a:lnTo>
                  <a:pt x="1975" y="4535"/>
                </a:lnTo>
                <a:cubicBezTo>
                  <a:pt x="2024" y="4547"/>
                  <a:pt x="2084" y="4559"/>
                  <a:pt x="2145" y="4559"/>
                </a:cubicBezTo>
                <a:cubicBezTo>
                  <a:pt x="2219" y="4559"/>
                  <a:pt x="2292" y="4543"/>
                  <a:pt x="2358" y="4513"/>
                </a:cubicBezTo>
                <a:cubicBezTo>
                  <a:pt x="2367" y="4557"/>
                  <a:pt x="2382" y="4602"/>
                  <a:pt x="2401" y="4645"/>
                </a:cubicBezTo>
                <a:cubicBezTo>
                  <a:pt x="2475" y="4779"/>
                  <a:pt x="2584" y="4876"/>
                  <a:pt x="2718" y="4925"/>
                </a:cubicBezTo>
                <a:cubicBezTo>
                  <a:pt x="2779" y="4937"/>
                  <a:pt x="2840" y="4949"/>
                  <a:pt x="2901" y="4949"/>
                </a:cubicBezTo>
                <a:cubicBezTo>
                  <a:pt x="2987" y="4949"/>
                  <a:pt x="3072" y="4925"/>
                  <a:pt x="3133" y="4901"/>
                </a:cubicBezTo>
                <a:cubicBezTo>
                  <a:pt x="3267" y="4827"/>
                  <a:pt x="3364" y="4718"/>
                  <a:pt x="3413" y="4584"/>
                </a:cubicBezTo>
                <a:lnTo>
                  <a:pt x="3710" y="3726"/>
                </a:lnTo>
                <a:cubicBezTo>
                  <a:pt x="3746" y="3924"/>
                  <a:pt x="3779" y="4166"/>
                  <a:pt x="3779" y="4389"/>
                </a:cubicBezTo>
                <a:cubicBezTo>
                  <a:pt x="3779" y="5242"/>
                  <a:pt x="3767" y="5339"/>
                  <a:pt x="3438" y="5778"/>
                </a:cubicBezTo>
                <a:close/>
              </a:path>
            </a:pathLst>
          </a:custGeom>
          <a:solidFill>
            <a:schemeClr val="accent1"/>
          </a:solidFill>
          <a:ln>
            <a:noFill/>
          </a:ln>
        </p:spPr>
        <p:txBody>
          <a:bodyPr/>
          <a:lstStyle>
            <a:defPPr>
              <a:defRPr lang="zh-CN"/>
            </a:defPPr>
            <a:lvl1pPr marL="0" algn="l" defTabSz="1012498" rtl="0" eaLnBrk="1" latinLnBrk="0" hangingPunct="1">
              <a:defRPr sz="2100" kern="1200">
                <a:solidFill>
                  <a:schemeClr val="tx1"/>
                </a:solidFill>
                <a:latin typeface="+mn-lt"/>
                <a:ea typeface="+mn-ea"/>
                <a:cs typeface="+mn-cs"/>
              </a:defRPr>
            </a:lvl1pPr>
            <a:lvl2pPr marL="506247" algn="l" defTabSz="1012498" rtl="0" eaLnBrk="1" latinLnBrk="0" hangingPunct="1">
              <a:defRPr sz="2100" kern="1200">
                <a:solidFill>
                  <a:schemeClr val="tx1"/>
                </a:solidFill>
                <a:latin typeface="+mn-lt"/>
                <a:ea typeface="+mn-ea"/>
                <a:cs typeface="+mn-cs"/>
              </a:defRPr>
            </a:lvl2pPr>
            <a:lvl3pPr marL="1012498" algn="l" defTabSz="1012498" rtl="0" eaLnBrk="1" latinLnBrk="0" hangingPunct="1">
              <a:defRPr sz="2100" kern="1200">
                <a:solidFill>
                  <a:schemeClr val="tx1"/>
                </a:solidFill>
                <a:latin typeface="+mn-lt"/>
                <a:ea typeface="+mn-ea"/>
                <a:cs typeface="+mn-cs"/>
              </a:defRPr>
            </a:lvl3pPr>
            <a:lvl4pPr marL="1518731" algn="l" defTabSz="1012498" rtl="0" eaLnBrk="1" latinLnBrk="0" hangingPunct="1">
              <a:defRPr sz="2100" kern="1200">
                <a:solidFill>
                  <a:schemeClr val="tx1"/>
                </a:solidFill>
                <a:latin typeface="+mn-lt"/>
                <a:ea typeface="+mn-ea"/>
                <a:cs typeface="+mn-cs"/>
              </a:defRPr>
            </a:lvl4pPr>
            <a:lvl5pPr marL="2024985" algn="l" defTabSz="1012498" rtl="0" eaLnBrk="1" latinLnBrk="0" hangingPunct="1">
              <a:defRPr sz="2100" kern="1200">
                <a:solidFill>
                  <a:schemeClr val="tx1"/>
                </a:solidFill>
                <a:latin typeface="+mn-lt"/>
                <a:ea typeface="+mn-ea"/>
                <a:cs typeface="+mn-cs"/>
              </a:defRPr>
            </a:lvl5pPr>
            <a:lvl6pPr marL="2531233" algn="l" defTabSz="1012498" rtl="0" eaLnBrk="1" latinLnBrk="0" hangingPunct="1">
              <a:defRPr sz="2100" kern="1200">
                <a:solidFill>
                  <a:schemeClr val="tx1"/>
                </a:solidFill>
                <a:latin typeface="+mn-lt"/>
                <a:ea typeface="+mn-ea"/>
                <a:cs typeface="+mn-cs"/>
              </a:defRPr>
            </a:lvl6pPr>
            <a:lvl7pPr marL="3037476" algn="l" defTabSz="1012498" rtl="0" eaLnBrk="1" latinLnBrk="0" hangingPunct="1">
              <a:defRPr sz="2100" kern="1200">
                <a:solidFill>
                  <a:schemeClr val="tx1"/>
                </a:solidFill>
                <a:latin typeface="+mn-lt"/>
                <a:ea typeface="+mn-ea"/>
                <a:cs typeface="+mn-cs"/>
              </a:defRPr>
            </a:lvl7pPr>
            <a:lvl8pPr marL="3543719" algn="l" defTabSz="1012498" rtl="0" eaLnBrk="1" latinLnBrk="0" hangingPunct="1">
              <a:defRPr sz="2100" kern="1200">
                <a:solidFill>
                  <a:schemeClr val="tx1"/>
                </a:solidFill>
                <a:latin typeface="+mn-lt"/>
                <a:ea typeface="+mn-ea"/>
                <a:cs typeface="+mn-cs"/>
              </a:defRPr>
            </a:lvl8pPr>
            <a:lvl9pPr marL="4049957" algn="l" defTabSz="1012498" rtl="0" eaLnBrk="1" latinLnBrk="0" hangingPunct="1">
              <a:defRPr sz="2100" kern="1200">
                <a:solidFill>
                  <a:schemeClr val="tx1"/>
                </a:solidFill>
                <a:latin typeface="+mn-lt"/>
                <a:ea typeface="+mn-ea"/>
                <a:cs typeface="+mn-cs"/>
              </a:defRPr>
            </a:lvl9pPr>
          </a:lstStyle>
          <a:p>
            <a:endParaRPr lang="zh-CN" altLang="en-US"/>
          </a:p>
        </p:txBody>
      </p:sp>
      <p:sp>
        <p:nvSpPr>
          <p:cNvPr id="66" name="矩形 65">
            <a:extLst>
              <a:ext uri="{FF2B5EF4-FFF2-40B4-BE49-F238E27FC236}">
                <a16:creationId xmlns:a16="http://schemas.microsoft.com/office/drawing/2014/main" xmlns="" id="{83D197E2-22BB-4EC2-AB04-F8C4B9F86143}"/>
              </a:ext>
            </a:extLst>
          </p:cNvPr>
          <p:cNvSpPr/>
          <p:nvPr/>
        </p:nvSpPr>
        <p:spPr>
          <a:xfrm>
            <a:off x="6262174" y="5123988"/>
            <a:ext cx="963357" cy="584775"/>
          </a:xfrm>
          <a:prstGeom prst="rect">
            <a:avLst/>
          </a:prstGeom>
        </p:spPr>
        <p:txBody>
          <a:bodyPr wrap="square">
            <a:spAutoFit/>
          </a:bodyPr>
          <a:lstStyle/>
          <a:p>
            <a:r>
              <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rPr>
              <a:t>首次明确</a:t>
            </a:r>
            <a:endParaRPr lang="zh-CN" altLang="en-US" sz="1600" b="1" dirty="0"/>
          </a:p>
        </p:txBody>
      </p:sp>
      <p:sp>
        <p:nvSpPr>
          <p:cNvPr id="9" name="矩形 8">
            <a:extLst>
              <a:ext uri="{FF2B5EF4-FFF2-40B4-BE49-F238E27FC236}">
                <a16:creationId xmlns:a16="http://schemas.microsoft.com/office/drawing/2014/main" xmlns="" id="{EB530C3E-731C-4DCC-B66D-5A37B9CEC118}"/>
              </a:ext>
            </a:extLst>
          </p:cNvPr>
          <p:cNvSpPr/>
          <p:nvPr/>
        </p:nvSpPr>
        <p:spPr>
          <a:xfrm>
            <a:off x="7698401" y="3059504"/>
            <a:ext cx="1425390" cy="338554"/>
          </a:xfrm>
          <a:prstGeom prst="rect">
            <a:avLst/>
          </a:prstGeom>
        </p:spPr>
        <p:txBody>
          <a:bodyPr wrap="none">
            <a:spAutoFit/>
          </a:bodyPr>
          <a:lstStyle/>
          <a:p>
            <a:r>
              <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rPr>
              <a:t>“关键少数”</a:t>
            </a:r>
            <a:endParaRPr lang="zh-CN" altLang="en-US" sz="1600" dirty="0"/>
          </a:p>
        </p:txBody>
      </p:sp>
      <p:sp>
        <p:nvSpPr>
          <p:cNvPr id="26" name="文本框 25">
            <a:extLst>
              <a:ext uri="{FF2B5EF4-FFF2-40B4-BE49-F238E27FC236}">
                <a16:creationId xmlns:a16="http://schemas.microsoft.com/office/drawing/2014/main" xmlns="" id="{A0D2823E-C8C8-4A21-9A98-02FBBA3B9FAB}"/>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30</a:t>
            </a:r>
            <a:endParaRPr lang="zh-CN" altLang="en-US" sz="1200" dirty="0">
              <a:latin typeface="Times New Roman" panose="02020603050405020304" pitchFamily="18" charset="0"/>
              <a:cs typeface="Times New Roman" panose="02020603050405020304" pitchFamily="18" charset="0"/>
            </a:endParaRPr>
          </a:p>
        </p:txBody>
      </p:sp>
    </p:spTree>
    <p:custDataLst>
      <p:tags r:id="rId2"/>
    </p:custDataLst>
    <p:extLst>
      <p:ext uri="{BB962C8B-B14F-4D97-AF65-F5344CB8AC3E}">
        <p14:creationId xmlns:p14="http://schemas.microsoft.com/office/powerpoint/2010/main" xmlns="" val="295784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1680915" y="637393"/>
            <a:ext cx="8839755" cy="622958"/>
          </a:xfrm>
          <a:prstGeom prst="rect">
            <a:avLst/>
          </a:prstGeom>
        </p:spPr>
        <p:txBody>
          <a:bodyPr lIns="90857" tIns="45439" rIns="90857" bIns="45439"/>
          <a:lstStyle/>
          <a:p>
            <a:pPr lvl="0">
              <a:spcBef>
                <a:spcPct val="0"/>
              </a:spcBef>
            </a:pP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目录</a:t>
            </a:r>
          </a:p>
        </p:txBody>
      </p:sp>
      <p:graphicFrame>
        <p:nvGraphicFramePr>
          <p:cNvPr id="9" name="表格 8">
            <a:extLst>
              <a:ext uri="{FF2B5EF4-FFF2-40B4-BE49-F238E27FC236}">
                <a16:creationId xmlns:a16="http://schemas.microsoft.com/office/drawing/2014/main" xmlns="" id="{0C110971-FA0D-4B04-AA6C-04BE4CBBC642}"/>
              </a:ext>
            </a:extLst>
          </p:cNvPr>
          <p:cNvGraphicFramePr>
            <a:graphicFrameLocks noGrp="1"/>
          </p:cNvGraphicFramePr>
          <p:nvPr>
            <p:extLst>
              <p:ext uri="{D42A27DB-BD31-4B8C-83A1-F6EECF244321}">
                <p14:modId xmlns:p14="http://schemas.microsoft.com/office/powerpoint/2010/main" xmlns="" val="1306129600"/>
              </p:ext>
            </p:extLst>
          </p:nvPr>
        </p:nvGraphicFramePr>
        <p:xfrm>
          <a:off x="1726721" y="1404367"/>
          <a:ext cx="9980954" cy="5760000"/>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7548830">
                  <a:extLst>
                    <a:ext uri="{9D8B030D-6E8A-4147-A177-3AD203B41FA5}">
                      <a16:colId xmlns:a16="http://schemas.microsoft.com/office/drawing/2014/main" xmlns="" val="20000"/>
                    </a:ext>
                  </a:extLst>
                </a:gridCol>
                <a:gridCol w="2432124">
                  <a:extLst>
                    <a:ext uri="{9D8B030D-6E8A-4147-A177-3AD203B41FA5}">
                      <a16:colId xmlns:a16="http://schemas.microsoft.com/office/drawing/2014/main" xmlns="" val="20002"/>
                    </a:ext>
                  </a:extLst>
                </a:gridCol>
              </a:tblGrid>
              <a:tr h="392496">
                <a:tc>
                  <a:txBody>
                    <a:bodyPr/>
                    <a:lstStyle/>
                    <a:p>
                      <a:pPr algn="ctr"/>
                      <a:r>
                        <a:rPr lang="zh-CN" alt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楷体" panose="02010609060101010101" pitchFamily="49" charset="-122"/>
                          <a:cs typeface="+mn-ea"/>
                          <a:sym typeface="Times New Roman" panose="02020603050405020304" pitchFamily="18" charset="0"/>
                        </a:rPr>
                        <a:t>章  节</a:t>
                      </a:r>
                    </a:p>
                  </a:txBody>
                  <a:tcPr marL="106934" marR="106934" marT="50410" marB="50410" anchor="ctr">
                    <a:lnR w="19050" cap="flat" cmpd="sng" algn="ctr">
                      <a:solidFill>
                        <a:schemeClr val="bg1">
                          <a:lumMod val="95000"/>
                        </a:schemeClr>
                      </a:solidFill>
                      <a:prstDash val="solid"/>
                      <a:round/>
                      <a:headEnd type="none" w="med" len="med"/>
                      <a:tailEnd type="none" w="med" len="med"/>
                    </a:lnR>
                    <a:lnB w="19050" cap="flat" cmpd="sng" algn="ctr">
                      <a:solidFill>
                        <a:schemeClr val="bg1">
                          <a:lumMod val="95000"/>
                        </a:schemeClr>
                      </a:solidFill>
                      <a:prstDash val="solid"/>
                      <a:round/>
                      <a:headEnd type="none" w="med" len="med"/>
                      <a:tailEnd type="none" w="med" len="med"/>
                    </a:lnB>
                    <a:solidFill>
                      <a:srgbClr val="B08A5E"/>
                    </a:solidFill>
                  </a:tcPr>
                </a:tc>
                <a:tc>
                  <a:txBody>
                    <a:bodyPr/>
                    <a:lstStyle/>
                    <a:p>
                      <a:pPr algn="ctr"/>
                      <a:r>
                        <a:rPr lang="zh-CN" altLang="en-US" sz="1800" b="1" dirty="0">
                          <a:solidFill>
                            <a:schemeClr val="bg1"/>
                          </a:solidFill>
                          <a:effectLst>
                            <a:outerShdw blurRad="38100" dist="38100" dir="2700000" algn="tl">
                              <a:srgbClr val="000000">
                                <a:alpha val="43137"/>
                              </a:srgbClr>
                            </a:outerShdw>
                          </a:effectLst>
                          <a:latin typeface="Times New Roman" panose="02020603050405020304" pitchFamily="18" charset="0"/>
                          <a:ea typeface="楷体" panose="02010609060101010101" pitchFamily="49" charset="-122"/>
                          <a:cs typeface="+mn-ea"/>
                          <a:sym typeface="Times New Roman" panose="02020603050405020304" pitchFamily="18" charset="0"/>
                        </a:rPr>
                        <a:t>页  码</a:t>
                      </a:r>
                    </a:p>
                  </a:txBody>
                  <a:tcPr marL="106934" marR="106934" marT="50410" marB="50410" anchor="ctr">
                    <a:lnL w="19050" cap="flat" cmpd="sng" algn="ctr">
                      <a:solidFill>
                        <a:schemeClr val="bg1">
                          <a:lumMod val="95000"/>
                        </a:schemeClr>
                      </a:solidFill>
                      <a:prstDash val="solid"/>
                      <a:round/>
                      <a:headEnd type="none" w="med" len="med"/>
                      <a:tailEnd type="none" w="med" len="med"/>
                    </a:lnL>
                    <a:lnB w="19050" cap="flat" cmpd="sng" algn="ctr">
                      <a:solidFill>
                        <a:schemeClr val="bg1">
                          <a:lumMod val="95000"/>
                        </a:schemeClr>
                      </a:solidFill>
                      <a:prstDash val="solid"/>
                      <a:round/>
                      <a:headEnd type="none" w="med" len="med"/>
                      <a:tailEnd type="none" w="med" len="med"/>
                    </a:lnB>
                    <a:solidFill>
                      <a:srgbClr val="B08A5E"/>
                    </a:solidFill>
                  </a:tcPr>
                </a:tc>
                <a:extLst>
                  <a:ext uri="{0D108BD9-81ED-4DB2-BD59-A6C34878D82A}">
                    <a16:rowId xmlns:a16="http://schemas.microsoft.com/office/drawing/2014/main" xmlns="" val="10000"/>
                  </a:ext>
                </a:extLst>
              </a:tr>
              <a:tr h="447292">
                <a:tc>
                  <a:txBody>
                    <a:bodyPr/>
                    <a:lstStyle/>
                    <a:p>
                      <a:pPr marL="0" marR="0" lvl="0" indent="0" algn="l" defTabSz="1012498" rtl="0" eaLnBrk="1" fontAlgn="auto" latinLnBrk="0" hangingPunct="1">
                        <a:lnSpc>
                          <a:spcPct val="100000"/>
                        </a:lnSpc>
                        <a:spcBef>
                          <a:spcPts val="0"/>
                        </a:spcBef>
                        <a:spcAft>
                          <a:spcPts val="0"/>
                        </a:spcAft>
                        <a:buClrTx/>
                        <a:buSzTx/>
                        <a:buFontTx/>
                        <a:buNone/>
                        <a:tabLst/>
                        <a:defRPr/>
                      </a:pP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前言</a:t>
                      </a:r>
                    </a:p>
                  </a:txBody>
                  <a:tcPr marL="106934"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1</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47292">
                <a:tc>
                  <a:txBody>
                    <a:bodyPr/>
                    <a:lstStyle/>
                    <a:p>
                      <a:pPr algn="l"/>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修订对并购重组影响概览</a:t>
                      </a: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3</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xmlns="" val="2337136454"/>
                  </a:ext>
                </a:extLst>
              </a:tr>
              <a:tr h="447292">
                <a:tc>
                  <a:txBody>
                    <a:bodyPr/>
                    <a:lstStyle/>
                    <a:p>
                      <a:pPr algn="l"/>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一、规范上市公司收购行为</a:t>
                      </a: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4</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4062108004"/>
                  </a:ext>
                </a:extLst>
              </a:tr>
              <a:tr h="447292">
                <a:tc>
                  <a:txBody>
                    <a:bodyPr/>
                    <a:lstStyle/>
                    <a:p>
                      <a:pPr marL="0" marR="0" lvl="0" indent="0" algn="l" defTabSz="991086" rtl="0" eaLnBrk="1" fontAlgn="auto" latinLnBrk="0" hangingPunct="1">
                        <a:lnSpc>
                          <a:spcPct val="100000"/>
                        </a:lnSpc>
                        <a:spcBef>
                          <a:spcPts val="0"/>
                        </a:spcBef>
                        <a:spcAft>
                          <a:spcPts val="0"/>
                        </a:spcAft>
                        <a:buClrTx/>
                        <a:buSzTx/>
                        <a:buFontTx/>
                        <a:buNone/>
                        <a:tabLst/>
                        <a:defRPr/>
                      </a:pP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持股</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以上股东增减持信披要求提升</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5</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xmlns="" val="3672026416"/>
                  </a:ext>
                </a:extLst>
              </a:tr>
              <a:tr h="447292">
                <a:tc>
                  <a:txBody>
                    <a:bodyPr/>
                    <a:lstStyle/>
                    <a:p>
                      <a:pPr algn="l"/>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要约收购规则的调整</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13</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646534042"/>
                  </a:ext>
                </a:extLst>
              </a:tr>
              <a:tr h="447292">
                <a:tc>
                  <a:txBody>
                    <a:bodyPr/>
                    <a:lstStyle/>
                    <a:p>
                      <a:pPr marL="0" marR="0" lvl="0" indent="0" algn="l" defTabSz="1012498" rtl="0" eaLnBrk="1" fontAlgn="auto" latinLnBrk="0" hangingPunct="1">
                        <a:lnSpc>
                          <a:spcPct val="100000"/>
                        </a:lnSpc>
                        <a:spcBef>
                          <a:spcPts val="0"/>
                        </a:spcBef>
                        <a:spcAft>
                          <a:spcPts val="0"/>
                        </a:spcAft>
                        <a:buClrTx/>
                        <a:buSzTx/>
                        <a:buFontTx/>
                        <a:buNone/>
                        <a:tabLst/>
                        <a:defRPr/>
                      </a:pP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latin typeface="Times New Roman" panose="02020603050405020304" pitchFamily="18" charset="0"/>
                          <a:ea typeface="楷体" panose="02010609060101010101" pitchFamily="49" charset="-122"/>
                          <a:sym typeface="Times New Roman" panose="02020603050405020304" pitchFamily="18" charset="0"/>
                        </a:rPr>
                        <a:t>延长收购人股份锁定期</a:t>
                      </a: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19</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xmlns="" val="10003"/>
                  </a:ext>
                </a:extLst>
              </a:tr>
              <a:tr h="447292">
                <a:tc>
                  <a:txBody>
                    <a:bodyPr/>
                    <a:lstStyle/>
                    <a:p>
                      <a:pPr algn="l"/>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4</a:t>
                      </a: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latin typeface="Times New Roman" panose="02020603050405020304" pitchFamily="18" charset="0"/>
                          <a:ea typeface="楷体" panose="02010609060101010101" pitchFamily="49" charset="-122"/>
                          <a:sym typeface="Times New Roman" panose="02020603050405020304" pitchFamily="18" charset="0"/>
                        </a:rPr>
                        <a:t>强化事中事后监管机制</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21</a:t>
                      </a: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4125177082"/>
                  </a:ext>
                </a:extLst>
              </a:tr>
              <a:tr h="447292">
                <a:tc>
                  <a:txBody>
                    <a:bodyPr/>
                    <a:lstStyle/>
                    <a:p>
                      <a:pPr marL="0" marR="0" lvl="0" indent="0" algn="l" defTabSz="1012498" rtl="0" eaLnBrk="1" fontAlgn="auto" latinLnBrk="0" hangingPunct="1">
                        <a:lnSpc>
                          <a:spcPct val="100000"/>
                        </a:lnSpc>
                        <a:spcBef>
                          <a:spcPts val="0"/>
                        </a:spcBef>
                        <a:spcAft>
                          <a:spcPts val="0"/>
                        </a:spcAft>
                        <a:buClrTx/>
                        <a:buSzTx/>
                        <a:buFontTx/>
                        <a:buNone/>
                        <a:tabLst/>
                        <a:defRPr/>
                      </a:pPr>
                      <a:r>
                        <a:rPr lang="zh-CN" altLang="en-US" sz="1600" b="1" dirty="0">
                          <a:latin typeface="Times New Roman" panose="02020603050405020304" pitchFamily="18" charset="0"/>
                          <a:ea typeface="楷体" panose="02010609060101010101" pitchFamily="49" charset="-122"/>
                          <a:sym typeface="Times New Roman" panose="02020603050405020304" pitchFamily="18" charset="0"/>
                        </a:rPr>
                        <a:t>二、完善并购重组制度</a:t>
                      </a: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24</a:t>
                      </a: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xmlns="" val="3663464900"/>
                  </a:ext>
                </a:extLst>
              </a:tr>
              <a:tr h="447292">
                <a:tc>
                  <a:txBody>
                    <a:bodyPr/>
                    <a:lstStyle/>
                    <a:p>
                      <a:pPr algn="l"/>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）完善重组罚则体系</a:t>
                      </a: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25</a:t>
                      </a: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4040933303"/>
                  </a:ext>
                </a:extLst>
              </a:tr>
              <a:tr h="447292">
                <a:tc>
                  <a:txBody>
                    <a:bodyPr/>
                    <a:lstStyle/>
                    <a:p>
                      <a:pPr algn="l"/>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）为深化改革预设制度空间</a:t>
                      </a: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36</a:t>
                      </a: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xmlns="" val="4256752598"/>
                  </a:ext>
                </a:extLst>
              </a:tr>
              <a:tr h="447292">
                <a:tc>
                  <a:txBody>
                    <a:bodyPr/>
                    <a:lstStyle/>
                    <a:p>
                      <a:pPr algn="l"/>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）落实简政放权系列要求</a:t>
                      </a:r>
                    </a:p>
                  </a:txBody>
                  <a:tcPr marL="576000"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39</a:t>
                      </a: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913659123"/>
                  </a:ext>
                </a:extLst>
              </a:tr>
              <a:tr h="447292">
                <a:tc>
                  <a:txBody>
                    <a:bodyPr/>
                    <a:lstStyle/>
                    <a:p>
                      <a:pPr algn="l"/>
                      <a:r>
                        <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附录</a:t>
                      </a:r>
                    </a:p>
                  </a:txBody>
                  <a:tcPr marL="106934" marR="106934" marT="50410" marB="50410" anchor="ctr">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tc>
                  <a:txBody>
                    <a:bodyPr/>
                    <a:lstStyle/>
                    <a:p>
                      <a:pPr algn="ctr"/>
                      <a:r>
                        <a:rPr lang="en-US" altLang="zh-CN"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43</a:t>
                      </a:r>
                      <a:endParaRPr lang="zh-CN" altLang="en-US" sz="1600" b="1"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106934" marR="106934" marT="50410" marB="50410" anchor="ctr">
                    <a:lnL w="19050" cap="flat" cmpd="sng" algn="ctr">
                      <a:solidFill>
                        <a:schemeClr val="bg1">
                          <a:lumMod val="95000"/>
                        </a:schemeClr>
                      </a:solidFill>
                      <a:prstDash val="solid"/>
                      <a:round/>
                      <a:headEnd type="none" w="med" len="med"/>
                      <a:tailEnd type="none" w="med" len="med"/>
                    </a:lnL>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xmlns="" val="2569550443"/>
                  </a:ext>
                </a:extLst>
              </a:tr>
            </a:tbl>
          </a:graphicData>
        </a:graphic>
      </p:graphicFrame>
      <p:sp>
        <p:nvSpPr>
          <p:cNvPr id="4" name="文本框 3">
            <a:extLst>
              <a:ext uri="{FF2B5EF4-FFF2-40B4-BE49-F238E27FC236}">
                <a16:creationId xmlns:a16="http://schemas.microsoft.com/office/drawing/2014/main" xmlns="" id="{A5A8C577-6507-4140-9013-18FD68A0604E}"/>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2</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78654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标题 1">
            <a:extLst>
              <a:ext uri="{FF2B5EF4-FFF2-40B4-BE49-F238E27FC236}">
                <a16:creationId xmlns:a16="http://schemas.microsoft.com/office/drawing/2014/main" xmlns="" id="{5CEBE850-CD89-44A0-9427-9E2607A00608}"/>
              </a:ext>
            </a:extLst>
          </p:cNvPr>
          <p:cNvSpPr txBox="1">
            <a:spLocks/>
          </p:cNvSpPr>
          <p:nvPr/>
        </p:nvSpPr>
        <p:spPr>
          <a:xfrm>
            <a:off x="1680915" y="637394"/>
            <a:ext cx="8839755" cy="416899"/>
          </a:xfrm>
          <a:prstGeom prst="rect">
            <a:avLst/>
          </a:prstGeom>
        </p:spPr>
        <p:txBody>
          <a:bodyPr lIns="90857" tIns="45439" rIns="90857" bIns="45439"/>
          <a:lstStyle/>
          <a:p>
            <a:pPr defTabSz="1012336" eaLnBrk="0" fontAlgn="base" hangingPunct="0">
              <a:spcBef>
                <a:spcPct val="0"/>
              </a:spcBef>
              <a:spcAft>
                <a:spcPct val="0"/>
              </a:spcAft>
              <a:defRPr/>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1.3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明确发行股份购买资产信披违规纳入“欺诈发行”范围</a:t>
            </a:r>
          </a:p>
        </p:txBody>
      </p:sp>
      <p:sp>
        <p:nvSpPr>
          <p:cNvPr id="23" name="文本框 22">
            <a:extLst>
              <a:ext uri="{FF2B5EF4-FFF2-40B4-BE49-F238E27FC236}">
                <a16:creationId xmlns:a16="http://schemas.microsoft.com/office/drawing/2014/main" xmlns="" id="{B45AC6F1-919F-4FD5-86C0-BF5A04D97A02}"/>
              </a:ext>
            </a:extLst>
          </p:cNvPr>
          <p:cNvSpPr txBox="1"/>
          <p:nvPr/>
        </p:nvSpPr>
        <p:spPr>
          <a:xfrm>
            <a:off x="2408296" y="1881708"/>
            <a:ext cx="10073459" cy="1754326"/>
          </a:xfrm>
          <a:prstGeom prst="rect">
            <a:avLst/>
          </a:prstGeom>
          <a:noFill/>
        </p:spPr>
        <p:txBody>
          <a:bodyPr wrap="square" rtlCol="0">
            <a:spAutoFit/>
          </a:bodyPr>
          <a:lstStyle/>
          <a:p>
            <a:pPr marL="171450" indent="-171450" algn="just">
              <a:spcAft>
                <a:spcPts val="600"/>
              </a:spcAft>
              <a:buClr>
                <a:srgbClr val="B69B80"/>
              </a:buClr>
              <a:buFont typeface="Wingdings" panose="05000000000000000000" pitchFamily="2" charset="2"/>
              <a:buChar char="u"/>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第一百八十九条对“欺诈发行”的定义是：“发行人不符合发行条件，以欺骗手段骗取发行核准”。</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未包含发行股份购买资产，因此对于</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IPO</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和发行股份购买资产的虚假陈述处罚力度大相径庭。 </a:t>
            </a:r>
            <a:endPar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Aft>
                <a:spcPts val="600"/>
              </a:spcAft>
              <a:buClr>
                <a:srgbClr val="B69B80"/>
              </a:buClr>
              <a:buFont typeface="Wingdings" panose="05000000000000000000" pitchFamily="2" charset="2"/>
              <a:buChar char="u"/>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新</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第一百八十一条将对“欺诈发行”的定义修改为：“发行人在其公告的证券发行文件中隐瞒重要事实或者编造重大虚假内容”。</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Aft>
                <a:spcPts val="600"/>
              </a:spcAft>
              <a:buClr>
                <a:srgbClr val="B69B80"/>
              </a:buClr>
              <a:buFont typeface="Wingdings" panose="05000000000000000000" pitchFamily="2" charset="2"/>
              <a:buChar char="u"/>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本次修订后，</a:t>
            </a:r>
            <a:r>
              <a:rPr lang="zh-CN" altLang="en-US" sz="1600" b="1" u="sng" cap="all" dirty="0">
                <a:latin typeface="Times New Roman" panose="02020603050405020304" pitchFamily="18" charset="0"/>
                <a:ea typeface="楷体" panose="02010609060101010101" pitchFamily="49" charset="-122"/>
                <a:cs typeface="+mn-ea"/>
                <a:sym typeface="Times New Roman" panose="02020603050405020304" pitchFamily="18" charset="0"/>
              </a:rPr>
              <a:t>发行股份购买资产（含重组上市）信披违规纳入“欺诈发行”范围</a:t>
            </a:r>
            <a:r>
              <a:rPr lang="zh-CN" altLang="en-US" sz="1600" cap="all" dirty="0">
                <a:latin typeface="Times New Roman" panose="02020603050405020304" pitchFamily="18" charset="0"/>
                <a:ea typeface="楷体" panose="02010609060101010101" pitchFamily="49" charset="-122"/>
                <a:cs typeface="+mn-ea"/>
                <a:sym typeface="Times New Roman" panose="02020603050405020304" pitchFamily="18" charset="0"/>
              </a:rPr>
              <a:t>，信息披露造假的处罚认定提升，违法成本提高。</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5" name="Text10">
            <a:extLst>
              <a:ext uri="{FF2B5EF4-FFF2-40B4-BE49-F238E27FC236}">
                <a16:creationId xmlns:a16="http://schemas.microsoft.com/office/drawing/2014/main" xmlns="" id="{DCB913F4-F4BF-41C0-8680-FDBE6932EEF2}"/>
              </a:ext>
            </a:extLst>
          </p:cNvPr>
          <p:cNvSpPr>
            <a:spLocks noChangeArrowheads="1"/>
          </p:cNvSpPr>
          <p:nvPr/>
        </p:nvSpPr>
        <p:spPr bwMode="auto">
          <a:xfrm>
            <a:off x="1830718" y="1377087"/>
            <a:ext cx="8014560"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16" name="矩形 15">
            <a:extLst>
              <a:ext uri="{FF2B5EF4-FFF2-40B4-BE49-F238E27FC236}">
                <a16:creationId xmlns:a16="http://schemas.microsoft.com/office/drawing/2014/main" xmlns="" id="{68A53CC1-1329-4BE3-AF70-F277CE86F015}"/>
              </a:ext>
            </a:extLst>
          </p:cNvPr>
          <p:cNvSpPr/>
          <p:nvPr/>
        </p:nvSpPr>
        <p:spPr>
          <a:xfrm>
            <a:off x="960835" y="1728336"/>
            <a:ext cx="11521678"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7" name="AutoShape 22">
            <a:extLst>
              <a:ext uri="{FF2B5EF4-FFF2-40B4-BE49-F238E27FC236}">
                <a16:creationId xmlns:a16="http://schemas.microsoft.com/office/drawing/2014/main" xmlns="" id="{92EBB7F1-EE5B-4D1A-9303-EF418BB29F7D}"/>
              </a:ext>
            </a:extLst>
          </p:cNvPr>
          <p:cNvSpPr>
            <a:spLocks noChangeArrowheads="1"/>
          </p:cNvSpPr>
          <p:nvPr/>
        </p:nvSpPr>
        <p:spPr bwMode="auto">
          <a:xfrm>
            <a:off x="1114195" y="1412658"/>
            <a:ext cx="278074"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8" name="AutoShape 21">
            <a:extLst>
              <a:ext uri="{FF2B5EF4-FFF2-40B4-BE49-F238E27FC236}">
                <a16:creationId xmlns:a16="http://schemas.microsoft.com/office/drawing/2014/main" xmlns="" id="{280652EB-1397-4F94-AE62-E8C92D5F5F13}"/>
              </a:ext>
            </a:extLst>
          </p:cNvPr>
          <p:cNvSpPr>
            <a:spLocks noChangeArrowheads="1"/>
          </p:cNvSpPr>
          <p:nvPr/>
        </p:nvSpPr>
        <p:spPr bwMode="auto">
          <a:xfrm>
            <a:off x="968740" y="1412658"/>
            <a:ext cx="278074"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9" name="AutoShape 23">
            <a:extLst>
              <a:ext uri="{FF2B5EF4-FFF2-40B4-BE49-F238E27FC236}">
                <a16:creationId xmlns:a16="http://schemas.microsoft.com/office/drawing/2014/main" xmlns="" id="{A277DD12-4A60-483D-B5AB-025F26AFEA61}"/>
              </a:ext>
            </a:extLst>
          </p:cNvPr>
          <p:cNvSpPr>
            <a:spLocks noChangeArrowheads="1"/>
          </p:cNvSpPr>
          <p:nvPr/>
        </p:nvSpPr>
        <p:spPr bwMode="auto">
          <a:xfrm>
            <a:off x="1259649" y="1412658"/>
            <a:ext cx="278074"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0" name="Rectangle 1029">
            <a:extLst>
              <a:ext uri="{FF2B5EF4-FFF2-40B4-BE49-F238E27FC236}">
                <a16:creationId xmlns:a16="http://schemas.microsoft.com/office/drawing/2014/main" xmlns="" id="{3DC51064-22DA-489B-B1F5-09777D932BAE}"/>
              </a:ext>
            </a:extLst>
          </p:cNvPr>
          <p:cNvSpPr>
            <a:spLocks noChangeArrowheads="1"/>
          </p:cNvSpPr>
          <p:nvPr/>
        </p:nvSpPr>
        <p:spPr bwMode="auto">
          <a:xfrm>
            <a:off x="968737" y="3870025"/>
            <a:ext cx="5360228" cy="293781"/>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第一百八十九条</a:t>
            </a:r>
          </a:p>
        </p:txBody>
      </p:sp>
      <p:sp>
        <p:nvSpPr>
          <p:cNvPr id="21" name="Rectangle 1029">
            <a:extLst>
              <a:ext uri="{FF2B5EF4-FFF2-40B4-BE49-F238E27FC236}">
                <a16:creationId xmlns:a16="http://schemas.microsoft.com/office/drawing/2014/main" xmlns="" id="{0756426C-A8D1-4C29-84B0-F675B28ACB3D}"/>
              </a:ext>
            </a:extLst>
          </p:cNvPr>
          <p:cNvSpPr>
            <a:spLocks noChangeArrowheads="1"/>
          </p:cNvSpPr>
          <p:nvPr/>
        </p:nvSpPr>
        <p:spPr bwMode="auto">
          <a:xfrm>
            <a:off x="7032227" y="3852639"/>
            <a:ext cx="5450285" cy="311166"/>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第一百八十一条</a:t>
            </a:r>
          </a:p>
        </p:txBody>
      </p:sp>
      <p:sp>
        <p:nvSpPr>
          <p:cNvPr id="22" name="Text Box 38">
            <a:extLst>
              <a:ext uri="{FF2B5EF4-FFF2-40B4-BE49-F238E27FC236}">
                <a16:creationId xmlns:a16="http://schemas.microsoft.com/office/drawing/2014/main" xmlns="" id="{D72A7CBC-C39B-4A34-A881-2E269881A043}"/>
              </a:ext>
            </a:extLst>
          </p:cNvPr>
          <p:cNvSpPr txBox="1">
            <a:spLocks noChangeArrowheads="1"/>
          </p:cNvSpPr>
          <p:nvPr/>
        </p:nvSpPr>
        <p:spPr bwMode="auto">
          <a:xfrm>
            <a:off x="968738" y="4284687"/>
            <a:ext cx="5360228" cy="2701752"/>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462" indent="-171450" eaLnBrk="1" fontAlgn="base" hangingPunct="1">
              <a:lnSpc>
                <a:spcPct val="120000"/>
              </a:lnSpc>
              <a:spcBef>
                <a:spcPts val="600"/>
              </a:spcBef>
              <a:spcAft>
                <a:spcPct val="0"/>
              </a:spcAft>
              <a:buSzPct val="70000"/>
              <a:buFont typeface="Wingdings" panose="05000000000000000000" pitchFamily="2" charset="2"/>
              <a:buChar char="Ø"/>
            </a:pP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发行人不符合发行条件，以欺骗手段骗取发行核准</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尚未发行证券的，处以三十万元以上六十万元以下的罚款；已经发行证券的，处以非法所募资金金额百分之一以上百分之五以下的罚款。对直接负责的主管人员和其他直接责任人员处以三万元以上三十万元以下的罚款。</a:t>
            </a:r>
          </a:p>
          <a:p>
            <a:pPr marL="17462" indent="-171450" eaLnBrk="1" fontAlgn="base" hangingPunct="1">
              <a:lnSpc>
                <a:spcPct val="120000"/>
              </a:lnSpc>
              <a:spcBef>
                <a:spcPts val="60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发行人的控股股东、实际控制人指使从事前款违法行为的，依照前款的规定处罚。</a:t>
            </a:r>
          </a:p>
        </p:txBody>
      </p:sp>
      <p:sp>
        <p:nvSpPr>
          <p:cNvPr id="24" name="AutoShape 1037">
            <a:extLst>
              <a:ext uri="{FF2B5EF4-FFF2-40B4-BE49-F238E27FC236}">
                <a16:creationId xmlns:a16="http://schemas.microsoft.com/office/drawing/2014/main" xmlns="" id="{263EB389-8C77-441B-8C06-786B30C492E4}"/>
              </a:ext>
            </a:extLst>
          </p:cNvPr>
          <p:cNvSpPr>
            <a:spLocks noChangeArrowheads="1"/>
          </p:cNvSpPr>
          <p:nvPr/>
        </p:nvSpPr>
        <p:spPr bwMode="auto">
          <a:xfrm>
            <a:off x="6481754" y="5094162"/>
            <a:ext cx="4395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5" name="Text Box 38">
            <a:extLst>
              <a:ext uri="{FF2B5EF4-FFF2-40B4-BE49-F238E27FC236}">
                <a16:creationId xmlns:a16="http://schemas.microsoft.com/office/drawing/2014/main" xmlns="" id="{B25E28C2-B7BB-442F-8310-5BBCA2B662B0}"/>
              </a:ext>
            </a:extLst>
          </p:cNvPr>
          <p:cNvSpPr txBox="1">
            <a:spLocks noChangeArrowheads="1"/>
          </p:cNvSpPr>
          <p:nvPr/>
        </p:nvSpPr>
        <p:spPr bwMode="auto">
          <a:xfrm>
            <a:off x="7032227" y="4284687"/>
            <a:ext cx="5450286" cy="2701752"/>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462" indent="-171450" eaLnBrk="1" fontAlgn="base" hangingPunct="1">
              <a:lnSpc>
                <a:spcPct val="120000"/>
              </a:lnSpc>
              <a:spcBef>
                <a:spcPts val="600"/>
              </a:spcBef>
              <a:spcAft>
                <a:spcPct val="0"/>
              </a:spcAft>
              <a:buSzPct val="70000"/>
              <a:buFont typeface="Wingdings" panose="05000000000000000000" pitchFamily="2" charset="2"/>
              <a:buChar char="Ø"/>
            </a:pP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发行人在其公告的证券发行文件中</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隐瞒重要事实或者编造重大虚假内容，尚未发行证券的，处以二百万元以上二千万元以下的罚款；已经发行证券的，处以非法所募资金金额百分之十以上一倍以下的罚款。对直接负责的主管人员和其他直接责任人员，处以一百万元以上一千万元以下的罚款。</a:t>
            </a:r>
          </a:p>
          <a:p>
            <a:pPr marL="17462" indent="-171450" eaLnBrk="1" fontAlgn="base" hangingPunct="1">
              <a:lnSpc>
                <a:spcPct val="120000"/>
              </a:lnSpc>
              <a:spcBef>
                <a:spcPts val="60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行人的控股股东、实际控制人组织、指使从事前款违法行为的，没收违法所得，并处以违法所得百分之十以上一倍以下的罚款；没有违法所得或者违法所得不足二千万元的，处以二百万元以上二千万元以下的罚款。对直接负责的主管人员和其他直接责任人员，处以一百万元以上一千万元以下的罚款。</a:t>
            </a:r>
          </a:p>
        </p:txBody>
      </p:sp>
      <p:sp>
        <p:nvSpPr>
          <p:cNvPr id="27" name="reach-of-sign_1092">
            <a:extLst>
              <a:ext uri="{FF2B5EF4-FFF2-40B4-BE49-F238E27FC236}">
                <a16:creationId xmlns:a16="http://schemas.microsoft.com/office/drawing/2014/main" xmlns="" id="{DABD9F0C-593D-442F-842C-5AD5B798CAE1}"/>
              </a:ext>
            </a:extLst>
          </p:cNvPr>
          <p:cNvSpPr>
            <a:spLocks noChangeAspect="1"/>
          </p:cNvSpPr>
          <p:nvPr/>
        </p:nvSpPr>
        <p:spPr bwMode="auto">
          <a:xfrm>
            <a:off x="1201783" y="2360925"/>
            <a:ext cx="990671" cy="769035"/>
          </a:xfrm>
          <a:custGeom>
            <a:avLst/>
            <a:gdLst>
              <a:gd name="connsiteX0" fmla="*/ 201294 w 577760"/>
              <a:gd name="connsiteY0" fmla="*/ 169587 h 547533"/>
              <a:gd name="connsiteX1" fmla="*/ 228972 w 577760"/>
              <a:gd name="connsiteY1" fmla="*/ 178795 h 547533"/>
              <a:gd name="connsiteX2" fmla="*/ 275103 w 577760"/>
              <a:gd name="connsiteY2" fmla="*/ 263506 h 547533"/>
              <a:gd name="connsiteX3" fmla="*/ 348911 w 577760"/>
              <a:gd name="connsiteY3" fmla="*/ 309545 h 547533"/>
              <a:gd name="connsiteX4" fmla="*/ 350756 w 577760"/>
              <a:gd name="connsiteY4" fmla="*/ 335327 h 547533"/>
              <a:gd name="connsiteX5" fmla="*/ 254805 w 577760"/>
              <a:gd name="connsiteY5" fmla="*/ 278239 h 547533"/>
              <a:gd name="connsiteX6" fmla="*/ 201294 w 577760"/>
              <a:gd name="connsiteY6" fmla="*/ 169587 h 547533"/>
              <a:gd name="connsiteX7" fmla="*/ 326819 w 577760"/>
              <a:gd name="connsiteY7" fmla="*/ 156565 h 547533"/>
              <a:gd name="connsiteX8" fmla="*/ 369226 w 577760"/>
              <a:gd name="connsiteY8" fmla="*/ 186070 h 547533"/>
              <a:gd name="connsiteX9" fmla="*/ 406101 w 577760"/>
              <a:gd name="connsiteY9" fmla="*/ 241393 h 547533"/>
              <a:gd name="connsiteX10" fmla="*/ 336038 w 577760"/>
              <a:gd name="connsiteY10" fmla="*/ 219264 h 547533"/>
              <a:gd name="connsiteX11" fmla="*/ 339726 w 577760"/>
              <a:gd name="connsiteY11" fmla="*/ 276430 h 547533"/>
              <a:gd name="connsiteX12" fmla="*/ 304694 w 577760"/>
              <a:gd name="connsiteY12" fmla="*/ 250613 h 547533"/>
              <a:gd name="connsiteX13" fmla="*/ 269662 w 577760"/>
              <a:gd name="connsiteY13" fmla="*/ 198979 h 547533"/>
              <a:gd name="connsiteX14" fmla="*/ 334194 w 577760"/>
              <a:gd name="connsiteY14" fmla="*/ 219264 h 547533"/>
              <a:gd name="connsiteX15" fmla="*/ 121823 w 577760"/>
              <a:gd name="connsiteY15" fmla="*/ 143838 h 547533"/>
              <a:gd name="connsiteX16" fmla="*/ 162467 w 577760"/>
              <a:gd name="connsiteY16" fmla="*/ 156741 h 547533"/>
              <a:gd name="connsiteX17" fmla="*/ 240060 w 577760"/>
              <a:gd name="connsiteY17" fmla="*/ 304207 h 547533"/>
              <a:gd name="connsiteX18" fmla="*/ 352756 w 577760"/>
              <a:gd name="connsiteY18" fmla="*/ 376096 h 547533"/>
              <a:gd name="connsiteX19" fmla="*/ 354603 w 577760"/>
              <a:gd name="connsiteY19" fmla="*/ 418492 h 547533"/>
              <a:gd name="connsiteX20" fmla="*/ 210501 w 577760"/>
              <a:gd name="connsiteY20" fmla="*/ 333700 h 547533"/>
              <a:gd name="connsiteX21" fmla="*/ 121823 w 577760"/>
              <a:gd name="connsiteY21" fmla="*/ 143838 h 547533"/>
              <a:gd name="connsiteX22" fmla="*/ 330630 w 577760"/>
              <a:gd name="connsiteY22" fmla="*/ 119865 h 547533"/>
              <a:gd name="connsiteX23" fmla="*/ 398901 w 577760"/>
              <a:gd name="connsiteY23" fmla="*/ 165927 h 547533"/>
              <a:gd name="connsiteX24" fmla="*/ 448720 w 577760"/>
              <a:gd name="connsiteY24" fmla="*/ 250681 h 547533"/>
              <a:gd name="connsiteX25" fmla="*/ 432114 w 577760"/>
              <a:gd name="connsiteY25" fmla="*/ 243311 h 547533"/>
              <a:gd name="connsiteX26" fmla="*/ 387830 w 577760"/>
              <a:gd name="connsiteY26" fmla="*/ 175139 h 547533"/>
              <a:gd name="connsiteX27" fmla="*/ 332475 w 577760"/>
              <a:gd name="connsiteY27" fmla="*/ 134605 h 547533"/>
              <a:gd name="connsiteX28" fmla="*/ 2011 w 577760"/>
              <a:gd name="connsiteY28" fmla="*/ 106843 h 547533"/>
              <a:gd name="connsiteX29" fmla="*/ 61086 w 577760"/>
              <a:gd name="connsiteY29" fmla="*/ 125282 h 547533"/>
              <a:gd name="connsiteX30" fmla="*/ 182929 w 577760"/>
              <a:gd name="connsiteY30" fmla="*/ 372363 h 547533"/>
              <a:gd name="connsiteX31" fmla="*/ 358310 w 577760"/>
              <a:gd name="connsiteY31" fmla="*/ 481153 h 547533"/>
              <a:gd name="connsiteX32" fmla="*/ 362002 w 577760"/>
              <a:gd name="connsiteY32" fmla="*/ 547533 h 547533"/>
              <a:gd name="connsiteX33" fmla="*/ 136776 w 577760"/>
              <a:gd name="connsiteY33" fmla="*/ 418461 h 547533"/>
              <a:gd name="connsiteX34" fmla="*/ 2011 w 577760"/>
              <a:gd name="connsiteY34" fmla="*/ 106843 h 547533"/>
              <a:gd name="connsiteX35" fmla="*/ 325007 w 577760"/>
              <a:gd name="connsiteY35" fmla="*/ 62744 h 547533"/>
              <a:gd name="connsiteX36" fmla="*/ 420997 w 577760"/>
              <a:gd name="connsiteY36" fmla="*/ 130914 h 547533"/>
              <a:gd name="connsiteX37" fmla="*/ 504065 w 577760"/>
              <a:gd name="connsiteY37" fmla="*/ 267255 h 547533"/>
              <a:gd name="connsiteX38" fmla="*/ 476376 w 577760"/>
              <a:gd name="connsiteY38" fmla="*/ 259885 h 547533"/>
              <a:gd name="connsiteX39" fmla="*/ 406229 w 577760"/>
              <a:gd name="connsiteY39" fmla="*/ 145654 h 547533"/>
              <a:gd name="connsiteX40" fmla="*/ 326853 w 577760"/>
              <a:gd name="connsiteY40" fmla="*/ 88538 h 547533"/>
              <a:gd name="connsiteX41" fmla="*/ 317608 w 577760"/>
              <a:gd name="connsiteY41" fmla="*/ 0 h 547533"/>
              <a:gd name="connsiteX42" fmla="*/ 454142 w 577760"/>
              <a:gd name="connsiteY42" fmla="*/ 97668 h 547533"/>
              <a:gd name="connsiteX43" fmla="*/ 577760 w 577760"/>
              <a:gd name="connsiteY43" fmla="*/ 293004 h 547533"/>
              <a:gd name="connsiteX44" fmla="*/ 535324 w 577760"/>
              <a:gd name="connsiteY44" fmla="*/ 280105 h 547533"/>
              <a:gd name="connsiteX45" fmla="*/ 432001 w 577760"/>
              <a:gd name="connsiteY45" fmla="*/ 121624 h 547533"/>
              <a:gd name="connsiteX46" fmla="*/ 323143 w 577760"/>
              <a:gd name="connsiteY46" fmla="*/ 40541 h 547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7760" h="547533">
                <a:moveTo>
                  <a:pt x="201294" y="169587"/>
                </a:moveTo>
                <a:lnTo>
                  <a:pt x="228972" y="178795"/>
                </a:lnTo>
                <a:cubicBezTo>
                  <a:pt x="230817" y="204577"/>
                  <a:pt x="247424" y="235883"/>
                  <a:pt x="275103" y="263506"/>
                </a:cubicBezTo>
                <a:cubicBezTo>
                  <a:pt x="297245" y="285605"/>
                  <a:pt x="323078" y="302179"/>
                  <a:pt x="348911" y="309545"/>
                </a:cubicBezTo>
                <a:lnTo>
                  <a:pt x="350756" y="335327"/>
                </a:lnTo>
                <a:cubicBezTo>
                  <a:pt x="317542" y="327961"/>
                  <a:pt x="284329" y="307704"/>
                  <a:pt x="254805" y="278239"/>
                </a:cubicBezTo>
                <a:cubicBezTo>
                  <a:pt x="219746" y="243249"/>
                  <a:pt x="201294" y="202735"/>
                  <a:pt x="201294" y="169587"/>
                </a:cubicBezTo>
                <a:close/>
                <a:moveTo>
                  <a:pt x="326819" y="156565"/>
                </a:moveTo>
                <a:cubicBezTo>
                  <a:pt x="341569" y="163941"/>
                  <a:pt x="354476" y="173162"/>
                  <a:pt x="369226" y="186070"/>
                </a:cubicBezTo>
                <a:cubicBezTo>
                  <a:pt x="385820" y="204511"/>
                  <a:pt x="398726" y="224796"/>
                  <a:pt x="406101" y="241393"/>
                </a:cubicBezTo>
                <a:lnTo>
                  <a:pt x="336038" y="219264"/>
                </a:lnTo>
                <a:lnTo>
                  <a:pt x="339726" y="276430"/>
                </a:lnTo>
                <a:cubicBezTo>
                  <a:pt x="328663" y="270898"/>
                  <a:pt x="315757" y="261677"/>
                  <a:pt x="304694" y="250613"/>
                </a:cubicBezTo>
                <a:cubicBezTo>
                  <a:pt x="288100" y="234016"/>
                  <a:pt x="275194" y="215576"/>
                  <a:pt x="269662" y="198979"/>
                </a:cubicBezTo>
                <a:lnTo>
                  <a:pt x="334194" y="219264"/>
                </a:lnTo>
                <a:close/>
                <a:moveTo>
                  <a:pt x="121823" y="143838"/>
                </a:moveTo>
                <a:lnTo>
                  <a:pt x="162467" y="156741"/>
                </a:lnTo>
                <a:cubicBezTo>
                  <a:pt x="166162" y="202824"/>
                  <a:pt x="192026" y="258124"/>
                  <a:pt x="240060" y="304207"/>
                </a:cubicBezTo>
                <a:cubicBezTo>
                  <a:pt x="275162" y="339230"/>
                  <a:pt x="315807" y="363193"/>
                  <a:pt x="352756" y="376096"/>
                </a:cubicBezTo>
                <a:lnTo>
                  <a:pt x="354603" y="418492"/>
                </a:lnTo>
                <a:cubicBezTo>
                  <a:pt x="306569" y="407432"/>
                  <a:pt x="254840" y="377939"/>
                  <a:pt x="210501" y="333700"/>
                </a:cubicBezTo>
                <a:cubicBezTo>
                  <a:pt x="149535" y="274713"/>
                  <a:pt x="118128" y="202824"/>
                  <a:pt x="121823" y="143838"/>
                </a:cubicBezTo>
                <a:close/>
                <a:moveTo>
                  <a:pt x="330630" y="119865"/>
                </a:moveTo>
                <a:cubicBezTo>
                  <a:pt x="354617" y="129077"/>
                  <a:pt x="378604" y="145660"/>
                  <a:pt x="398901" y="165927"/>
                </a:cubicBezTo>
                <a:cubicBezTo>
                  <a:pt x="424733" y="193564"/>
                  <a:pt x="443185" y="223044"/>
                  <a:pt x="448720" y="250681"/>
                </a:cubicBezTo>
                <a:lnTo>
                  <a:pt x="432114" y="243311"/>
                </a:lnTo>
                <a:cubicBezTo>
                  <a:pt x="424733" y="221201"/>
                  <a:pt x="409972" y="197249"/>
                  <a:pt x="387830" y="175139"/>
                </a:cubicBezTo>
                <a:cubicBezTo>
                  <a:pt x="371224" y="156715"/>
                  <a:pt x="350927" y="143817"/>
                  <a:pt x="332475" y="134605"/>
                </a:cubicBezTo>
                <a:close/>
                <a:moveTo>
                  <a:pt x="2011" y="106843"/>
                </a:moveTo>
                <a:lnTo>
                  <a:pt x="61086" y="125282"/>
                </a:lnTo>
                <a:cubicBezTo>
                  <a:pt x="59240" y="199038"/>
                  <a:pt x="103547" y="293076"/>
                  <a:pt x="182929" y="372363"/>
                </a:cubicBezTo>
                <a:cubicBezTo>
                  <a:pt x="238312" y="427680"/>
                  <a:pt x="301081" y="464558"/>
                  <a:pt x="358310" y="481153"/>
                </a:cubicBezTo>
                <a:lnTo>
                  <a:pt x="362002" y="547533"/>
                </a:lnTo>
                <a:cubicBezTo>
                  <a:pt x="288158" y="530938"/>
                  <a:pt x="206929" y="488529"/>
                  <a:pt x="136776" y="418461"/>
                </a:cubicBezTo>
                <a:cubicBezTo>
                  <a:pt x="38933" y="320734"/>
                  <a:pt x="-10912" y="199038"/>
                  <a:pt x="2011" y="106843"/>
                </a:cubicBezTo>
                <a:close/>
                <a:moveTo>
                  <a:pt x="325007" y="62744"/>
                </a:moveTo>
                <a:cubicBezTo>
                  <a:pt x="358235" y="77483"/>
                  <a:pt x="391462" y="101435"/>
                  <a:pt x="420997" y="130914"/>
                </a:cubicBezTo>
                <a:cubicBezTo>
                  <a:pt x="463454" y="173291"/>
                  <a:pt x="491144" y="223036"/>
                  <a:pt x="504065" y="267255"/>
                </a:cubicBezTo>
                <a:lnTo>
                  <a:pt x="476376" y="259885"/>
                </a:lnTo>
                <a:cubicBezTo>
                  <a:pt x="465300" y="221194"/>
                  <a:pt x="441303" y="180660"/>
                  <a:pt x="406229" y="145654"/>
                </a:cubicBezTo>
                <a:cubicBezTo>
                  <a:pt x="380386" y="121702"/>
                  <a:pt x="354543" y="101435"/>
                  <a:pt x="326853" y="88538"/>
                </a:cubicBezTo>
                <a:close/>
                <a:moveTo>
                  <a:pt x="317608" y="0"/>
                </a:moveTo>
                <a:cubicBezTo>
                  <a:pt x="365580" y="22113"/>
                  <a:pt x="411706" y="55284"/>
                  <a:pt x="454142" y="97668"/>
                </a:cubicBezTo>
                <a:cubicBezTo>
                  <a:pt x="515029" y="158480"/>
                  <a:pt x="557465" y="226664"/>
                  <a:pt x="577760" y="293004"/>
                </a:cubicBezTo>
                <a:lnTo>
                  <a:pt x="535324" y="280105"/>
                </a:lnTo>
                <a:cubicBezTo>
                  <a:pt x="516874" y="226664"/>
                  <a:pt x="481818" y="171380"/>
                  <a:pt x="432001" y="121624"/>
                </a:cubicBezTo>
                <a:cubicBezTo>
                  <a:pt x="396945" y="86611"/>
                  <a:pt x="360044" y="60812"/>
                  <a:pt x="323143" y="40541"/>
                </a:cubicBezTo>
                <a:close/>
              </a:path>
            </a:pathLst>
          </a:custGeom>
          <a:solidFill>
            <a:schemeClr val="bg1">
              <a:lumMod val="65000"/>
            </a:schemeClr>
          </a:solidFill>
          <a:ln>
            <a:noFill/>
          </a:ln>
        </p:spPr>
        <p:txBody>
          <a:bodyPr/>
          <a:lstStyle/>
          <a:p>
            <a:endParaRPr lang="zh-CN" alt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26" name="文本框 25">
            <a:extLst>
              <a:ext uri="{FF2B5EF4-FFF2-40B4-BE49-F238E27FC236}">
                <a16:creationId xmlns:a16="http://schemas.microsoft.com/office/drawing/2014/main" xmlns="" id="{FBF71A85-8685-40A2-86B5-79A5E148CC58}"/>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31</a:t>
            </a:r>
            <a:endParaRPr lang="zh-CN" altLang="en-US" sz="12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xmlns="" val="3279400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标题 1">
            <a:extLst>
              <a:ext uri="{FF2B5EF4-FFF2-40B4-BE49-F238E27FC236}">
                <a16:creationId xmlns:a16="http://schemas.microsoft.com/office/drawing/2014/main" xmlns="" id="{5CEBE850-CD89-44A0-9427-9E2607A00608}"/>
              </a:ext>
            </a:extLst>
          </p:cNvPr>
          <p:cNvSpPr txBox="1">
            <a:spLocks/>
          </p:cNvSpPr>
          <p:nvPr/>
        </p:nvSpPr>
        <p:spPr>
          <a:xfrm>
            <a:off x="1680915" y="637394"/>
            <a:ext cx="10801598" cy="416899"/>
          </a:xfrm>
          <a:prstGeom prst="rect">
            <a:avLst/>
          </a:prstGeom>
        </p:spPr>
        <p:txBody>
          <a:bodyPr lIns="90857" tIns="45439" rIns="90857" bIns="45439"/>
          <a:lstStyle/>
          <a:p>
            <a:pPr defTabSz="1012336" eaLnBrk="0" fontAlgn="base" hangingPunct="0">
              <a:spcBef>
                <a:spcPct val="0"/>
              </a:spcBef>
              <a:spcAft>
                <a:spcPct val="0"/>
              </a:spcAft>
              <a:defRPr/>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1.3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明确发行股份购买资产信披违规纳入“欺诈发行”范围（续）</a:t>
            </a:r>
          </a:p>
        </p:txBody>
      </p:sp>
      <p:sp>
        <p:nvSpPr>
          <p:cNvPr id="48" name="TextBox 156">
            <a:extLst>
              <a:ext uri="{FF2B5EF4-FFF2-40B4-BE49-F238E27FC236}">
                <a16:creationId xmlns:a16="http://schemas.microsoft.com/office/drawing/2014/main" xmlns="" id="{5230B9CA-1DDE-4071-BA05-1576EF4FBD75}"/>
              </a:ext>
            </a:extLst>
          </p:cNvPr>
          <p:cNvSpPr txBox="1"/>
          <p:nvPr/>
        </p:nvSpPr>
        <p:spPr>
          <a:xfrm>
            <a:off x="959902" y="2067733"/>
            <a:ext cx="11506467" cy="888442"/>
          </a:xfrm>
          <a:prstGeom prst="roundRect">
            <a:avLst>
              <a:gd name="adj" fmla="val 10408"/>
            </a:avLst>
          </a:prstGeom>
          <a:solidFill>
            <a:srgbClr val="F8F5F1"/>
          </a:solidFill>
          <a:ln w="6350">
            <a:solidFill>
              <a:schemeClr val="accent6"/>
            </a:solidFill>
          </a:ln>
          <a:effectLst>
            <a:outerShdw blurRad="50800" dist="38100" dir="18900000" algn="bl" rotWithShape="0">
              <a:prstClr val="black">
                <a:alpha val="40000"/>
              </a:prstClr>
            </a:outerShdw>
          </a:effectLst>
        </p:spPr>
        <p:txBody>
          <a:bodyPr wrap="square" lIns="36000" tIns="36000" rIns="36000" bIns="36000" rtlCol="0">
            <a:noAutofit/>
          </a:bodyPr>
          <a:lstStyle>
            <a:defPPr>
              <a:defRPr lang="zh-CN"/>
            </a:defPPr>
            <a:lvl2pPr marL="182321" lvl="1" indent="-180929" defTabSz="893511">
              <a:spcBef>
                <a:spcPts val="600"/>
              </a:spcBef>
              <a:buClr>
                <a:srgbClr val="BD8C46"/>
              </a:buClr>
              <a:buSzPct val="80000"/>
              <a:buFont typeface="Wingdings" pitchFamily="2" charset="2"/>
              <a:buChar char="n"/>
              <a:defRPr sz="1400" b="1">
                <a:solidFill>
                  <a:srgbClr val="BD8C46"/>
                </a:solidFill>
              </a:defRPr>
            </a:lvl2pPr>
          </a:lstStyle>
          <a:p>
            <a:pPr lvl="1">
              <a:defRPr/>
            </a:pPr>
            <a:endParaRPr lang="zh-CN" altLang="en-US" dirty="0">
              <a:solidFill>
                <a:srgbClr val="00B05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1" name="object 12">
            <a:extLst>
              <a:ext uri="{FF2B5EF4-FFF2-40B4-BE49-F238E27FC236}">
                <a16:creationId xmlns:a16="http://schemas.microsoft.com/office/drawing/2014/main" xmlns="" id="{D1EC9615-CB72-4A2F-ADF7-48C735F14D05}"/>
              </a:ext>
            </a:extLst>
          </p:cNvPr>
          <p:cNvSpPr/>
          <p:nvPr/>
        </p:nvSpPr>
        <p:spPr>
          <a:xfrm>
            <a:off x="935867" y="1889268"/>
            <a:ext cx="4562624" cy="288000"/>
          </a:xfrm>
          <a:custGeom>
            <a:avLst/>
            <a:gdLst>
              <a:gd name="connsiteX0" fmla="*/ 2589678 w 2629608"/>
              <a:gd name="connsiteY0" fmla="*/ 0 h 409106"/>
              <a:gd name="connsiteX1" fmla="*/ 373718 w 2629608"/>
              <a:gd name="connsiteY1" fmla="*/ 0 h 409106"/>
              <a:gd name="connsiteX2" fmla="*/ 242651 w 2629608"/>
              <a:gd name="connsiteY2" fmla="*/ 767 h 409106"/>
              <a:gd name="connsiteX3" fmla="*/ 11565 w 2629608"/>
              <a:gd name="connsiteY3" fmla="*/ 339763 h 409106"/>
              <a:gd name="connsiteX4" fmla="*/ 0 w 2629608"/>
              <a:gd name="connsiteY4" fmla="*/ 361313 h 409106"/>
              <a:gd name="connsiteX5" fmla="*/ 2472 w 2629608"/>
              <a:gd name="connsiteY5" fmla="*/ 383959 h 409106"/>
              <a:gd name="connsiteX6" fmla="*/ 16583 w 2629608"/>
              <a:gd name="connsiteY6" fmla="*/ 401842 h 409106"/>
              <a:gd name="connsiteX7" fmla="*/ 39937 w 2629608"/>
              <a:gd name="connsiteY7" fmla="*/ 409105 h 409106"/>
              <a:gd name="connsiteX8" fmla="*/ 2255896 w 2629608"/>
              <a:gd name="connsiteY8" fmla="*/ 409105 h 409106"/>
              <a:gd name="connsiteX9" fmla="*/ 2618049 w 2629608"/>
              <a:gd name="connsiteY9" fmla="*/ 69341 h 409106"/>
              <a:gd name="connsiteX10" fmla="*/ 2629608 w 2629608"/>
              <a:gd name="connsiteY10" fmla="*/ 47791 h 409106"/>
              <a:gd name="connsiteX11" fmla="*/ 2627133 w 2629608"/>
              <a:gd name="connsiteY11" fmla="*/ 25146 h 409106"/>
              <a:gd name="connsiteX12" fmla="*/ 2613024 w 2629608"/>
              <a:gd name="connsiteY12" fmla="*/ 7262 h 409106"/>
              <a:gd name="connsiteX13" fmla="*/ 2589678 w 2629608"/>
              <a:gd name="connsiteY13" fmla="*/ 0 h 409106"/>
              <a:gd name="connsiteX0" fmla="*/ 2589678 w 2629608"/>
              <a:gd name="connsiteY0" fmla="*/ 0 h 409105"/>
              <a:gd name="connsiteX1" fmla="*/ 373718 w 2629608"/>
              <a:gd name="connsiteY1" fmla="*/ 0 h 409105"/>
              <a:gd name="connsiteX2" fmla="*/ 242651 w 2629608"/>
              <a:gd name="connsiteY2" fmla="*/ 767 h 409105"/>
              <a:gd name="connsiteX3" fmla="*/ 11565 w 2629608"/>
              <a:gd name="connsiteY3" fmla="*/ 339763 h 409105"/>
              <a:gd name="connsiteX4" fmla="*/ 0 w 2629608"/>
              <a:gd name="connsiteY4" fmla="*/ 361313 h 409105"/>
              <a:gd name="connsiteX5" fmla="*/ 2472 w 2629608"/>
              <a:gd name="connsiteY5" fmla="*/ 383959 h 409105"/>
              <a:gd name="connsiteX6" fmla="*/ 16583 w 2629608"/>
              <a:gd name="connsiteY6" fmla="*/ 401842 h 409105"/>
              <a:gd name="connsiteX7" fmla="*/ 39937 w 2629608"/>
              <a:gd name="connsiteY7" fmla="*/ 409105 h 409105"/>
              <a:gd name="connsiteX8" fmla="*/ 2376953 w 2629608"/>
              <a:gd name="connsiteY8" fmla="*/ 404589 h 409105"/>
              <a:gd name="connsiteX9" fmla="*/ 2618049 w 2629608"/>
              <a:gd name="connsiteY9" fmla="*/ 69341 h 409105"/>
              <a:gd name="connsiteX10" fmla="*/ 2629608 w 2629608"/>
              <a:gd name="connsiteY10" fmla="*/ 47791 h 409105"/>
              <a:gd name="connsiteX11" fmla="*/ 2627133 w 2629608"/>
              <a:gd name="connsiteY11" fmla="*/ 25146 h 409105"/>
              <a:gd name="connsiteX12" fmla="*/ 2613024 w 2629608"/>
              <a:gd name="connsiteY12" fmla="*/ 7262 h 409105"/>
              <a:gd name="connsiteX13" fmla="*/ 2589678 w 2629608"/>
              <a:gd name="connsiteY13" fmla="*/ 0 h 40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29608" h="409105">
                <a:moveTo>
                  <a:pt x="2589678" y="0"/>
                </a:moveTo>
                <a:lnTo>
                  <a:pt x="373718" y="0"/>
                </a:lnTo>
                <a:lnTo>
                  <a:pt x="242651" y="767"/>
                </a:lnTo>
                <a:lnTo>
                  <a:pt x="11565" y="339763"/>
                </a:lnTo>
                <a:lnTo>
                  <a:pt x="0" y="361313"/>
                </a:lnTo>
                <a:lnTo>
                  <a:pt x="2472" y="383959"/>
                </a:lnTo>
                <a:lnTo>
                  <a:pt x="16583" y="401842"/>
                </a:lnTo>
                <a:lnTo>
                  <a:pt x="39937" y="409105"/>
                </a:lnTo>
                <a:lnTo>
                  <a:pt x="2376953" y="404589"/>
                </a:lnTo>
                <a:lnTo>
                  <a:pt x="2618049" y="69341"/>
                </a:lnTo>
                <a:lnTo>
                  <a:pt x="2629608" y="47791"/>
                </a:lnTo>
                <a:lnTo>
                  <a:pt x="2627133" y="25146"/>
                </a:lnTo>
                <a:lnTo>
                  <a:pt x="2613024" y="7262"/>
                </a:lnTo>
                <a:lnTo>
                  <a:pt x="2589678" y="0"/>
                </a:lnTo>
                <a:close/>
              </a:path>
            </a:pathLst>
          </a:custGeom>
          <a:solidFill>
            <a:srgbClr val="C00000"/>
          </a:solidFill>
          <a:effectLst>
            <a:outerShdw blurRad="50800" dist="38100" dir="2700000" algn="tl" rotWithShape="0">
              <a:prstClr val="black">
                <a:alpha val="40000"/>
              </a:prstClr>
            </a:outerShdw>
          </a:effectLst>
        </p:spPr>
        <p:txBody>
          <a:bodyPr wrap="square" lIns="0" tIns="0" rIns="0" bIns="0" rtlCol="0" anchor="ctr"/>
          <a:lstStyle/>
          <a:p>
            <a:pPr>
              <a:defRPr/>
            </a:pPr>
            <a:r>
              <a:rPr lang="zh-CN" altLang="en-US" sz="1600" b="1" dirty="0">
                <a:solidFill>
                  <a:prstClr val="white"/>
                </a:solidFill>
                <a:latin typeface="Times New Roman" panose="02020603050405020304" pitchFamily="18" charset="0"/>
                <a:ea typeface="楷体" panose="02010609060101010101" pitchFamily="49" charset="-122"/>
                <a:cs typeface="+mn-ea"/>
                <a:sym typeface="Times New Roman" panose="02020603050405020304" pitchFamily="18" charset="0"/>
              </a:rPr>
              <a:t>      （</a:t>
            </a:r>
            <a:r>
              <a:rPr lang="en-US" altLang="zh-CN" sz="1600" b="1" dirty="0">
                <a:solidFill>
                  <a:prstClr val="white"/>
                </a:solidFill>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b="1" dirty="0">
                <a:solidFill>
                  <a:prstClr val="white"/>
                </a:solidFill>
                <a:latin typeface="Times New Roman" panose="02020603050405020304" pitchFamily="18" charset="0"/>
                <a:ea typeface="楷体" panose="02010609060101010101" pitchFamily="49" charset="-122"/>
                <a:cs typeface="+mn-ea"/>
                <a:sym typeface="Times New Roman" panose="02020603050405020304" pitchFamily="18" charset="0"/>
              </a:rPr>
              <a:t>）扩大欺诈发行范围</a:t>
            </a:r>
          </a:p>
        </p:txBody>
      </p:sp>
      <p:sp>
        <p:nvSpPr>
          <p:cNvPr id="52" name="文本框 9">
            <a:extLst>
              <a:ext uri="{FF2B5EF4-FFF2-40B4-BE49-F238E27FC236}">
                <a16:creationId xmlns:a16="http://schemas.microsoft.com/office/drawing/2014/main" xmlns="" id="{E3B9532A-6DB6-4A1F-8E3D-2FD1EF852334}"/>
              </a:ext>
            </a:extLst>
          </p:cNvPr>
          <p:cNvSpPr txBox="1"/>
          <p:nvPr/>
        </p:nvSpPr>
        <p:spPr>
          <a:xfrm>
            <a:off x="915306" y="2146090"/>
            <a:ext cx="11343286" cy="588611"/>
          </a:xfrm>
          <a:prstGeom prst="rect">
            <a:avLst/>
          </a:prstGeom>
          <a:noFill/>
          <a:ln w="9525">
            <a:noFill/>
          </a:ln>
        </p:spPr>
        <p:txBody>
          <a:bodyPr wrap="square" rtlCol="0">
            <a:noAutofit/>
          </a:bodyPr>
          <a:lstStyle/>
          <a:p>
            <a:pPr marL="259175" indent="-259175" algn="just">
              <a:spcBef>
                <a:spcPts val="600"/>
              </a:spcBef>
              <a:spcAft>
                <a:spcPts val="600"/>
              </a:spcAft>
              <a:buClr>
                <a:srgbClr val="B69B80"/>
              </a:buClr>
              <a:buSzPct val="80000"/>
              <a:buFont typeface="Wingdings" pitchFamily="2" charset="2"/>
              <a:buChar char="u"/>
              <a:defRPr/>
            </a:pPr>
            <a:r>
              <a:rPr lang="zh-CN" altLang="en-US" sz="1400" cap="all" dirty="0">
                <a:latin typeface="Times New Roman" panose="02020603050405020304" pitchFamily="18" charset="0"/>
                <a:ea typeface="楷体" panose="02010609060101010101" pitchFamily="49" charset="-122"/>
                <a:cs typeface="+mn-ea"/>
                <a:sym typeface="Times New Roman" panose="02020603050405020304" pitchFamily="18" charset="0"/>
              </a:rPr>
              <a:t>本次</a:t>
            </a:r>
            <a:r>
              <a:rPr lang="en-US" altLang="zh-CN" sz="1400" cap="all"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cap="all" dirty="0">
                <a:latin typeface="Times New Roman" panose="02020603050405020304" pitchFamily="18" charset="0"/>
                <a:ea typeface="楷体" panose="02010609060101010101" pitchFamily="49" charset="-122"/>
                <a:cs typeface="+mn-ea"/>
                <a:sym typeface="Times New Roman" panose="02020603050405020304" pitchFamily="18" charset="0"/>
              </a:rPr>
              <a:t>上市公司重大资产重组管理办法</a:t>
            </a:r>
            <a:r>
              <a:rPr lang="en-US" altLang="zh-CN" sz="1400" cap="all"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cap="all" dirty="0">
                <a:latin typeface="Times New Roman" panose="02020603050405020304" pitchFamily="18" charset="0"/>
                <a:ea typeface="楷体" panose="02010609060101010101" pitchFamily="49" charset="-122"/>
                <a:cs typeface="+mn-ea"/>
                <a:sym typeface="Times New Roman" panose="02020603050405020304" pitchFamily="18" charset="0"/>
              </a:rPr>
              <a:t>第五十五条修订后，明确上市公司发行股份购买资产（包括重组上市）等重大资产重组活动中，公告文件中隐瞒重要事实或者编造重大虚假内容的，也应认定为欺诈发行，控股股东、实际控制人也可能因此被处罚，从而将此前颇受争议的发行股份购买资产（包括重组上市）造假正式纳入欺诈发行范畴。</a:t>
            </a:r>
            <a:endPar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3" name="Rectangle 1029">
            <a:extLst>
              <a:ext uri="{FF2B5EF4-FFF2-40B4-BE49-F238E27FC236}">
                <a16:creationId xmlns:a16="http://schemas.microsoft.com/office/drawing/2014/main" xmlns="" id="{3A093E03-F295-465B-94F4-CFFF5F5132D9}"/>
              </a:ext>
            </a:extLst>
          </p:cNvPr>
          <p:cNvSpPr>
            <a:spLocks noChangeArrowheads="1"/>
          </p:cNvSpPr>
          <p:nvPr/>
        </p:nvSpPr>
        <p:spPr bwMode="auto">
          <a:xfrm>
            <a:off x="7088825" y="3134640"/>
            <a:ext cx="5386813" cy="480428"/>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buClr>
                <a:srgbClr val="003366"/>
              </a:buClr>
              <a:buSzPct val="80000"/>
              <a:defRPr/>
            </a:pP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修订后的</a:t>
            </a: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上市公司重大资产重组管理办法</a:t>
            </a: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p>
          <a:p>
            <a:pPr marL="128930" indent="-128930" algn="ctr" defTabSz="659117" eaLnBrk="0" fontAlgn="base" hangingPunct="0">
              <a:buClr>
                <a:srgbClr val="003366"/>
              </a:buClr>
              <a:buSzPct val="80000"/>
              <a:defRPr/>
            </a:pP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第五十五条新增的第二款、第四款、第五款</a:t>
            </a:r>
          </a:p>
        </p:txBody>
      </p:sp>
      <p:sp>
        <p:nvSpPr>
          <p:cNvPr id="54" name="Text Box 38">
            <a:extLst>
              <a:ext uri="{FF2B5EF4-FFF2-40B4-BE49-F238E27FC236}">
                <a16:creationId xmlns:a16="http://schemas.microsoft.com/office/drawing/2014/main" xmlns="" id="{683EC542-1344-4209-8D80-15B0F54379B6}"/>
              </a:ext>
            </a:extLst>
          </p:cNvPr>
          <p:cNvSpPr txBox="1">
            <a:spLocks noChangeArrowheads="1"/>
          </p:cNvSpPr>
          <p:nvPr/>
        </p:nvSpPr>
        <p:spPr bwMode="auto">
          <a:xfrm>
            <a:off x="7095700" y="3686006"/>
            <a:ext cx="5386813" cy="2092288"/>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462"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第二款：上市公司的控股股东、实际控制人组织、指使从事前款违法违规行为，或者隐瞒相关事项导致发生前款情形的，依照</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第一百九十七条予以处罚；情节严重的，可以责令暂停或者终止重组活动，并可以对有关责任人员采取市场禁入的措施；涉嫌犯罪的，依法移送司法机关追究刑事责任。</a:t>
            </a:r>
            <a:endPar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462"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第四款：</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上市公司发行股份购买资产，在其公告的有关文件中隐瞒重要事实或者编造重大虚假内容的</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，中国证监会依照</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第一百八十一条予以处罚。</a:t>
            </a:r>
          </a:p>
          <a:p>
            <a:pPr marL="17462"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第五款：上市公司的</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控股股东、实际控制人组织、指使从事第四款违法行为的</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，中国证监会依照</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第一百八十一条予以处罚。</a:t>
            </a:r>
          </a:p>
        </p:txBody>
      </p:sp>
      <p:sp>
        <p:nvSpPr>
          <p:cNvPr id="65" name="Rectangle 1029">
            <a:extLst>
              <a:ext uri="{FF2B5EF4-FFF2-40B4-BE49-F238E27FC236}">
                <a16:creationId xmlns:a16="http://schemas.microsoft.com/office/drawing/2014/main" xmlns="" id="{CFC155BB-FAC1-4072-BBA2-97BC36F93FF0}"/>
              </a:ext>
            </a:extLst>
          </p:cNvPr>
          <p:cNvSpPr>
            <a:spLocks noChangeArrowheads="1"/>
          </p:cNvSpPr>
          <p:nvPr/>
        </p:nvSpPr>
        <p:spPr bwMode="auto">
          <a:xfrm>
            <a:off x="970790" y="3134640"/>
            <a:ext cx="5352905" cy="480428"/>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上市公司重大资产重组管理办法</a:t>
            </a:r>
            <a:r>
              <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第五十五条</a:t>
            </a:r>
            <a:endPar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66" name="Text Box 38">
            <a:extLst>
              <a:ext uri="{FF2B5EF4-FFF2-40B4-BE49-F238E27FC236}">
                <a16:creationId xmlns:a16="http://schemas.microsoft.com/office/drawing/2014/main" xmlns="" id="{F121D811-8027-4BBE-AA03-3D636C2CC1E2}"/>
              </a:ext>
            </a:extLst>
          </p:cNvPr>
          <p:cNvSpPr txBox="1">
            <a:spLocks noChangeArrowheads="1"/>
          </p:cNvSpPr>
          <p:nvPr/>
        </p:nvSpPr>
        <p:spPr bwMode="auto">
          <a:xfrm>
            <a:off x="977664" y="3704567"/>
            <a:ext cx="5352905" cy="2092288"/>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462"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上市公司或者其他信息披露义务人未按照规定披露重大资产重组信息，或者所披露的信息存在虚假记载、误导性陈述或者重大遗漏的，由中国证监会责令改正，依照</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第一百九十三条规定予以处罚；情节严重的，可以责令暂停或者终止重组活动，并可以对有关责任人员采取市场禁入的措施；涉嫌犯罪的，依法移送司法机关追究刑事责任。</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（对应</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后第一款）</a:t>
            </a:r>
          </a:p>
          <a:p>
            <a:pPr marL="17462"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重大资产重组或者发行股份购买资产的交易对方未及时向上市公司或者其他信息披露义务人提供信息，或者提供的信息有虚假记载、误导性陈述或者重大遗漏的，按照前款规定执行。 </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（对应修订后第三款）</a:t>
            </a:r>
          </a:p>
        </p:txBody>
      </p:sp>
      <p:sp>
        <p:nvSpPr>
          <p:cNvPr id="70" name="addition-plus-sign_17132">
            <a:extLst>
              <a:ext uri="{FF2B5EF4-FFF2-40B4-BE49-F238E27FC236}">
                <a16:creationId xmlns:a16="http://schemas.microsoft.com/office/drawing/2014/main" xmlns="" id="{91341F63-A870-4AEA-8453-CAC644A2FCFA}"/>
              </a:ext>
            </a:extLst>
          </p:cNvPr>
          <p:cNvSpPr>
            <a:spLocks noChangeAspect="1"/>
          </p:cNvSpPr>
          <p:nvPr/>
        </p:nvSpPr>
        <p:spPr bwMode="auto">
          <a:xfrm>
            <a:off x="6495604" y="4490868"/>
            <a:ext cx="435062" cy="356001"/>
          </a:xfrm>
          <a:custGeom>
            <a:avLst/>
            <a:gdLst>
              <a:gd name="T0" fmla="*/ 1387 w 3835"/>
              <a:gd name="T1" fmla="*/ 314 h 3830"/>
              <a:gd name="T2" fmla="*/ 1387 w 3835"/>
              <a:gd name="T3" fmla="*/ 1139 h 3830"/>
              <a:gd name="T4" fmla="*/ 1141 w 3835"/>
              <a:gd name="T5" fmla="*/ 1385 h 3830"/>
              <a:gd name="T6" fmla="*/ 306 w 3835"/>
              <a:gd name="T7" fmla="*/ 1385 h 3830"/>
              <a:gd name="T8" fmla="*/ 9 w 3835"/>
              <a:gd name="T9" fmla="*/ 1679 h 3830"/>
              <a:gd name="T10" fmla="*/ 9 w 3835"/>
              <a:gd name="T11" fmla="*/ 2119 h 3830"/>
              <a:gd name="T12" fmla="*/ 296 w 3835"/>
              <a:gd name="T13" fmla="*/ 2457 h 3830"/>
              <a:gd name="T14" fmla="*/ 1141 w 3835"/>
              <a:gd name="T15" fmla="*/ 2457 h 3830"/>
              <a:gd name="T16" fmla="*/ 1387 w 3835"/>
              <a:gd name="T17" fmla="*/ 2702 h 3830"/>
              <a:gd name="T18" fmla="*/ 1387 w 3835"/>
              <a:gd name="T19" fmla="*/ 3525 h 3830"/>
              <a:gd name="T20" fmla="*/ 1683 w 3835"/>
              <a:gd name="T21" fmla="*/ 3830 h 3830"/>
              <a:gd name="T22" fmla="*/ 2142 w 3835"/>
              <a:gd name="T23" fmla="*/ 3830 h 3830"/>
              <a:gd name="T24" fmla="*/ 2458 w 3835"/>
              <a:gd name="T25" fmla="*/ 3543 h 3830"/>
              <a:gd name="T26" fmla="*/ 2458 w 3835"/>
              <a:gd name="T27" fmla="*/ 2704 h 3830"/>
              <a:gd name="T28" fmla="*/ 2704 w 3835"/>
              <a:gd name="T29" fmla="*/ 2458 h 3830"/>
              <a:gd name="T30" fmla="*/ 3519 w 3835"/>
              <a:gd name="T31" fmla="*/ 2458 h 3830"/>
              <a:gd name="T32" fmla="*/ 3835 w 3835"/>
              <a:gd name="T33" fmla="*/ 2157 h 3830"/>
              <a:gd name="T34" fmla="*/ 3835 w 3835"/>
              <a:gd name="T35" fmla="*/ 1679 h 3830"/>
              <a:gd name="T36" fmla="*/ 3529 w 3835"/>
              <a:gd name="T37" fmla="*/ 1387 h 3830"/>
              <a:gd name="T38" fmla="*/ 2713 w 3835"/>
              <a:gd name="T39" fmla="*/ 1387 h 3830"/>
              <a:gd name="T40" fmla="*/ 2467 w 3835"/>
              <a:gd name="T41" fmla="*/ 1141 h 3830"/>
              <a:gd name="T42" fmla="*/ 2467 w 3835"/>
              <a:gd name="T43" fmla="*/ 554 h 3830"/>
              <a:gd name="T44" fmla="*/ 2370 w 3835"/>
              <a:gd name="T45" fmla="*/ 95 h 3830"/>
              <a:gd name="T46" fmla="*/ 2161 w 3835"/>
              <a:gd name="T47" fmla="*/ 0 h 3830"/>
              <a:gd name="T48" fmla="*/ 1692 w 3835"/>
              <a:gd name="T49" fmla="*/ 5 h 3830"/>
              <a:gd name="T50" fmla="*/ 1387 w 3835"/>
              <a:gd name="T51" fmla="*/ 314 h 3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835" h="3830">
                <a:moveTo>
                  <a:pt x="1387" y="314"/>
                </a:moveTo>
                <a:lnTo>
                  <a:pt x="1387" y="1139"/>
                </a:lnTo>
                <a:cubicBezTo>
                  <a:pt x="1387" y="1275"/>
                  <a:pt x="1276" y="1385"/>
                  <a:pt x="1141" y="1385"/>
                </a:cubicBezTo>
                <a:lnTo>
                  <a:pt x="306" y="1385"/>
                </a:lnTo>
                <a:cubicBezTo>
                  <a:pt x="306" y="1385"/>
                  <a:pt x="9" y="1401"/>
                  <a:pt x="9" y="1679"/>
                </a:cubicBezTo>
                <a:lnTo>
                  <a:pt x="9" y="2119"/>
                </a:lnTo>
                <a:cubicBezTo>
                  <a:pt x="9" y="2119"/>
                  <a:pt x="0" y="2457"/>
                  <a:pt x="296" y="2457"/>
                </a:cubicBezTo>
                <a:lnTo>
                  <a:pt x="1141" y="2457"/>
                </a:lnTo>
                <a:cubicBezTo>
                  <a:pt x="1276" y="2457"/>
                  <a:pt x="1387" y="2567"/>
                  <a:pt x="1387" y="2702"/>
                </a:cubicBezTo>
                <a:lnTo>
                  <a:pt x="1387" y="3525"/>
                </a:lnTo>
                <a:cubicBezTo>
                  <a:pt x="1387" y="3525"/>
                  <a:pt x="1387" y="3830"/>
                  <a:pt x="1683" y="3830"/>
                </a:cubicBezTo>
                <a:lnTo>
                  <a:pt x="2142" y="3830"/>
                </a:lnTo>
                <a:cubicBezTo>
                  <a:pt x="2142" y="3830"/>
                  <a:pt x="2458" y="3812"/>
                  <a:pt x="2458" y="3543"/>
                </a:cubicBezTo>
                <a:lnTo>
                  <a:pt x="2458" y="2704"/>
                </a:lnTo>
                <a:cubicBezTo>
                  <a:pt x="2458" y="2568"/>
                  <a:pt x="2568" y="2458"/>
                  <a:pt x="2704" y="2458"/>
                </a:cubicBezTo>
                <a:lnTo>
                  <a:pt x="3519" y="2458"/>
                </a:lnTo>
                <a:cubicBezTo>
                  <a:pt x="3519" y="2458"/>
                  <a:pt x="3835" y="2463"/>
                  <a:pt x="3835" y="2157"/>
                </a:cubicBezTo>
                <a:lnTo>
                  <a:pt x="3835" y="1679"/>
                </a:lnTo>
                <a:cubicBezTo>
                  <a:pt x="3835" y="1679"/>
                  <a:pt x="3825" y="1387"/>
                  <a:pt x="3529" y="1387"/>
                </a:cubicBezTo>
                <a:lnTo>
                  <a:pt x="2713" y="1387"/>
                </a:lnTo>
                <a:cubicBezTo>
                  <a:pt x="2578" y="1387"/>
                  <a:pt x="2467" y="1277"/>
                  <a:pt x="2467" y="1141"/>
                </a:cubicBezTo>
                <a:lnTo>
                  <a:pt x="2467" y="554"/>
                </a:lnTo>
                <a:cubicBezTo>
                  <a:pt x="2467" y="418"/>
                  <a:pt x="2455" y="194"/>
                  <a:pt x="2370" y="95"/>
                </a:cubicBezTo>
                <a:cubicBezTo>
                  <a:pt x="2323" y="42"/>
                  <a:pt x="2257" y="0"/>
                  <a:pt x="2161" y="0"/>
                </a:cubicBezTo>
                <a:cubicBezTo>
                  <a:pt x="1903" y="0"/>
                  <a:pt x="1692" y="5"/>
                  <a:pt x="1692" y="5"/>
                </a:cubicBezTo>
                <a:cubicBezTo>
                  <a:pt x="1692" y="5"/>
                  <a:pt x="1387" y="8"/>
                  <a:pt x="1387" y="314"/>
                </a:cubicBezTo>
                <a:close/>
              </a:path>
            </a:pathLst>
          </a:custGeom>
          <a:solidFill>
            <a:schemeClr val="bg1">
              <a:lumMod val="65000"/>
            </a:schemeClr>
          </a:solidFill>
          <a:ln>
            <a:noFill/>
          </a:ln>
        </p:spPr>
        <p:txBody>
          <a:bodyPr/>
          <a:lstStyle/>
          <a:p>
            <a:endParaRPr lang="zh-CN" altLang="en-US">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4" name="TextBox 156">
            <a:extLst>
              <a:ext uri="{FF2B5EF4-FFF2-40B4-BE49-F238E27FC236}">
                <a16:creationId xmlns:a16="http://schemas.microsoft.com/office/drawing/2014/main" xmlns="" id="{682C8EB9-9E7F-48B8-ACA0-A67DA7142B47}"/>
              </a:ext>
            </a:extLst>
          </p:cNvPr>
          <p:cNvSpPr txBox="1"/>
          <p:nvPr/>
        </p:nvSpPr>
        <p:spPr>
          <a:xfrm>
            <a:off x="935868" y="6093529"/>
            <a:ext cx="11506467" cy="830340"/>
          </a:xfrm>
          <a:prstGeom prst="roundRect">
            <a:avLst>
              <a:gd name="adj" fmla="val 10408"/>
            </a:avLst>
          </a:prstGeom>
          <a:solidFill>
            <a:srgbClr val="F8F5F1"/>
          </a:solidFill>
          <a:ln w="6350">
            <a:solidFill>
              <a:schemeClr val="accent6"/>
            </a:solidFill>
          </a:ln>
          <a:effectLst>
            <a:outerShdw blurRad="50800" dist="38100" dir="18900000" algn="bl" rotWithShape="0">
              <a:prstClr val="black">
                <a:alpha val="40000"/>
              </a:prstClr>
            </a:outerShdw>
          </a:effectLst>
        </p:spPr>
        <p:txBody>
          <a:bodyPr wrap="square" lIns="36000" tIns="36000" rIns="36000" bIns="36000" rtlCol="0">
            <a:noAutofit/>
          </a:bodyPr>
          <a:lstStyle>
            <a:defPPr>
              <a:defRPr lang="zh-CN"/>
            </a:defPPr>
            <a:lvl2pPr marL="182321" lvl="1" indent="-180929" defTabSz="893511">
              <a:spcBef>
                <a:spcPts val="600"/>
              </a:spcBef>
              <a:buClr>
                <a:srgbClr val="BD8C46"/>
              </a:buClr>
              <a:buSzPct val="80000"/>
              <a:buFont typeface="Wingdings" pitchFamily="2" charset="2"/>
              <a:buChar char="n"/>
              <a:defRPr sz="1400" b="1">
                <a:solidFill>
                  <a:srgbClr val="BD8C46"/>
                </a:solidFill>
              </a:defRPr>
            </a:lvl2pPr>
          </a:lstStyle>
          <a:p>
            <a:pPr marL="259175" indent="-259175" algn="just">
              <a:spcBef>
                <a:spcPts val="600"/>
              </a:spcBef>
              <a:spcAft>
                <a:spcPts val="600"/>
              </a:spcAft>
              <a:buClr>
                <a:srgbClr val="B69B80"/>
              </a:buClr>
              <a:buSzPct val="80000"/>
              <a:buFont typeface="Wingdings" pitchFamily="2" charset="2"/>
              <a:buChar char="u"/>
              <a:defRPr/>
            </a:pPr>
            <a:endParaRPr lang="en-US" altLang="zh-CN" sz="1200" cap="all"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5" name="object 12">
            <a:extLst>
              <a:ext uri="{FF2B5EF4-FFF2-40B4-BE49-F238E27FC236}">
                <a16:creationId xmlns:a16="http://schemas.microsoft.com/office/drawing/2014/main" xmlns="" id="{829E11EB-0936-4267-B711-9A325F97A88F}"/>
              </a:ext>
            </a:extLst>
          </p:cNvPr>
          <p:cNvSpPr/>
          <p:nvPr/>
        </p:nvSpPr>
        <p:spPr>
          <a:xfrm>
            <a:off x="935867" y="5898075"/>
            <a:ext cx="4562624" cy="288000"/>
          </a:xfrm>
          <a:custGeom>
            <a:avLst/>
            <a:gdLst>
              <a:gd name="connsiteX0" fmla="*/ 2589678 w 2629608"/>
              <a:gd name="connsiteY0" fmla="*/ 0 h 409106"/>
              <a:gd name="connsiteX1" fmla="*/ 373718 w 2629608"/>
              <a:gd name="connsiteY1" fmla="*/ 0 h 409106"/>
              <a:gd name="connsiteX2" fmla="*/ 242651 w 2629608"/>
              <a:gd name="connsiteY2" fmla="*/ 767 h 409106"/>
              <a:gd name="connsiteX3" fmla="*/ 11565 w 2629608"/>
              <a:gd name="connsiteY3" fmla="*/ 339763 h 409106"/>
              <a:gd name="connsiteX4" fmla="*/ 0 w 2629608"/>
              <a:gd name="connsiteY4" fmla="*/ 361313 h 409106"/>
              <a:gd name="connsiteX5" fmla="*/ 2472 w 2629608"/>
              <a:gd name="connsiteY5" fmla="*/ 383959 h 409106"/>
              <a:gd name="connsiteX6" fmla="*/ 16583 w 2629608"/>
              <a:gd name="connsiteY6" fmla="*/ 401842 h 409106"/>
              <a:gd name="connsiteX7" fmla="*/ 39937 w 2629608"/>
              <a:gd name="connsiteY7" fmla="*/ 409105 h 409106"/>
              <a:gd name="connsiteX8" fmla="*/ 2255896 w 2629608"/>
              <a:gd name="connsiteY8" fmla="*/ 409105 h 409106"/>
              <a:gd name="connsiteX9" fmla="*/ 2618049 w 2629608"/>
              <a:gd name="connsiteY9" fmla="*/ 69341 h 409106"/>
              <a:gd name="connsiteX10" fmla="*/ 2629608 w 2629608"/>
              <a:gd name="connsiteY10" fmla="*/ 47791 h 409106"/>
              <a:gd name="connsiteX11" fmla="*/ 2627133 w 2629608"/>
              <a:gd name="connsiteY11" fmla="*/ 25146 h 409106"/>
              <a:gd name="connsiteX12" fmla="*/ 2613024 w 2629608"/>
              <a:gd name="connsiteY12" fmla="*/ 7262 h 409106"/>
              <a:gd name="connsiteX13" fmla="*/ 2589678 w 2629608"/>
              <a:gd name="connsiteY13" fmla="*/ 0 h 409106"/>
              <a:gd name="connsiteX0" fmla="*/ 2589678 w 2629608"/>
              <a:gd name="connsiteY0" fmla="*/ 0 h 409105"/>
              <a:gd name="connsiteX1" fmla="*/ 373718 w 2629608"/>
              <a:gd name="connsiteY1" fmla="*/ 0 h 409105"/>
              <a:gd name="connsiteX2" fmla="*/ 242651 w 2629608"/>
              <a:gd name="connsiteY2" fmla="*/ 767 h 409105"/>
              <a:gd name="connsiteX3" fmla="*/ 11565 w 2629608"/>
              <a:gd name="connsiteY3" fmla="*/ 339763 h 409105"/>
              <a:gd name="connsiteX4" fmla="*/ 0 w 2629608"/>
              <a:gd name="connsiteY4" fmla="*/ 361313 h 409105"/>
              <a:gd name="connsiteX5" fmla="*/ 2472 w 2629608"/>
              <a:gd name="connsiteY5" fmla="*/ 383959 h 409105"/>
              <a:gd name="connsiteX6" fmla="*/ 16583 w 2629608"/>
              <a:gd name="connsiteY6" fmla="*/ 401842 h 409105"/>
              <a:gd name="connsiteX7" fmla="*/ 39937 w 2629608"/>
              <a:gd name="connsiteY7" fmla="*/ 409105 h 409105"/>
              <a:gd name="connsiteX8" fmla="*/ 2376953 w 2629608"/>
              <a:gd name="connsiteY8" fmla="*/ 404589 h 409105"/>
              <a:gd name="connsiteX9" fmla="*/ 2618049 w 2629608"/>
              <a:gd name="connsiteY9" fmla="*/ 69341 h 409105"/>
              <a:gd name="connsiteX10" fmla="*/ 2629608 w 2629608"/>
              <a:gd name="connsiteY10" fmla="*/ 47791 h 409105"/>
              <a:gd name="connsiteX11" fmla="*/ 2627133 w 2629608"/>
              <a:gd name="connsiteY11" fmla="*/ 25146 h 409105"/>
              <a:gd name="connsiteX12" fmla="*/ 2613024 w 2629608"/>
              <a:gd name="connsiteY12" fmla="*/ 7262 h 409105"/>
              <a:gd name="connsiteX13" fmla="*/ 2589678 w 2629608"/>
              <a:gd name="connsiteY13" fmla="*/ 0 h 409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29608" h="409105">
                <a:moveTo>
                  <a:pt x="2589678" y="0"/>
                </a:moveTo>
                <a:lnTo>
                  <a:pt x="373718" y="0"/>
                </a:lnTo>
                <a:lnTo>
                  <a:pt x="242651" y="767"/>
                </a:lnTo>
                <a:lnTo>
                  <a:pt x="11565" y="339763"/>
                </a:lnTo>
                <a:lnTo>
                  <a:pt x="0" y="361313"/>
                </a:lnTo>
                <a:lnTo>
                  <a:pt x="2472" y="383959"/>
                </a:lnTo>
                <a:lnTo>
                  <a:pt x="16583" y="401842"/>
                </a:lnTo>
                <a:lnTo>
                  <a:pt x="39937" y="409105"/>
                </a:lnTo>
                <a:lnTo>
                  <a:pt x="2376953" y="404589"/>
                </a:lnTo>
                <a:lnTo>
                  <a:pt x="2618049" y="69341"/>
                </a:lnTo>
                <a:lnTo>
                  <a:pt x="2629608" y="47791"/>
                </a:lnTo>
                <a:lnTo>
                  <a:pt x="2627133" y="25146"/>
                </a:lnTo>
                <a:lnTo>
                  <a:pt x="2613024" y="7262"/>
                </a:lnTo>
                <a:lnTo>
                  <a:pt x="2589678" y="0"/>
                </a:lnTo>
                <a:close/>
              </a:path>
            </a:pathLst>
          </a:custGeom>
          <a:solidFill>
            <a:srgbClr val="C00000"/>
          </a:solidFill>
          <a:effectLst>
            <a:outerShdw blurRad="50800" dist="38100" dir="2700000" algn="tl" rotWithShape="0">
              <a:prstClr val="black">
                <a:alpha val="40000"/>
              </a:prstClr>
            </a:outerShdw>
          </a:effectLst>
        </p:spPr>
        <p:txBody>
          <a:bodyPr wrap="square" lIns="0" tIns="0" rIns="0" bIns="0" rtlCol="0" anchor="ctr"/>
          <a:lstStyle/>
          <a:p>
            <a:pPr>
              <a:defRPr/>
            </a:pPr>
            <a:r>
              <a:rPr lang="zh-CN" altLang="en-US" sz="1600" b="1" dirty="0">
                <a:solidFill>
                  <a:prstClr val="white"/>
                </a:solidFill>
                <a:latin typeface="Times New Roman" panose="02020603050405020304" pitchFamily="18" charset="0"/>
                <a:ea typeface="楷体" panose="02010609060101010101" pitchFamily="49" charset="-122"/>
                <a:cs typeface="+mn-ea"/>
                <a:sym typeface="Times New Roman" panose="02020603050405020304" pitchFamily="18" charset="0"/>
              </a:rPr>
              <a:t>     （</a:t>
            </a:r>
            <a:r>
              <a:rPr lang="en-US" altLang="zh-CN" sz="1600" b="1" dirty="0">
                <a:solidFill>
                  <a:prstClr val="white"/>
                </a:solidFill>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600" b="1" dirty="0">
                <a:solidFill>
                  <a:prstClr val="white"/>
                </a:solidFill>
                <a:latin typeface="Times New Roman" panose="02020603050405020304" pitchFamily="18" charset="0"/>
                <a:ea typeface="楷体" panose="02010609060101010101" pitchFamily="49" charset="-122"/>
                <a:cs typeface="+mn-ea"/>
                <a:sym typeface="Times New Roman" panose="02020603050405020304" pitchFamily="18" charset="0"/>
              </a:rPr>
              <a:t>）大幅提高欺诈发行的处罚力度</a:t>
            </a:r>
          </a:p>
        </p:txBody>
      </p:sp>
      <p:sp>
        <p:nvSpPr>
          <p:cNvPr id="16" name="文本框 9">
            <a:extLst>
              <a:ext uri="{FF2B5EF4-FFF2-40B4-BE49-F238E27FC236}">
                <a16:creationId xmlns:a16="http://schemas.microsoft.com/office/drawing/2014/main" xmlns="" id="{455185A8-B5B5-4E33-9DC3-91E3E5CE9E03}"/>
              </a:ext>
            </a:extLst>
          </p:cNvPr>
          <p:cNvSpPr txBox="1"/>
          <p:nvPr/>
        </p:nvSpPr>
        <p:spPr>
          <a:xfrm>
            <a:off x="1017457" y="6186108"/>
            <a:ext cx="11343286" cy="566314"/>
          </a:xfrm>
          <a:prstGeom prst="rect">
            <a:avLst/>
          </a:prstGeom>
          <a:noFill/>
          <a:ln w="9525">
            <a:noFill/>
          </a:ln>
        </p:spPr>
        <p:txBody>
          <a:bodyPr wrap="square" rtlCol="0">
            <a:noAutofit/>
          </a:bodyPr>
          <a:lstStyle/>
          <a:p>
            <a:pPr marL="259175" indent="-259175" algn="just">
              <a:spcBef>
                <a:spcPts val="600"/>
              </a:spcBef>
              <a:spcAft>
                <a:spcPts val="600"/>
              </a:spcAft>
              <a:buClr>
                <a:srgbClr val="B69B80"/>
              </a:buClr>
              <a:buSzPct val="80000"/>
              <a:buFont typeface="Wingdings" pitchFamily="2" charset="2"/>
              <a:buChar char="u"/>
              <a:defRPr/>
            </a:pPr>
            <a:r>
              <a:rPr lang="zh-CN" altLang="en-US" sz="1400" cap="all" dirty="0">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400" cap="all"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cap="all"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400" cap="all"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cap="all" dirty="0">
                <a:latin typeface="Times New Roman" panose="02020603050405020304" pitchFamily="18" charset="0"/>
                <a:ea typeface="楷体" panose="02010609060101010101" pitchFamily="49" charset="-122"/>
                <a:cs typeface="+mn-ea"/>
                <a:sym typeface="Times New Roman" panose="02020603050405020304" pitchFamily="18" charset="0"/>
              </a:rPr>
              <a:t>加大对发行人、控股股东、实际控制人欺诈发行的行政处罚力度。新增没收控股股东、实际控制人违法所得和对控股股东、实际控制人直接负责的主管人员和其他直接责任人员罚款两项措施。</a:t>
            </a:r>
            <a:endPar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2" name="Text10">
            <a:extLst>
              <a:ext uri="{FF2B5EF4-FFF2-40B4-BE49-F238E27FC236}">
                <a16:creationId xmlns:a16="http://schemas.microsoft.com/office/drawing/2014/main" xmlns="" id="{D2080A61-268A-479D-A1D7-33DBC83F9E07}"/>
              </a:ext>
            </a:extLst>
          </p:cNvPr>
          <p:cNvSpPr>
            <a:spLocks noChangeArrowheads="1"/>
          </p:cNvSpPr>
          <p:nvPr/>
        </p:nvSpPr>
        <p:spPr bwMode="auto">
          <a:xfrm>
            <a:off x="1833393" y="1377087"/>
            <a:ext cx="8000402"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23" name="矩形 22">
            <a:extLst>
              <a:ext uri="{FF2B5EF4-FFF2-40B4-BE49-F238E27FC236}">
                <a16:creationId xmlns:a16="http://schemas.microsoft.com/office/drawing/2014/main" xmlns="" id="{A90216F2-655E-4D3E-BF03-90A1788930B1}"/>
              </a:ext>
            </a:extLst>
          </p:cNvPr>
          <p:cNvSpPr/>
          <p:nvPr/>
        </p:nvSpPr>
        <p:spPr>
          <a:xfrm>
            <a:off x="965046" y="1728336"/>
            <a:ext cx="11501324"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4" name="AutoShape 22">
            <a:extLst>
              <a:ext uri="{FF2B5EF4-FFF2-40B4-BE49-F238E27FC236}">
                <a16:creationId xmlns:a16="http://schemas.microsoft.com/office/drawing/2014/main" xmlns="" id="{8F0BE656-B650-4B75-919E-89A0808FAB18}"/>
              </a:ext>
            </a:extLst>
          </p:cNvPr>
          <p:cNvSpPr>
            <a:spLocks noChangeArrowheads="1"/>
          </p:cNvSpPr>
          <p:nvPr/>
        </p:nvSpPr>
        <p:spPr bwMode="auto">
          <a:xfrm>
            <a:off x="1118136" y="1412658"/>
            <a:ext cx="277583"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5" name="AutoShape 21">
            <a:extLst>
              <a:ext uri="{FF2B5EF4-FFF2-40B4-BE49-F238E27FC236}">
                <a16:creationId xmlns:a16="http://schemas.microsoft.com/office/drawing/2014/main" xmlns="" id="{D60E0C9A-14C6-41F5-8302-54F2C5655BDF}"/>
              </a:ext>
            </a:extLst>
          </p:cNvPr>
          <p:cNvSpPr>
            <a:spLocks noChangeArrowheads="1"/>
          </p:cNvSpPr>
          <p:nvPr/>
        </p:nvSpPr>
        <p:spPr bwMode="auto">
          <a:xfrm>
            <a:off x="972937" y="1412658"/>
            <a:ext cx="277583"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6" name="AutoShape 23">
            <a:extLst>
              <a:ext uri="{FF2B5EF4-FFF2-40B4-BE49-F238E27FC236}">
                <a16:creationId xmlns:a16="http://schemas.microsoft.com/office/drawing/2014/main" xmlns="" id="{2D1BA662-669E-4499-A404-3146C4FFEEE6}"/>
              </a:ext>
            </a:extLst>
          </p:cNvPr>
          <p:cNvSpPr>
            <a:spLocks noChangeArrowheads="1"/>
          </p:cNvSpPr>
          <p:nvPr/>
        </p:nvSpPr>
        <p:spPr bwMode="auto">
          <a:xfrm>
            <a:off x="1263333" y="1412658"/>
            <a:ext cx="277583"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9" name="文本框 18">
            <a:extLst>
              <a:ext uri="{FF2B5EF4-FFF2-40B4-BE49-F238E27FC236}">
                <a16:creationId xmlns:a16="http://schemas.microsoft.com/office/drawing/2014/main" xmlns="" id="{8D07A8E8-570F-463D-A894-A526F3452CB2}"/>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32</a:t>
            </a:r>
            <a:endParaRPr lang="zh-CN" altLang="en-US" sz="12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xmlns="" val="2106967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9437761"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1.4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扩大内幕信息和内幕信息知情人范围界定</a:t>
            </a:r>
          </a:p>
        </p:txBody>
      </p:sp>
      <p:grpSp>
        <p:nvGrpSpPr>
          <p:cNvPr id="3" name="组合 2">
            <a:extLst>
              <a:ext uri="{FF2B5EF4-FFF2-40B4-BE49-F238E27FC236}">
                <a16:creationId xmlns:a16="http://schemas.microsoft.com/office/drawing/2014/main" xmlns="" id="{62593088-B0CA-4859-BD75-855985EF6FD2}"/>
              </a:ext>
            </a:extLst>
          </p:cNvPr>
          <p:cNvGrpSpPr/>
          <p:nvPr/>
        </p:nvGrpSpPr>
        <p:grpSpPr>
          <a:xfrm>
            <a:off x="528787" y="1332360"/>
            <a:ext cx="12097344" cy="5867660"/>
            <a:chOff x="1696806" y="1332360"/>
            <a:chExt cx="9874639" cy="5867660"/>
          </a:xfrm>
        </p:grpSpPr>
        <p:grpSp>
          <p:nvGrpSpPr>
            <p:cNvPr id="5" name="组合 4">
              <a:extLst>
                <a:ext uri="{FF2B5EF4-FFF2-40B4-BE49-F238E27FC236}">
                  <a16:creationId xmlns:a16="http://schemas.microsoft.com/office/drawing/2014/main" xmlns="" id="{B4EEBFB8-71D7-48A7-B23B-7C63D67D8500}"/>
                </a:ext>
              </a:extLst>
            </p:cNvPr>
            <p:cNvGrpSpPr/>
            <p:nvPr/>
          </p:nvGrpSpPr>
          <p:grpSpPr>
            <a:xfrm>
              <a:off x="2538465" y="2253816"/>
              <a:ext cx="654618" cy="654618"/>
              <a:chOff x="1458268" y="2002141"/>
              <a:chExt cx="792088" cy="792088"/>
            </a:xfrm>
          </p:grpSpPr>
          <p:sp>
            <p:nvSpPr>
              <p:cNvPr id="4" name="椭圆 3">
                <a:extLst>
                  <a:ext uri="{FF2B5EF4-FFF2-40B4-BE49-F238E27FC236}">
                    <a16:creationId xmlns:a16="http://schemas.microsoft.com/office/drawing/2014/main" xmlns="" id="{BA1E94DB-44D9-45A0-B94C-249CA8303452}"/>
                  </a:ext>
                </a:extLst>
              </p:cNvPr>
              <p:cNvSpPr/>
              <p:nvPr/>
            </p:nvSpPr>
            <p:spPr>
              <a:xfrm>
                <a:off x="1458268" y="2002141"/>
                <a:ext cx="792088" cy="792088"/>
              </a:xfrm>
              <a:prstGeom prst="ellipse">
                <a:avLst/>
              </a:prstGeom>
              <a:solidFill>
                <a:srgbClr val="B08A5E"/>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18" name="íṡľíḋe">
                <a:extLst>
                  <a:ext uri="{FF2B5EF4-FFF2-40B4-BE49-F238E27FC236}">
                    <a16:creationId xmlns:a16="http://schemas.microsoft.com/office/drawing/2014/main" xmlns="" id="{36EBDF5B-7674-4AF7-B516-C432BCAF25B2}"/>
                  </a:ext>
                </a:extLst>
              </p:cNvPr>
              <p:cNvSpPr/>
              <p:nvPr/>
            </p:nvSpPr>
            <p:spPr bwMode="auto">
              <a:xfrm>
                <a:off x="1710099" y="2185973"/>
                <a:ext cx="303189" cy="399522"/>
              </a:xfrm>
              <a:custGeom>
                <a:avLst/>
                <a:gdLst>
                  <a:gd name="T0" fmla="*/ 202 w 405"/>
                  <a:gd name="T1" fmla="*/ 0 h 519"/>
                  <a:gd name="T2" fmla="*/ 202 w 405"/>
                  <a:gd name="T3" fmla="*/ 117 h 519"/>
                  <a:gd name="T4" fmla="*/ 76 w 405"/>
                  <a:gd name="T5" fmla="*/ 106 h 519"/>
                  <a:gd name="T6" fmla="*/ 76 w 405"/>
                  <a:gd name="T7" fmla="*/ 2 h 519"/>
                  <a:gd name="T8" fmla="*/ 76 w 405"/>
                  <a:gd name="T9" fmla="*/ 106 h 519"/>
                  <a:gd name="T10" fmla="*/ 375 w 405"/>
                  <a:gd name="T11" fmla="*/ 46 h 519"/>
                  <a:gd name="T12" fmla="*/ 284 w 405"/>
                  <a:gd name="T13" fmla="*/ 46 h 519"/>
                  <a:gd name="T14" fmla="*/ 399 w 405"/>
                  <a:gd name="T15" fmla="*/ 126 h 519"/>
                  <a:gd name="T16" fmla="*/ 341 w 405"/>
                  <a:gd name="T17" fmla="*/ 120 h 519"/>
                  <a:gd name="T18" fmla="*/ 348 w 405"/>
                  <a:gd name="T19" fmla="*/ 208 h 519"/>
                  <a:gd name="T20" fmla="*/ 310 w 405"/>
                  <a:gd name="T21" fmla="*/ 208 h 519"/>
                  <a:gd name="T22" fmla="*/ 317 w 405"/>
                  <a:gd name="T23" fmla="*/ 120 h 519"/>
                  <a:gd name="T24" fmla="*/ 273 w 405"/>
                  <a:gd name="T25" fmla="*/ 120 h 519"/>
                  <a:gd name="T26" fmla="*/ 301 w 405"/>
                  <a:gd name="T27" fmla="*/ 155 h 519"/>
                  <a:gd name="T28" fmla="*/ 280 w 405"/>
                  <a:gd name="T29" fmla="*/ 327 h 519"/>
                  <a:gd name="T30" fmla="*/ 307 w 405"/>
                  <a:gd name="T31" fmla="*/ 463 h 519"/>
                  <a:gd name="T32" fmla="*/ 351 w 405"/>
                  <a:gd name="T33" fmla="*/ 463 h 519"/>
                  <a:gd name="T34" fmla="*/ 378 w 405"/>
                  <a:gd name="T35" fmla="*/ 284 h 519"/>
                  <a:gd name="T36" fmla="*/ 403 w 405"/>
                  <a:gd name="T37" fmla="*/ 265 h 519"/>
                  <a:gd name="T38" fmla="*/ 399 w 405"/>
                  <a:gd name="T39" fmla="*/ 126 h 519"/>
                  <a:gd name="T40" fmla="*/ 104 w 405"/>
                  <a:gd name="T41" fmla="*/ 155 h 519"/>
                  <a:gd name="T42" fmla="*/ 131 w 405"/>
                  <a:gd name="T43" fmla="*/ 120 h 519"/>
                  <a:gd name="T44" fmla="*/ 81 w 405"/>
                  <a:gd name="T45" fmla="*/ 130 h 519"/>
                  <a:gd name="T46" fmla="*/ 76 w 405"/>
                  <a:gd name="T47" fmla="*/ 226 h 519"/>
                  <a:gd name="T48" fmla="*/ 71 w 405"/>
                  <a:gd name="T49" fmla="*/ 130 h 519"/>
                  <a:gd name="T50" fmla="*/ 20 w 405"/>
                  <a:gd name="T51" fmla="*/ 120 h 519"/>
                  <a:gd name="T52" fmla="*/ 0 w 405"/>
                  <a:gd name="T53" fmla="*/ 266 h 519"/>
                  <a:gd name="T54" fmla="*/ 27 w 405"/>
                  <a:gd name="T55" fmla="*/ 285 h 519"/>
                  <a:gd name="T56" fmla="*/ 53 w 405"/>
                  <a:gd name="T57" fmla="*/ 463 h 519"/>
                  <a:gd name="T58" fmla="*/ 98 w 405"/>
                  <a:gd name="T59" fmla="*/ 463 h 519"/>
                  <a:gd name="T60" fmla="*/ 125 w 405"/>
                  <a:gd name="T61" fmla="*/ 329 h 519"/>
                  <a:gd name="T62" fmla="*/ 281 w 405"/>
                  <a:gd name="T63" fmla="*/ 139 h 519"/>
                  <a:gd name="T64" fmla="*/ 216 w 405"/>
                  <a:gd name="T65" fmla="*/ 132 h 519"/>
                  <a:gd name="T66" fmla="*/ 223 w 405"/>
                  <a:gd name="T67" fmla="*/ 232 h 519"/>
                  <a:gd name="T68" fmla="*/ 181 w 405"/>
                  <a:gd name="T69" fmla="*/ 232 h 519"/>
                  <a:gd name="T70" fmla="*/ 188 w 405"/>
                  <a:gd name="T71" fmla="*/ 132 h 519"/>
                  <a:gd name="T72" fmla="*/ 117 w 405"/>
                  <a:gd name="T73" fmla="*/ 155 h 519"/>
                  <a:gd name="T74" fmla="*/ 140 w 405"/>
                  <a:gd name="T75" fmla="*/ 319 h 519"/>
                  <a:gd name="T76" fmla="*/ 147 w 405"/>
                  <a:gd name="T77" fmla="*/ 489 h 519"/>
                  <a:gd name="T78" fmla="*/ 202 w 405"/>
                  <a:gd name="T79" fmla="*/ 505 h 519"/>
                  <a:gd name="T80" fmla="*/ 257 w 405"/>
                  <a:gd name="T81" fmla="*/ 489 h 519"/>
                  <a:gd name="T82" fmla="*/ 263 w 405"/>
                  <a:gd name="T83" fmla="*/ 318 h 519"/>
                  <a:gd name="T84" fmla="*/ 287 w 405"/>
                  <a:gd name="T85" fmla="*/ 155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5" h="519">
                    <a:moveTo>
                      <a:pt x="151" y="49"/>
                    </a:moveTo>
                    <a:cubicBezTo>
                      <a:pt x="151" y="17"/>
                      <a:pt x="174" y="0"/>
                      <a:pt x="202" y="0"/>
                    </a:cubicBezTo>
                    <a:cubicBezTo>
                      <a:pt x="231" y="0"/>
                      <a:pt x="254" y="17"/>
                      <a:pt x="254" y="49"/>
                    </a:cubicBezTo>
                    <a:cubicBezTo>
                      <a:pt x="254" y="82"/>
                      <a:pt x="231" y="117"/>
                      <a:pt x="202" y="117"/>
                    </a:cubicBezTo>
                    <a:cubicBezTo>
                      <a:pt x="174" y="117"/>
                      <a:pt x="151" y="82"/>
                      <a:pt x="151" y="49"/>
                    </a:cubicBezTo>
                    <a:close/>
                    <a:moveTo>
                      <a:pt x="76" y="106"/>
                    </a:moveTo>
                    <a:cubicBezTo>
                      <a:pt x="101" y="106"/>
                      <a:pt x="121" y="75"/>
                      <a:pt x="121" y="46"/>
                    </a:cubicBezTo>
                    <a:cubicBezTo>
                      <a:pt x="121" y="18"/>
                      <a:pt x="101" y="2"/>
                      <a:pt x="76" y="2"/>
                    </a:cubicBezTo>
                    <a:cubicBezTo>
                      <a:pt x="51" y="2"/>
                      <a:pt x="30" y="18"/>
                      <a:pt x="30" y="46"/>
                    </a:cubicBezTo>
                    <a:cubicBezTo>
                      <a:pt x="30" y="75"/>
                      <a:pt x="51" y="106"/>
                      <a:pt x="76" y="106"/>
                    </a:cubicBezTo>
                    <a:close/>
                    <a:moveTo>
                      <a:pt x="329" y="106"/>
                    </a:moveTo>
                    <a:cubicBezTo>
                      <a:pt x="354" y="106"/>
                      <a:pt x="375" y="75"/>
                      <a:pt x="375" y="46"/>
                    </a:cubicBezTo>
                    <a:cubicBezTo>
                      <a:pt x="375" y="18"/>
                      <a:pt x="354" y="2"/>
                      <a:pt x="329" y="2"/>
                    </a:cubicBezTo>
                    <a:cubicBezTo>
                      <a:pt x="304" y="2"/>
                      <a:pt x="284" y="18"/>
                      <a:pt x="284" y="46"/>
                    </a:cubicBezTo>
                    <a:cubicBezTo>
                      <a:pt x="284" y="75"/>
                      <a:pt x="304" y="106"/>
                      <a:pt x="329" y="106"/>
                    </a:cubicBezTo>
                    <a:close/>
                    <a:moveTo>
                      <a:pt x="399" y="126"/>
                    </a:moveTo>
                    <a:cubicBezTo>
                      <a:pt x="395" y="122"/>
                      <a:pt x="390" y="120"/>
                      <a:pt x="385" y="120"/>
                    </a:cubicBezTo>
                    <a:lnTo>
                      <a:pt x="341" y="120"/>
                    </a:lnTo>
                    <a:lnTo>
                      <a:pt x="334" y="130"/>
                    </a:lnTo>
                    <a:lnTo>
                      <a:pt x="348" y="208"/>
                    </a:lnTo>
                    <a:lnTo>
                      <a:pt x="329" y="226"/>
                    </a:lnTo>
                    <a:lnTo>
                      <a:pt x="310" y="208"/>
                    </a:lnTo>
                    <a:lnTo>
                      <a:pt x="324" y="130"/>
                    </a:lnTo>
                    <a:lnTo>
                      <a:pt x="317" y="120"/>
                    </a:lnTo>
                    <a:lnTo>
                      <a:pt x="274" y="120"/>
                    </a:lnTo>
                    <a:cubicBezTo>
                      <a:pt x="273" y="120"/>
                      <a:pt x="273" y="120"/>
                      <a:pt x="273" y="120"/>
                    </a:cubicBezTo>
                    <a:cubicBezTo>
                      <a:pt x="279" y="121"/>
                      <a:pt x="286" y="125"/>
                      <a:pt x="290" y="129"/>
                    </a:cubicBezTo>
                    <a:cubicBezTo>
                      <a:pt x="297" y="136"/>
                      <a:pt x="301" y="146"/>
                      <a:pt x="301" y="155"/>
                    </a:cubicBezTo>
                    <a:lnTo>
                      <a:pt x="300" y="295"/>
                    </a:lnTo>
                    <a:cubicBezTo>
                      <a:pt x="299" y="310"/>
                      <a:pt x="292" y="321"/>
                      <a:pt x="280" y="327"/>
                    </a:cubicBezTo>
                    <a:lnTo>
                      <a:pt x="280" y="436"/>
                    </a:lnTo>
                    <a:cubicBezTo>
                      <a:pt x="280" y="451"/>
                      <a:pt x="292" y="463"/>
                      <a:pt x="307" y="463"/>
                    </a:cubicBezTo>
                    <a:cubicBezTo>
                      <a:pt x="316" y="463"/>
                      <a:pt x="324" y="458"/>
                      <a:pt x="329" y="451"/>
                    </a:cubicBezTo>
                    <a:cubicBezTo>
                      <a:pt x="334" y="458"/>
                      <a:pt x="342" y="463"/>
                      <a:pt x="351" y="463"/>
                    </a:cubicBezTo>
                    <a:cubicBezTo>
                      <a:pt x="366" y="463"/>
                      <a:pt x="378" y="451"/>
                      <a:pt x="378" y="436"/>
                    </a:cubicBezTo>
                    <a:lnTo>
                      <a:pt x="378" y="284"/>
                    </a:lnTo>
                    <a:cubicBezTo>
                      <a:pt x="380" y="284"/>
                      <a:pt x="381" y="284"/>
                      <a:pt x="383" y="284"/>
                    </a:cubicBezTo>
                    <a:cubicBezTo>
                      <a:pt x="395" y="285"/>
                      <a:pt x="403" y="276"/>
                      <a:pt x="403" y="265"/>
                    </a:cubicBezTo>
                    <a:lnTo>
                      <a:pt x="405" y="140"/>
                    </a:lnTo>
                    <a:cubicBezTo>
                      <a:pt x="405" y="135"/>
                      <a:pt x="403" y="129"/>
                      <a:pt x="399" y="126"/>
                    </a:cubicBezTo>
                    <a:close/>
                    <a:moveTo>
                      <a:pt x="104" y="297"/>
                    </a:moveTo>
                    <a:lnTo>
                      <a:pt x="104" y="155"/>
                    </a:lnTo>
                    <a:cubicBezTo>
                      <a:pt x="104" y="138"/>
                      <a:pt x="116" y="123"/>
                      <a:pt x="132" y="120"/>
                    </a:cubicBezTo>
                    <a:cubicBezTo>
                      <a:pt x="132" y="120"/>
                      <a:pt x="131" y="120"/>
                      <a:pt x="131" y="120"/>
                    </a:cubicBezTo>
                    <a:lnTo>
                      <a:pt x="88" y="120"/>
                    </a:lnTo>
                    <a:lnTo>
                      <a:pt x="81" y="130"/>
                    </a:lnTo>
                    <a:lnTo>
                      <a:pt x="94" y="208"/>
                    </a:lnTo>
                    <a:lnTo>
                      <a:pt x="76" y="226"/>
                    </a:lnTo>
                    <a:lnTo>
                      <a:pt x="57" y="208"/>
                    </a:lnTo>
                    <a:lnTo>
                      <a:pt x="71" y="130"/>
                    </a:lnTo>
                    <a:lnTo>
                      <a:pt x="63" y="120"/>
                    </a:lnTo>
                    <a:lnTo>
                      <a:pt x="20" y="120"/>
                    </a:lnTo>
                    <a:cubicBezTo>
                      <a:pt x="9" y="120"/>
                      <a:pt x="0" y="129"/>
                      <a:pt x="0" y="140"/>
                    </a:cubicBezTo>
                    <a:lnTo>
                      <a:pt x="0" y="266"/>
                    </a:lnTo>
                    <a:cubicBezTo>
                      <a:pt x="0" y="277"/>
                      <a:pt x="9" y="286"/>
                      <a:pt x="20" y="286"/>
                    </a:cubicBezTo>
                    <a:cubicBezTo>
                      <a:pt x="22" y="286"/>
                      <a:pt x="25" y="286"/>
                      <a:pt x="27" y="285"/>
                    </a:cubicBezTo>
                    <a:lnTo>
                      <a:pt x="27" y="436"/>
                    </a:lnTo>
                    <a:cubicBezTo>
                      <a:pt x="27" y="451"/>
                      <a:pt x="39" y="463"/>
                      <a:pt x="53" y="463"/>
                    </a:cubicBezTo>
                    <a:cubicBezTo>
                      <a:pt x="63" y="463"/>
                      <a:pt x="71" y="458"/>
                      <a:pt x="76" y="451"/>
                    </a:cubicBezTo>
                    <a:cubicBezTo>
                      <a:pt x="80" y="458"/>
                      <a:pt x="89" y="463"/>
                      <a:pt x="98" y="463"/>
                    </a:cubicBezTo>
                    <a:cubicBezTo>
                      <a:pt x="113" y="463"/>
                      <a:pt x="125" y="451"/>
                      <a:pt x="125" y="436"/>
                    </a:cubicBezTo>
                    <a:lnTo>
                      <a:pt x="125" y="329"/>
                    </a:lnTo>
                    <a:cubicBezTo>
                      <a:pt x="112" y="324"/>
                      <a:pt x="104" y="311"/>
                      <a:pt x="104" y="297"/>
                    </a:cubicBezTo>
                    <a:close/>
                    <a:moveTo>
                      <a:pt x="281" y="139"/>
                    </a:moveTo>
                    <a:cubicBezTo>
                      <a:pt x="277" y="135"/>
                      <a:pt x="271" y="132"/>
                      <a:pt x="265" y="132"/>
                    </a:cubicBezTo>
                    <a:lnTo>
                      <a:pt x="216" y="132"/>
                    </a:lnTo>
                    <a:lnTo>
                      <a:pt x="208" y="144"/>
                    </a:lnTo>
                    <a:lnTo>
                      <a:pt x="223" y="232"/>
                    </a:lnTo>
                    <a:lnTo>
                      <a:pt x="202" y="252"/>
                    </a:lnTo>
                    <a:lnTo>
                      <a:pt x="181" y="232"/>
                    </a:lnTo>
                    <a:lnTo>
                      <a:pt x="197" y="144"/>
                    </a:lnTo>
                    <a:lnTo>
                      <a:pt x="188" y="132"/>
                    </a:lnTo>
                    <a:lnTo>
                      <a:pt x="140" y="132"/>
                    </a:lnTo>
                    <a:cubicBezTo>
                      <a:pt x="127" y="132"/>
                      <a:pt x="117" y="142"/>
                      <a:pt x="117" y="155"/>
                    </a:cubicBezTo>
                    <a:lnTo>
                      <a:pt x="117" y="297"/>
                    </a:lnTo>
                    <a:cubicBezTo>
                      <a:pt x="117" y="309"/>
                      <a:pt x="127" y="319"/>
                      <a:pt x="140" y="319"/>
                    </a:cubicBezTo>
                    <a:cubicBezTo>
                      <a:pt x="142" y="319"/>
                      <a:pt x="145" y="319"/>
                      <a:pt x="147" y="318"/>
                    </a:cubicBezTo>
                    <a:lnTo>
                      <a:pt x="147" y="489"/>
                    </a:lnTo>
                    <a:cubicBezTo>
                      <a:pt x="147" y="505"/>
                      <a:pt x="161" y="519"/>
                      <a:pt x="177" y="519"/>
                    </a:cubicBezTo>
                    <a:cubicBezTo>
                      <a:pt x="188" y="519"/>
                      <a:pt x="197" y="513"/>
                      <a:pt x="202" y="505"/>
                    </a:cubicBezTo>
                    <a:cubicBezTo>
                      <a:pt x="208" y="513"/>
                      <a:pt x="217" y="519"/>
                      <a:pt x="227" y="519"/>
                    </a:cubicBezTo>
                    <a:cubicBezTo>
                      <a:pt x="244" y="519"/>
                      <a:pt x="257" y="505"/>
                      <a:pt x="257" y="489"/>
                    </a:cubicBezTo>
                    <a:lnTo>
                      <a:pt x="257" y="317"/>
                    </a:lnTo>
                    <a:cubicBezTo>
                      <a:pt x="259" y="317"/>
                      <a:pt x="261" y="318"/>
                      <a:pt x="263" y="318"/>
                    </a:cubicBezTo>
                    <a:cubicBezTo>
                      <a:pt x="276" y="318"/>
                      <a:pt x="286" y="308"/>
                      <a:pt x="286" y="295"/>
                    </a:cubicBezTo>
                    <a:lnTo>
                      <a:pt x="287" y="155"/>
                    </a:lnTo>
                    <a:cubicBezTo>
                      <a:pt x="287" y="149"/>
                      <a:pt x="285" y="143"/>
                      <a:pt x="281" y="139"/>
                    </a:cubicBezTo>
                    <a:close/>
                  </a:path>
                </a:pathLst>
              </a:custGeom>
              <a:solidFill>
                <a:schemeClr val="bg1"/>
              </a:solidFill>
              <a:ln>
                <a:noFill/>
              </a:ln>
            </p:spPr>
            <p:txBody>
              <a:bodyPr wrap="square" anchor="ctr">
                <a:noAutofit/>
              </a:bodyPr>
              <a:lstStyle/>
              <a:p>
                <a:pPr algn="ctr"/>
                <a:endParaRPr>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grpSp>
          <p:nvGrpSpPr>
            <p:cNvPr id="25" name="组合 24">
              <a:extLst>
                <a:ext uri="{FF2B5EF4-FFF2-40B4-BE49-F238E27FC236}">
                  <a16:creationId xmlns:a16="http://schemas.microsoft.com/office/drawing/2014/main" xmlns="" id="{F5BA24CE-9B0A-4621-B663-369D17BFE7E1}"/>
                </a:ext>
              </a:extLst>
            </p:cNvPr>
            <p:cNvGrpSpPr/>
            <p:nvPr/>
          </p:nvGrpSpPr>
          <p:grpSpPr>
            <a:xfrm>
              <a:off x="2538465" y="3403310"/>
              <a:ext cx="654618" cy="654618"/>
              <a:chOff x="868856" y="3490179"/>
              <a:chExt cx="792088" cy="792088"/>
            </a:xfrm>
          </p:grpSpPr>
          <p:sp>
            <p:nvSpPr>
              <p:cNvPr id="33" name="椭圆 32">
                <a:extLst>
                  <a:ext uri="{FF2B5EF4-FFF2-40B4-BE49-F238E27FC236}">
                    <a16:creationId xmlns:a16="http://schemas.microsoft.com/office/drawing/2014/main" xmlns="" id="{EB04147E-D10A-4A1F-9A9A-9023BE67808C}"/>
                  </a:ext>
                </a:extLst>
              </p:cNvPr>
              <p:cNvSpPr/>
              <p:nvPr/>
            </p:nvSpPr>
            <p:spPr>
              <a:xfrm>
                <a:off x="868856" y="3490179"/>
                <a:ext cx="792088" cy="792088"/>
              </a:xfrm>
              <a:prstGeom prst="ellipse">
                <a:avLst/>
              </a:prstGeom>
              <a:solidFill>
                <a:srgbClr val="B08A5E"/>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19" name="íṡľídè">
                <a:extLst>
                  <a:ext uri="{FF2B5EF4-FFF2-40B4-BE49-F238E27FC236}">
                    <a16:creationId xmlns:a16="http://schemas.microsoft.com/office/drawing/2014/main" xmlns="" id="{A351AE99-4445-4799-AAF3-4D2B36918B6A}"/>
                  </a:ext>
                </a:extLst>
              </p:cNvPr>
              <p:cNvSpPr/>
              <p:nvPr/>
            </p:nvSpPr>
            <p:spPr bwMode="auto">
              <a:xfrm>
                <a:off x="1120687" y="3726915"/>
                <a:ext cx="314959" cy="340068"/>
              </a:xfrm>
              <a:custGeom>
                <a:avLst/>
                <a:gdLst>
                  <a:gd name="connsiteX0" fmla="*/ 163904 w 607933"/>
                  <a:gd name="connsiteY0" fmla="*/ 368072 h 594235"/>
                  <a:gd name="connsiteX1" fmla="*/ 194698 w 607933"/>
                  <a:gd name="connsiteY1" fmla="*/ 416677 h 594235"/>
                  <a:gd name="connsiteX2" fmla="*/ 52648 w 607933"/>
                  <a:gd name="connsiteY2" fmla="*/ 475202 h 594235"/>
                  <a:gd name="connsiteX3" fmla="*/ 303966 w 607933"/>
                  <a:gd name="connsiteY3" fmla="*/ 542654 h 594235"/>
                  <a:gd name="connsiteX4" fmla="*/ 555285 w 607933"/>
                  <a:gd name="connsiteY4" fmla="*/ 475202 h 594235"/>
                  <a:gd name="connsiteX5" fmla="*/ 412242 w 607933"/>
                  <a:gd name="connsiteY5" fmla="*/ 416677 h 594235"/>
                  <a:gd name="connsiteX6" fmla="*/ 444030 w 607933"/>
                  <a:gd name="connsiteY6" fmla="*/ 368072 h 594235"/>
                  <a:gd name="connsiteX7" fmla="*/ 607933 w 607933"/>
                  <a:gd name="connsiteY7" fmla="*/ 475202 h 594235"/>
                  <a:gd name="connsiteX8" fmla="*/ 303966 w 607933"/>
                  <a:gd name="connsiteY8" fmla="*/ 594235 h 594235"/>
                  <a:gd name="connsiteX9" fmla="*/ 0 w 607933"/>
                  <a:gd name="connsiteY9" fmla="*/ 475202 h 594235"/>
                  <a:gd name="connsiteX10" fmla="*/ 163904 w 607933"/>
                  <a:gd name="connsiteY10" fmla="*/ 368072 h 594235"/>
                  <a:gd name="connsiteX11" fmla="*/ 304444 w 607933"/>
                  <a:gd name="connsiteY11" fmla="*/ 119134 h 594235"/>
                  <a:gd name="connsiteX12" fmla="*/ 368550 w 607933"/>
                  <a:gd name="connsiteY12" fmla="*/ 183559 h 594235"/>
                  <a:gd name="connsiteX13" fmla="*/ 304444 w 607933"/>
                  <a:gd name="connsiteY13" fmla="*/ 247984 h 594235"/>
                  <a:gd name="connsiteX14" fmla="*/ 240338 w 607933"/>
                  <a:gd name="connsiteY14" fmla="*/ 183559 h 594235"/>
                  <a:gd name="connsiteX15" fmla="*/ 304444 w 607933"/>
                  <a:gd name="connsiteY15" fmla="*/ 119134 h 594235"/>
                  <a:gd name="connsiteX16" fmla="*/ 304941 w 607933"/>
                  <a:gd name="connsiteY16" fmla="*/ 78375 h 594235"/>
                  <a:gd name="connsiteX17" fmla="*/ 198655 w 607933"/>
                  <a:gd name="connsiteY17" fmla="*/ 183536 h 594235"/>
                  <a:gd name="connsiteX18" fmla="*/ 304941 w 607933"/>
                  <a:gd name="connsiteY18" fmla="*/ 288698 h 594235"/>
                  <a:gd name="connsiteX19" fmla="*/ 410234 w 607933"/>
                  <a:gd name="connsiteY19" fmla="*/ 183536 h 594235"/>
                  <a:gd name="connsiteX20" fmla="*/ 304941 w 607933"/>
                  <a:gd name="connsiteY20" fmla="*/ 78375 h 594235"/>
                  <a:gd name="connsiteX21" fmla="*/ 304941 w 607933"/>
                  <a:gd name="connsiteY21" fmla="*/ 0 h 594235"/>
                  <a:gd name="connsiteX22" fmla="*/ 482747 w 607933"/>
                  <a:gd name="connsiteY22" fmla="*/ 178576 h 594235"/>
                  <a:gd name="connsiteX23" fmla="*/ 338714 w 607933"/>
                  <a:gd name="connsiteY23" fmla="*/ 454376 h 594235"/>
                  <a:gd name="connsiteX24" fmla="*/ 304941 w 607933"/>
                  <a:gd name="connsiteY24" fmla="*/ 472234 h 594235"/>
                  <a:gd name="connsiteX25" fmla="*/ 270175 w 607933"/>
                  <a:gd name="connsiteY25" fmla="*/ 454376 h 594235"/>
                  <a:gd name="connsiteX26" fmla="*/ 126142 w 607933"/>
                  <a:gd name="connsiteY26" fmla="*/ 178576 h 594235"/>
                  <a:gd name="connsiteX27" fmla="*/ 304941 w 607933"/>
                  <a:gd name="connsiteY27" fmla="*/ 0 h 59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7933" h="594235">
                    <a:moveTo>
                      <a:pt x="163904" y="368072"/>
                    </a:moveTo>
                    <a:cubicBezTo>
                      <a:pt x="173837" y="383943"/>
                      <a:pt x="183771" y="399814"/>
                      <a:pt x="194698" y="416677"/>
                    </a:cubicBezTo>
                    <a:cubicBezTo>
                      <a:pt x="100329" y="430564"/>
                      <a:pt x="52648" y="460323"/>
                      <a:pt x="52648" y="475202"/>
                    </a:cubicBezTo>
                    <a:cubicBezTo>
                      <a:pt x="52648" y="495041"/>
                      <a:pt x="138076" y="542654"/>
                      <a:pt x="303966" y="542654"/>
                    </a:cubicBezTo>
                    <a:cubicBezTo>
                      <a:pt x="469857" y="542654"/>
                      <a:pt x="555285" y="495041"/>
                      <a:pt x="555285" y="475202"/>
                    </a:cubicBezTo>
                    <a:cubicBezTo>
                      <a:pt x="555285" y="460323"/>
                      <a:pt x="506611" y="430564"/>
                      <a:pt x="412242" y="416677"/>
                    </a:cubicBezTo>
                    <a:cubicBezTo>
                      <a:pt x="424162" y="399814"/>
                      <a:pt x="434096" y="383943"/>
                      <a:pt x="444030" y="368072"/>
                    </a:cubicBezTo>
                    <a:cubicBezTo>
                      <a:pt x="536412" y="385927"/>
                      <a:pt x="607933" y="421637"/>
                      <a:pt x="607933" y="475202"/>
                    </a:cubicBezTo>
                    <a:cubicBezTo>
                      <a:pt x="607933" y="553565"/>
                      <a:pt x="454956" y="594235"/>
                      <a:pt x="303966" y="594235"/>
                    </a:cubicBezTo>
                    <a:cubicBezTo>
                      <a:pt x="152977" y="594235"/>
                      <a:pt x="0" y="553565"/>
                      <a:pt x="0" y="475202"/>
                    </a:cubicBezTo>
                    <a:cubicBezTo>
                      <a:pt x="0" y="421637"/>
                      <a:pt x="70528" y="385927"/>
                      <a:pt x="163904" y="368072"/>
                    </a:cubicBezTo>
                    <a:close/>
                    <a:moveTo>
                      <a:pt x="304444" y="119134"/>
                    </a:moveTo>
                    <a:cubicBezTo>
                      <a:pt x="339849" y="119134"/>
                      <a:pt x="368550" y="147978"/>
                      <a:pt x="368550" y="183559"/>
                    </a:cubicBezTo>
                    <a:cubicBezTo>
                      <a:pt x="368550" y="219140"/>
                      <a:pt x="339849" y="247984"/>
                      <a:pt x="304444" y="247984"/>
                    </a:cubicBezTo>
                    <a:cubicBezTo>
                      <a:pt x="269039" y="247984"/>
                      <a:pt x="240338" y="219140"/>
                      <a:pt x="240338" y="183559"/>
                    </a:cubicBezTo>
                    <a:cubicBezTo>
                      <a:pt x="240338" y="147978"/>
                      <a:pt x="269039" y="119134"/>
                      <a:pt x="304444" y="119134"/>
                    </a:cubicBezTo>
                    <a:close/>
                    <a:moveTo>
                      <a:pt x="304941" y="78375"/>
                    </a:moveTo>
                    <a:cubicBezTo>
                      <a:pt x="246335" y="78375"/>
                      <a:pt x="198655" y="125003"/>
                      <a:pt x="198655" y="183536"/>
                    </a:cubicBezTo>
                    <a:cubicBezTo>
                      <a:pt x="198655" y="242070"/>
                      <a:pt x="246335" y="288698"/>
                      <a:pt x="304941" y="288698"/>
                    </a:cubicBezTo>
                    <a:cubicBezTo>
                      <a:pt x="362554" y="288698"/>
                      <a:pt x="410234" y="242070"/>
                      <a:pt x="410234" y="183536"/>
                    </a:cubicBezTo>
                    <a:cubicBezTo>
                      <a:pt x="410234" y="125003"/>
                      <a:pt x="362554" y="78375"/>
                      <a:pt x="304941" y="78375"/>
                    </a:cubicBezTo>
                    <a:close/>
                    <a:moveTo>
                      <a:pt x="304941" y="0"/>
                    </a:moveTo>
                    <a:cubicBezTo>
                      <a:pt x="403281" y="0"/>
                      <a:pt x="482747" y="80359"/>
                      <a:pt x="482747" y="178576"/>
                    </a:cubicBezTo>
                    <a:cubicBezTo>
                      <a:pt x="482747" y="249014"/>
                      <a:pt x="391361" y="383938"/>
                      <a:pt x="338714" y="454376"/>
                    </a:cubicBezTo>
                    <a:cubicBezTo>
                      <a:pt x="330768" y="465289"/>
                      <a:pt x="317854" y="472234"/>
                      <a:pt x="304941" y="472234"/>
                    </a:cubicBezTo>
                    <a:cubicBezTo>
                      <a:pt x="291035" y="472234"/>
                      <a:pt x="278121" y="465289"/>
                      <a:pt x="270175" y="454376"/>
                    </a:cubicBezTo>
                    <a:cubicBezTo>
                      <a:pt x="217528" y="383938"/>
                      <a:pt x="126142" y="249014"/>
                      <a:pt x="126142" y="178576"/>
                    </a:cubicBezTo>
                    <a:cubicBezTo>
                      <a:pt x="126142" y="80359"/>
                      <a:pt x="205608" y="0"/>
                      <a:pt x="304941" y="0"/>
                    </a:cubicBezTo>
                    <a:close/>
                  </a:path>
                </a:pathLst>
              </a:custGeom>
              <a:solidFill>
                <a:schemeClr val="bg1"/>
              </a:solidFill>
              <a:ln>
                <a:noFill/>
              </a:ln>
            </p:spPr>
            <p:txBody>
              <a:bodyPr wrap="square" anchor="ctr">
                <a:noAutofit/>
              </a:bodyPr>
              <a:lstStyle/>
              <a:p>
                <a:pPr algn="ctr"/>
                <a:endParaRPr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grpSp>
          <p:nvGrpSpPr>
            <p:cNvPr id="24" name="组合 23">
              <a:extLst>
                <a:ext uri="{FF2B5EF4-FFF2-40B4-BE49-F238E27FC236}">
                  <a16:creationId xmlns:a16="http://schemas.microsoft.com/office/drawing/2014/main" xmlns="" id="{B81E89E4-1906-47F2-8534-B06B13CC63AF}"/>
                </a:ext>
              </a:extLst>
            </p:cNvPr>
            <p:cNvGrpSpPr/>
            <p:nvPr/>
          </p:nvGrpSpPr>
          <p:grpSpPr>
            <a:xfrm>
              <a:off x="2538465" y="4629129"/>
              <a:ext cx="654618" cy="654618"/>
              <a:chOff x="868856" y="4637180"/>
              <a:chExt cx="792088" cy="792088"/>
            </a:xfrm>
          </p:grpSpPr>
          <p:sp>
            <p:nvSpPr>
              <p:cNvPr id="39" name="椭圆 38">
                <a:extLst>
                  <a:ext uri="{FF2B5EF4-FFF2-40B4-BE49-F238E27FC236}">
                    <a16:creationId xmlns:a16="http://schemas.microsoft.com/office/drawing/2014/main" xmlns="" id="{1D058D3A-E34C-4D3F-8BE9-CA91AA078792}"/>
                  </a:ext>
                </a:extLst>
              </p:cNvPr>
              <p:cNvSpPr/>
              <p:nvPr/>
            </p:nvSpPr>
            <p:spPr>
              <a:xfrm>
                <a:off x="868856" y="4637180"/>
                <a:ext cx="792088" cy="792088"/>
              </a:xfrm>
              <a:prstGeom prst="ellipse">
                <a:avLst/>
              </a:prstGeom>
              <a:solidFill>
                <a:srgbClr val="B08A5E"/>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20" name="ïṥ1íḋé">
                <a:extLst>
                  <a:ext uri="{FF2B5EF4-FFF2-40B4-BE49-F238E27FC236}">
                    <a16:creationId xmlns:a16="http://schemas.microsoft.com/office/drawing/2014/main" xmlns="" id="{9601C31C-D7DA-4E3E-BD25-7F1037D915D2}"/>
                  </a:ext>
                </a:extLst>
              </p:cNvPr>
              <p:cNvSpPr/>
              <p:nvPr/>
            </p:nvSpPr>
            <p:spPr bwMode="auto">
              <a:xfrm>
                <a:off x="1120687" y="4830313"/>
                <a:ext cx="349722" cy="318686"/>
              </a:xfrm>
              <a:custGeom>
                <a:avLst/>
                <a:gdLst>
                  <a:gd name="T0" fmla="*/ 5573 w 7665"/>
                  <a:gd name="T1" fmla="*/ 3911 h 8160"/>
                  <a:gd name="T2" fmla="*/ 4313 w 7665"/>
                  <a:gd name="T3" fmla="*/ 3955 h 8160"/>
                  <a:gd name="T4" fmla="*/ 3511 w 7665"/>
                  <a:gd name="T5" fmla="*/ 2721 h 8160"/>
                  <a:gd name="T6" fmla="*/ 4612 w 7665"/>
                  <a:gd name="T7" fmla="*/ 2386 h 8160"/>
                  <a:gd name="T8" fmla="*/ 5309 w 7665"/>
                  <a:gd name="T9" fmla="*/ 2472 h 8160"/>
                  <a:gd name="T10" fmla="*/ 3648 w 7665"/>
                  <a:gd name="T11" fmla="*/ 7533 h 8160"/>
                  <a:gd name="T12" fmla="*/ 5037 w 7665"/>
                  <a:gd name="T13" fmla="*/ 6233 h 8160"/>
                  <a:gd name="T14" fmla="*/ 4919 w 7665"/>
                  <a:gd name="T15" fmla="*/ 6025 h 8160"/>
                  <a:gd name="T16" fmla="*/ 3511 w 7665"/>
                  <a:gd name="T17" fmla="*/ 7213 h 8160"/>
                  <a:gd name="T18" fmla="*/ 3577 w 7665"/>
                  <a:gd name="T19" fmla="*/ 7514 h 8160"/>
                  <a:gd name="T20" fmla="*/ 5309 w 7665"/>
                  <a:gd name="T21" fmla="*/ 5688 h 8160"/>
                  <a:gd name="T22" fmla="*/ 5573 w 7665"/>
                  <a:gd name="T23" fmla="*/ 4249 h 8160"/>
                  <a:gd name="T24" fmla="*/ 4561 w 7665"/>
                  <a:gd name="T25" fmla="*/ 4206 h 8160"/>
                  <a:gd name="T26" fmla="*/ 4857 w 7665"/>
                  <a:gd name="T27" fmla="*/ 5774 h 8160"/>
                  <a:gd name="T28" fmla="*/ 5309 w 7665"/>
                  <a:gd name="T29" fmla="*/ 5688 h 8160"/>
                  <a:gd name="T30" fmla="*/ 5589 w 7665"/>
                  <a:gd name="T31" fmla="*/ 2569 h 8160"/>
                  <a:gd name="T32" fmla="*/ 5973 w 7665"/>
                  <a:gd name="T33" fmla="*/ 3955 h 8160"/>
                  <a:gd name="T34" fmla="*/ 7625 w 7665"/>
                  <a:gd name="T35" fmla="*/ 3911 h 8160"/>
                  <a:gd name="T36" fmla="*/ 7338 w 7665"/>
                  <a:gd name="T37" fmla="*/ 2468 h 8160"/>
                  <a:gd name="T38" fmla="*/ 5718 w 7665"/>
                  <a:gd name="T39" fmla="*/ 2386 h 8160"/>
                  <a:gd name="T40" fmla="*/ 6930 w 7665"/>
                  <a:gd name="T41" fmla="*/ 6025 h 8160"/>
                  <a:gd name="T42" fmla="*/ 5368 w 7665"/>
                  <a:gd name="T43" fmla="*/ 6100 h 8160"/>
                  <a:gd name="T44" fmla="*/ 3511 w 7665"/>
                  <a:gd name="T45" fmla="*/ 7950 h 8160"/>
                  <a:gd name="T46" fmla="*/ 3649 w 7665"/>
                  <a:gd name="T47" fmla="*/ 8107 h 8160"/>
                  <a:gd name="T48" fmla="*/ 7051 w 7665"/>
                  <a:gd name="T49" fmla="*/ 6096 h 8160"/>
                  <a:gd name="T50" fmla="*/ 7525 w 7665"/>
                  <a:gd name="T51" fmla="*/ 4206 h 8160"/>
                  <a:gd name="T52" fmla="*/ 5836 w 7665"/>
                  <a:gd name="T53" fmla="*/ 4335 h 8160"/>
                  <a:gd name="T54" fmla="*/ 5606 w 7665"/>
                  <a:gd name="T55" fmla="*/ 5716 h 8160"/>
                  <a:gd name="T56" fmla="*/ 7212 w 7665"/>
                  <a:gd name="T57" fmla="*/ 5774 h 8160"/>
                  <a:gd name="T58" fmla="*/ 7662 w 7665"/>
                  <a:gd name="T59" fmla="*/ 4352 h 8160"/>
                  <a:gd name="T60" fmla="*/ 7525 w 7665"/>
                  <a:gd name="T61" fmla="*/ 4206 h 8160"/>
                  <a:gd name="T62" fmla="*/ 5368 w 7665"/>
                  <a:gd name="T63" fmla="*/ 2061 h 8160"/>
                  <a:gd name="T64" fmla="*/ 6930 w 7665"/>
                  <a:gd name="T65" fmla="*/ 2136 h 8160"/>
                  <a:gd name="T66" fmla="*/ 7046 w 7665"/>
                  <a:gd name="T67" fmla="*/ 1924 h 8160"/>
                  <a:gd name="T68" fmla="*/ 3511 w 7665"/>
                  <a:gd name="T69" fmla="*/ 210 h 8160"/>
                  <a:gd name="T70" fmla="*/ 4320 w 7665"/>
                  <a:gd name="T71" fmla="*/ 1361 h 8160"/>
                  <a:gd name="T72" fmla="*/ 4686 w 7665"/>
                  <a:gd name="T73" fmla="*/ 2136 h 8160"/>
                  <a:gd name="T74" fmla="*/ 5039 w 7665"/>
                  <a:gd name="T75" fmla="*/ 2066 h 8160"/>
                  <a:gd name="T76" fmla="*/ 3713 w 7665"/>
                  <a:gd name="T77" fmla="*/ 642 h 8160"/>
                  <a:gd name="T78" fmla="*/ 3511 w 7665"/>
                  <a:gd name="T79" fmla="*/ 764 h 8160"/>
                  <a:gd name="T80" fmla="*/ 4320 w 7665"/>
                  <a:gd name="T81" fmla="*/ 1361 h 8160"/>
                  <a:gd name="T82" fmla="*/ 1517 w 7665"/>
                  <a:gd name="T83" fmla="*/ 2691 h 8160"/>
                  <a:gd name="T84" fmla="*/ 2294 w 7665"/>
                  <a:gd name="T85" fmla="*/ 2147 h 8160"/>
                  <a:gd name="T86" fmla="*/ 3899 w 7665"/>
                  <a:gd name="T87" fmla="*/ 2648 h 8160"/>
                  <a:gd name="T88" fmla="*/ 4226 w 7665"/>
                  <a:gd name="T89" fmla="*/ 1509 h 8160"/>
                  <a:gd name="T90" fmla="*/ 2941 w 7665"/>
                  <a:gd name="T91" fmla="*/ 575 h 8160"/>
                  <a:gd name="T92" fmla="*/ 1792 w 7665"/>
                  <a:gd name="T93" fmla="*/ 575 h 8160"/>
                  <a:gd name="T94" fmla="*/ 198 w 7665"/>
                  <a:gd name="T95" fmla="*/ 2794 h 8160"/>
                  <a:gd name="T96" fmla="*/ 2199 w 7665"/>
                  <a:gd name="T97" fmla="*/ 4658 h 8160"/>
                  <a:gd name="T98" fmla="*/ 3415 w 7665"/>
                  <a:gd name="T99" fmla="*/ 5443 h 8160"/>
                  <a:gd name="T100" fmla="*/ 999 w 7665"/>
                  <a:gd name="T101" fmla="*/ 5469 h 8160"/>
                  <a:gd name="T102" fmla="*/ 0 w 7665"/>
                  <a:gd name="T103" fmla="*/ 5961 h 8160"/>
                  <a:gd name="T104" fmla="*/ 1792 w 7665"/>
                  <a:gd name="T105" fmla="*/ 7111 h 8160"/>
                  <a:gd name="T106" fmla="*/ 2367 w 7665"/>
                  <a:gd name="T107" fmla="*/ 8160 h 8160"/>
                  <a:gd name="T108" fmla="*/ 2941 w 7665"/>
                  <a:gd name="T109" fmla="*/ 7158 h 8160"/>
                  <a:gd name="T110" fmla="*/ 4735 w 7665"/>
                  <a:gd name="T111" fmla="*/ 5296 h 8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65" h="8160">
                    <a:moveTo>
                      <a:pt x="5610" y="3809"/>
                    </a:moveTo>
                    <a:cubicBezTo>
                      <a:pt x="5613" y="3847"/>
                      <a:pt x="5599" y="3884"/>
                      <a:pt x="5573" y="3911"/>
                    </a:cubicBezTo>
                    <a:cubicBezTo>
                      <a:pt x="5547" y="3939"/>
                      <a:pt x="5511" y="3955"/>
                      <a:pt x="5473" y="3955"/>
                    </a:cubicBezTo>
                    <a:lnTo>
                      <a:pt x="4313" y="3955"/>
                    </a:lnTo>
                    <a:cubicBezTo>
                      <a:pt x="4087" y="3768"/>
                      <a:pt x="3811" y="3628"/>
                      <a:pt x="3511" y="3515"/>
                    </a:cubicBezTo>
                    <a:lnTo>
                      <a:pt x="3511" y="2721"/>
                    </a:lnTo>
                    <a:cubicBezTo>
                      <a:pt x="3637" y="2788"/>
                      <a:pt x="3761" y="2824"/>
                      <a:pt x="3899" y="2824"/>
                    </a:cubicBezTo>
                    <a:cubicBezTo>
                      <a:pt x="4217" y="2824"/>
                      <a:pt x="4484" y="2647"/>
                      <a:pt x="4612" y="2386"/>
                    </a:cubicBezTo>
                    <a:lnTo>
                      <a:pt x="5182" y="2386"/>
                    </a:lnTo>
                    <a:cubicBezTo>
                      <a:pt x="5238" y="2386"/>
                      <a:pt x="5288" y="2420"/>
                      <a:pt x="5309" y="2472"/>
                    </a:cubicBezTo>
                    <a:cubicBezTo>
                      <a:pt x="5480" y="2893"/>
                      <a:pt x="5582" y="3343"/>
                      <a:pt x="5610" y="3809"/>
                    </a:cubicBezTo>
                    <a:close/>
                    <a:moveTo>
                      <a:pt x="3648" y="7533"/>
                    </a:moveTo>
                    <a:cubicBezTo>
                      <a:pt x="3670" y="7533"/>
                      <a:pt x="3693" y="7528"/>
                      <a:pt x="3713" y="7518"/>
                    </a:cubicBezTo>
                    <a:cubicBezTo>
                      <a:pt x="4244" y="7237"/>
                      <a:pt x="4702" y="6793"/>
                      <a:pt x="5037" y="6233"/>
                    </a:cubicBezTo>
                    <a:cubicBezTo>
                      <a:pt x="5063" y="6190"/>
                      <a:pt x="5063" y="6137"/>
                      <a:pt x="5039" y="6094"/>
                    </a:cubicBezTo>
                    <a:cubicBezTo>
                      <a:pt x="5015" y="6051"/>
                      <a:pt x="4969" y="6025"/>
                      <a:pt x="4919" y="6025"/>
                    </a:cubicBezTo>
                    <a:lnTo>
                      <a:pt x="4793" y="6025"/>
                    </a:lnTo>
                    <a:cubicBezTo>
                      <a:pt x="4595" y="6595"/>
                      <a:pt x="4150" y="7008"/>
                      <a:pt x="3511" y="7213"/>
                    </a:cubicBezTo>
                    <a:lnTo>
                      <a:pt x="3511" y="7396"/>
                    </a:lnTo>
                    <a:cubicBezTo>
                      <a:pt x="3511" y="7444"/>
                      <a:pt x="3536" y="7489"/>
                      <a:pt x="3577" y="7514"/>
                    </a:cubicBezTo>
                    <a:cubicBezTo>
                      <a:pt x="3599" y="7527"/>
                      <a:pt x="3624" y="7533"/>
                      <a:pt x="3648" y="7533"/>
                    </a:cubicBezTo>
                    <a:close/>
                    <a:moveTo>
                      <a:pt x="5309" y="5688"/>
                    </a:moveTo>
                    <a:cubicBezTo>
                      <a:pt x="5480" y="5267"/>
                      <a:pt x="5582" y="4817"/>
                      <a:pt x="5610" y="4351"/>
                    </a:cubicBezTo>
                    <a:cubicBezTo>
                      <a:pt x="5613" y="4314"/>
                      <a:pt x="5599" y="4277"/>
                      <a:pt x="5573" y="4249"/>
                    </a:cubicBezTo>
                    <a:cubicBezTo>
                      <a:pt x="5547" y="4221"/>
                      <a:pt x="5511" y="4206"/>
                      <a:pt x="5473" y="4206"/>
                    </a:cubicBezTo>
                    <a:lnTo>
                      <a:pt x="4561" y="4206"/>
                    </a:lnTo>
                    <a:cubicBezTo>
                      <a:pt x="4779" y="4480"/>
                      <a:pt x="4911" y="4831"/>
                      <a:pt x="4911" y="5296"/>
                    </a:cubicBezTo>
                    <a:cubicBezTo>
                      <a:pt x="4911" y="5465"/>
                      <a:pt x="4889" y="5622"/>
                      <a:pt x="4857" y="5774"/>
                    </a:cubicBezTo>
                    <a:lnTo>
                      <a:pt x="5181" y="5774"/>
                    </a:lnTo>
                    <a:cubicBezTo>
                      <a:pt x="5238" y="5774"/>
                      <a:pt x="5288" y="5740"/>
                      <a:pt x="5309" y="5688"/>
                    </a:cubicBezTo>
                    <a:close/>
                    <a:moveTo>
                      <a:pt x="5606" y="2444"/>
                    </a:moveTo>
                    <a:cubicBezTo>
                      <a:pt x="5580" y="2481"/>
                      <a:pt x="5574" y="2527"/>
                      <a:pt x="5589" y="2569"/>
                    </a:cubicBezTo>
                    <a:cubicBezTo>
                      <a:pt x="5729" y="2964"/>
                      <a:pt x="5812" y="3386"/>
                      <a:pt x="5836" y="3824"/>
                    </a:cubicBezTo>
                    <a:cubicBezTo>
                      <a:pt x="5840" y="3898"/>
                      <a:pt x="5900" y="3955"/>
                      <a:pt x="5973" y="3955"/>
                    </a:cubicBezTo>
                    <a:lnTo>
                      <a:pt x="7525" y="3955"/>
                    </a:lnTo>
                    <a:cubicBezTo>
                      <a:pt x="7563" y="3955"/>
                      <a:pt x="7599" y="3939"/>
                      <a:pt x="7625" y="3911"/>
                    </a:cubicBezTo>
                    <a:cubicBezTo>
                      <a:pt x="7651" y="3883"/>
                      <a:pt x="7664" y="3846"/>
                      <a:pt x="7662" y="3808"/>
                    </a:cubicBezTo>
                    <a:cubicBezTo>
                      <a:pt x="7630" y="3339"/>
                      <a:pt x="7521" y="2888"/>
                      <a:pt x="7338" y="2468"/>
                    </a:cubicBezTo>
                    <a:cubicBezTo>
                      <a:pt x="7316" y="2418"/>
                      <a:pt x="7266" y="2386"/>
                      <a:pt x="7212" y="2386"/>
                    </a:cubicBezTo>
                    <a:lnTo>
                      <a:pt x="5718" y="2386"/>
                    </a:lnTo>
                    <a:cubicBezTo>
                      <a:pt x="5674" y="2386"/>
                      <a:pt x="5632" y="2408"/>
                      <a:pt x="5606" y="2444"/>
                    </a:cubicBezTo>
                    <a:close/>
                    <a:moveTo>
                      <a:pt x="6930" y="6025"/>
                    </a:moveTo>
                    <a:lnTo>
                      <a:pt x="5491" y="6025"/>
                    </a:lnTo>
                    <a:cubicBezTo>
                      <a:pt x="5439" y="6025"/>
                      <a:pt x="5392" y="6054"/>
                      <a:pt x="5368" y="6100"/>
                    </a:cubicBezTo>
                    <a:cubicBezTo>
                      <a:pt x="4966" y="6890"/>
                      <a:pt x="4335" y="7502"/>
                      <a:pt x="3594" y="7824"/>
                    </a:cubicBezTo>
                    <a:cubicBezTo>
                      <a:pt x="3544" y="7846"/>
                      <a:pt x="3511" y="7895"/>
                      <a:pt x="3511" y="7950"/>
                    </a:cubicBezTo>
                    <a:lnTo>
                      <a:pt x="3511" y="7969"/>
                    </a:lnTo>
                    <a:cubicBezTo>
                      <a:pt x="3511" y="8046"/>
                      <a:pt x="3573" y="8107"/>
                      <a:pt x="3649" y="8107"/>
                    </a:cubicBezTo>
                    <a:cubicBezTo>
                      <a:pt x="5031" y="8107"/>
                      <a:pt x="6301" y="7407"/>
                      <a:pt x="7046" y="6236"/>
                    </a:cubicBezTo>
                    <a:cubicBezTo>
                      <a:pt x="7073" y="6194"/>
                      <a:pt x="7075" y="6140"/>
                      <a:pt x="7051" y="6096"/>
                    </a:cubicBezTo>
                    <a:cubicBezTo>
                      <a:pt x="7026" y="6052"/>
                      <a:pt x="6980" y="6025"/>
                      <a:pt x="6930" y="6025"/>
                    </a:cubicBezTo>
                    <a:close/>
                    <a:moveTo>
                      <a:pt x="7525" y="4206"/>
                    </a:moveTo>
                    <a:lnTo>
                      <a:pt x="5974" y="4206"/>
                    </a:lnTo>
                    <a:cubicBezTo>
                      <a:pt x="5901" y="4206"/>
                      <a:pt x="5840" y="4263"/>
                      <a:pt x="5836" y="4335"/>
                    </a:cubicBezTo>
                    <a:cubicBezTo>
                      <a:pt x="5812" y="4774"/>
                      <a:pt x="5729" y="5196"/>
                      <a:pt x="5589" y="5591"/>
                    </a:cubicBezTo>
                    <a:cubicBezTo>
                      <a:pt x="5574" y="5632"/>
                      <a:pt x="5580" y="5679"/>
                      <a:pt x="5606" y="5716"/>
                    </a:cubicBezTo>
                    <a:cubicBezTo>
                      <a:pt x="5632" y="5752"/>
                      <a:pt x="5674" y="5774"/>
                      <a:pt x="5718" y="5774"/>
                    </a:cubicBezTo>
                    <a:lnTo>
                      <a:pt x="7212" y="5774"/>
                    </a:lnTo>
                    <a:cubicBezTo>
                      <a:pt x="7266" y="5774"/>
                      <a:pt x="7316" y="5742"/>
                      <a:pt x="7338" y="5692"/>
                    </a:cubicBezTo>
                    <a:cubicBezTo>
                      <a:pt x="7522" y="5273"/>
                      <a:pt x="7630" y="4822"/>
                      <a:pt x="7662" y="4352"/>
                    </a:cubicBezTo>
                    <a:cubicBezTo>
                      <a:pt x="7665" y="4314"/>
                      <a:pt x="7651" y="4277"/>
                      <a:pt x="7625" y="4249"/>
                    </a:cubicBezTo>
                    <a:cubicBezTo>
                      <a:pt x="7599" y="4221"/>
                      <a:pt x="7563" y="4206"/>
                      <a:pt x="7525" y="4206"/>
                    </a:cubicBezTo>
                    <a:close/>
                    <a:moveTo>
                      <a:pt x="3594" y="336"/>
                    </a:moveTo>
                    <a:cubicBezTo>
                      <a:pt x="4335" y="658"/>
                      <a:pt x="4966" y="1270"/>
                      <a:pt x="5368" y="2061"/>
                    </a:cubicBezTo>
                    <a:cubicBezTo>
                      <a:pt x="5392" y="2107"/>
                      <a:pt x="5439" y="2136"/>
                      <a:pt x="5491" y="2136"/>
                    </a:cubicBezTo>
                    <a:lnTo>
                      <a:pt x="6930" y="2136"/>
                    </a:lnTo>
                    <a:cubicBezTo>
                      <a:pt x="6980" y="2136"/>
                      <a:pt x="7026" y="2108"/>
                      <a:pt x="7051" y="2064"/>
                    </a:cubicBezTo>
                    <a:cubicBezTo>
                      <a:pt x="7075" y="2020"/>
                      <a:pt x="7073" y="1967"/>
                      <a:pt x="7046" y="1924"/>
                    </a:cubicBezTo>
                    <a:cubicBezTo>
                      <a:pt x="6301" y="752"/>
                      <a:pt x="5031" y="53"/>
                      <a:pt x="3648" y="53"/>
                    </a:cubicBezTo>
                    <a:cubicBezTo>
                      <a:pt x="3572" y="53"/>
                      <a:pt x="3511" y="134"/>
                      <a:pt x="3511" y="210"/>
                    </a:cubicBezTo>
                    <a:cubicBezTo>
                      <a:pt x="3511" y="265"/>
                      <a:pt x="3543" y="314"/>
                      <a:pt x="3594" y="336"/>
                    </a:cubicBezTo>
                    <a:close/>
                    <a:moveTo>
                      <a:pt x="4320" y="1361"/>
                    </a:moveTo>
                    <a:cubicBezTo>
                      <a:pt x="4499" y="1464"/>
                      <a:pt x="4696" y="1698"/>
                      <a:pt x="4696" y="2036"/>
                    </a:cubicBezTo>
                    <a:cubicBezTo>
                      <a:pt x="4696" y="2070"/>
                      <a:pt x="4690" y="2103"/>
                      <a:pt x="4686" y="2136"/>
                    </a:cubicBezTo>
                    <a:lnTo>
                      <a:pt x="4920" y="2136"/>
                    </a:lnTo>
                    <a:cubicBezTo>
                      <a:pt x="4969" y="2136"/>
                      <a:pt x="5015" y="2109"/>
                      <a:pt x="5039" y="2066"/>
                    </a:cubicBezTo>
                    <a:cubicBezTo>
                      <a:pt x="5064" y="2023"/>
                      <a:pt x="5063" y="1970"/>
                      <a:pt x="5038" y="1928"/>
                    </a:cubicBezTo>
                    <a:cubicBezTo>
                      <a:pt x="4702" y="1367"/>
                      <a:pt x="4244" y="923"/>
                      <a:pt x="3713" y="642"/>
                    </a:cubicBezTo>
                    <a:cubicBezTo>
                      <a:pt x="3670" y="620"/>
                      <a:pt x="3619" y="622"/>
                      <a:pt x="3577" y="646"/>
                    </a:cubicBezTo>
                    <a:cubicBezTo>
                      <a:pt x="3536" y="671"/>
                      <a:pt x="3511" y="716"/>
                      <a:pt x="3511" y="764"/>
                    </a:cubicBezTo>
                    <a:lnTo>
                      <a:pt x="3511" y="987"/>
                    </a:lnTo>
                    <a:cubicBezTo>
                      <a:pt x="3800" y="1079"/>
                      <a:pt x="4072" y="1202"/>
                      <a:pt x="4320" y="1361"/>
                    </a:cubicBezTo>
                    <a:close/>
                    <a:moveTo>
                      <a:pt x="2820" y="3484"/>
                    </a:moveTo>
                    <a:cubicBezTo>
                      <a:pt x="1775" y="3217"/>
                      <a:pt x="1517" y="3088"/>
                      <a:pt x="1517" y="2691"/>
                    </a:cubicBezTo>
                    <a:lnTo>
                      <a:pt x="1517" y="2673"/>
                    </a:lnTo>
                    <a:cubicBezTo>
                      <a:pt x="1517" y="2380"/>
                      <a:pt x="1784" y="2147"/>
                      <a:pt x="2294" y="2147"/>
                    </a:cubicBezTo>
                    <a:cubicBezTo>
                      <a:pt x="2708" y="2147"/>
                      <a:pt x="3122" y="2294"/>
                      <a:pt x="3562" y="2553"/>
                    </a:cubicBezTo>
                    <a:cubicBezTo>
                      <a:pt x="3665" y="2613"/>
                      <a:pt x="3769" y="2648"/>
                      <a:pt x="3899" y="2648"/>
                    </a:cubicBezTo>
                    <a:cubicBezTo>
                      <a:pt x="4244" y="2648"/>
                      <a:pt x="4520" y="2380"/>
                      <a:pt x="4520" y="2035"/>
                    </a:cubicBezTo>
                    <a:cubicBezTo>
                      <a:pt x="4520" y="1777"/>
                      <a:pt x="4373" y="1594"/>
                      <a:pt x="4226" y="1509"/>
                    </a:cubicBezTo>
                    <a:cubicBezTo>
                      <a:pt x="3846" y="1267"/>
                      <a:pt x="3415" y="1107"/>
                      <a:pt x="2941" y="1029"/>
                    </a:cubicBezTo>
                    <a:lnTo>
                      <a:pt x="2941" y="575"/>
                    </a:lnTo>
                    <a:cubicBezTo>
                      <a:pt x="2941" y="257"/>
                      <a:pt x="2685" y="0"/>
                      <a:pt x="2367" y="0"/>
                    </a:cubicBezTo>
                    <a:cubicBezTo>
                      <a:pt x="2049" y="0"/>
                      <a:pt x="1792" y="257"/>
                      <a:pt x="1792" y="575"/>
                    </a:cubicBezTo>
                    <a:lnTo>
                      <a:pt x="1792" y="1025"/>
                    </a:lnTo>
                    <a:cubicBezTo>
                      <a:pt x="840" y="1201"/>
                      <a:pt x="198" y="1860"/>
                      <a:pt x="198" y="2794"/>
                    </a:cubicBezTo>
                    <a:lnTo>
                      <a:pt x="198" y="2812"/>
                    </a:lnTo>
                    <a:cubicBezTo>
                      <a:pt x="198" y="4011"/>
                      <a:pt x="983" y="4348"/>
                      <a:pt x="2199" y="4658"/>
                    </a:cubicBezTo>
                    <a:cubicBezTo>
                      <a:pt x="3208" y="4918"/>
                      <a:pt x="3415" y="5090"/>
                      <a:pt x="3415" y="5426"/>
                    </a:cubicBezTo>
                    <a:lnTo>
                      <a:pt x="3415" y="5443"/>
                    </a:lnTo>
                    <a:cubicBezTo>
                      <a:pt x="3415" y="5797"/>
                      <a:pt x="3087" y="6012"/>
                      <a:pt x="2544" y="6012"/>
                    </a:cubicBezTo>
                    <a:cubicBezTo>
                      <a:pt x="1957" y="6012"/>
                      <a:pt x="1457" y="5805"/>
                      <a:pt x="999" y="5469"/>
                    </a:cubicBezTo>
                    <a:cubicBezTo>
                      <a:pt x="913" y="5409"/>
                      <a:pt x="793" y="5349"/>
                      <a:pt x="621" y="5349"/>
                    </a:cubicBezTo>
                    <a:cubicBezTo>
                      <a:pt x="275" y="5349"/>
                      <a:pt x="0" y="5616"/>
                      <a:pt x="0" y="5961"/>
                    </a:cubicBezTo>
                    <a:cubicBezTo>
                      <a:pt x="0" y="6168"/>
                      <a:pt x="103" y="6358"/>
                      <a:pt x="250" y="6461"/>
                    </a:cubicBezTo>
                    <a:cubicBezTo>
                      <a:pt x="717" y="6796"/>
                      <a:pt x="1247" y="7008"/>
                      <a:pt x="1792" y="7111"/>
                    </a:cubicBezTo>
                    <a:lnTo>
                      <a:pt x="1792" y="7586"/>
                    </a:lnTo>
                    <a:cubicBezTo>
                      <a:pt x="1792" y="7903"/>
                      <a:pt x="2049" y="8160"/>
                      <a:pt x="2367" y="8160"/>
                    </a:cubicBezTo>
                    <a:cubicBezTo>
                      <a:pt x="2684" y="8160"/>
                      <a:pt x="2941" y="7903"/>
                      <a:pt x="2941" y="7586"/>
                    </a:cubicBezTo>
                    <a:lnTo>
                      <a:pt x="2941" y="7158"/>
                    </a:lnTo>
                    <a:cubicBezTo>
                      <a:pt x="4013" y="7025"/>
                      <a:pt x="4735" y="6378"/>
                      <a:pt x="4735" y="5314"/>
                    </a:cubicBezTo>
                    <a:lnTo>
                      <a:pt x="4735" y="5296"/>
                    </a:lnTo>
                    <a:cubicBezTo>
                      <a:pt x="4735" y="4244"/>
                      <a:pt x="4044" y="3804"/>
                      <a:pt x="2820" y="3484"/>
                    </a:cubicBezTo>
                    <a:close/>
                  </a:path>
                </a:pathLst>
              </a:custGeom>
              <a:solidFill>
                <a:schemeClr val="bg1"/>
              </a:solidFill>
              <a:ln>
                <a:noFill/>
              </a:ln>
            </p:spPr>
            <p:txBody>
              <a:bodyPr wrap="square" anchor="ctr">
                <a:noAutofit/>
              </a:bodyPr>
              <a:lstStyle/>
              <a:p>
                <a:pPr algn="ctr"/>
                <a:endParaRPr>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21" name="íṩliḋê">
              <a:extLst>
                <a:ext uri="{FF2B5EF4-FFF2-40B4-BE49-F238E27FC236}">
                  <a16:creationId xmlns:a16="http://schemas.microsoft.com/office/drawing/2014/main" xmlns="" id="{C890FCB2-3418-455A-8F6D-8A1E38AE18EA}"/>
                </a:ext>
              </a:extLst>
            </p:cNvPr>
            <p:cNvSpPr txBox="1"/>
            <p:nvPr/>
          </p:nvSpPr>
          <p:spPr bwMode="auto">
            <a:xfrm>
              <a:off x="1696806" y="1536327"/>
              <a:ext cx="2154127" cy="695958"/>
            </a:xfrm>
            <a:prstGeom prst="rect">
              <a:avLst/>
            </a:prstGeom>
            <a:noFill/>
            <a:ln>
              <a:noFill/>
            </a:ln>
          </p:spPr>
          <p:txBody>
            <a:bodyPr wrap="square" lIns="91440" tIns="45720" rIns="91440" bIns="45720" anchor="ctr" anchorCtr="0">
              <a:noAutofit/>
            </a:bodyPr>
            <a:lstStyle/>
            <a:p>
              <a:pPr algn="ctr">
                <a:spcBef>
                  <a:spcPct val="0"/>
                </a:spcBef>
              </a:pPr>
              <a:r>
                <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、扩大内幕信息知情人范围</a:t>
              </a:r>
              <a:endPar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7" name="íṩliḋê">
              <a:extLst>
                <a:ext uri="{FF2B5EF4-FFF2-40B4-BE49-F238E27FC236}">
                  <a16:creationId xmlns:a16="http://schemas.microsoft.com/office/drawing/2014/main" xmlns="" id="{3B6090B1-936D-4B66-87CF-AEAD3666ABB6}"/>
                </a:ext>
              </a:extLst>
            </p:cNvPr>
            <p:cNvSpPr txBox="1"/>
            <p:nvPr/>
          </p:nvSpPr>
          <p:spPr bwMode="auto">
            <a:xfrm>
              <a:off x="1873768" y="3044140"/>
              <a:ext cx="1800200" cy="407244"/>
            </a:xfrm>
            <a:prstGeom prst="rect">
              <a:avLst/>
            </a:prstGeom>
            <a:noFill/>
            <a:ln>
              <a:noFill/>
            </a:ln>
          </p:spPr>
          <p:txBody>
            <a:bodyPr wrap="square" lIns="91440" tIns="45720" rIns="91440" bIns="45720" anchor="ctr" anchorCtr="0">
              <a:noAutofit/>
            </a:bodyPr>
            <a:lstStyle/>
            <a:p>
              <a:pPr algn="ctr">
                <a:spcBef>
                  <a:spcPct val="0"/>
                </a:spcBef>
              </a:pPr>
              <a:r>
                <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、扩大内幕信息的外延</a:t>
              </a:r>
              <a:endPar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4" name="矩形: 圆角 33">
              <a:extLst>
                <a:ext uri="{FF2B5EF4-FFF2-40B4-BE49-F238E27FC236}">
                  <a16:creationId xmlns:a16="http://schemas.microsoft.com/office/drawing/2014/main" xmlns="" id="{D6835BD9-9D05-4E5B-8D85-C94E6986C5DB}"/>
                </a:ext>
              </a:extLst>
            </p:cNvPr>
            <p:cNvSpPr/>
            <p:nvPr/>
          </p:nvSpPr>
          <p:spPr>
            <a:xfrm>
              <a:off x="3908177" y="3229031"/>
              <a:ext cx="7543675" cy="1068038"/>
            </a:xfrm>
            <a:prstGeom prst="roundRect">
              <a:avLst/>
            </a:prstGeom>
            <a:solidFill>
              <a:srgbClr val="F2F2F2"/>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8" name="íṣļïḑé">
              <a:extLst>
                <a:ext uri="{FF2B5EF4-FFF2-40B4-BE49-F238E27FC236}">
                  <a16:creationId xmlns:a16="http://schemas.microsoft.com/office/drawing/2014/main" xmlns="" id="{D7A16DD8-6E1C-4631-8C74-4292C3690571}"/>
                </a:ext>
              </a:extLst>
            </p:cNvPr>
            <p:cNvSpPr/>
            <p:nvPr/>
          </p:nvSpPr>
          <p:spPr bwMode="auto">
            <a:xfrm>
              <a:off x="3981937" y="3204567"/>
              <a:ext cx="7470313" cy="908064"/>
            </a:xfrm>
            <a:prstGeom prst="rect">
              <a:avLst/>
            </a:prstGeom>
            <a:noFill/>
            <a:ln>
              <a:noFill/>
            </a:ln>
          </p:spPr>
          <p:txBody>
            <a:bodyPr wrap="square" lIns="91440" tIns="45720" rIns="91440" bIns="45720" anchor="t" anchorCtr="0">
              <a:noAutofit/>
            </a:bodyPr>
            <a:lstStyle/>
            <a:p>
              <a:pPr marL="171450" indent="-171450">
                <a:buFont typeface="Arial" panose="020B0604020202020204" pitchFamily="34" charset="0"/>
                <a:buChar char="•"/>
              </a:pP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以定义和列举两种方式明确内幕信息的范围。就定义来说，现行</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基本沿用了原有定义，即证券交易活动中，涉及发行人的经营、财务或者对该发行人证券的市场价格有重大影响的尚未公开的信息（第五十二条）。</a:t>
              </a:r>
              <a:r>
                <a:rPr lang="zh-CN" altLang="en-US" sz="1300" b="1" u="sng" dirty="0">
                  <a:latin typeface="Times New Roman" panose="02020603050405020304" pitchFamily="18" charset="0"/>
                  <a:ea typeface="楷体" panose="02010609060101010101" pitchFamily="49" charset="-122"/>
                  <a:cs typeface="+mn-ea"/>
                  <a:sym typeface="Times New Roman" panose="02020603050405020304" pitchFamily="18" charset="0"/>
                </a:rPr>
                <a:t>认定标准一是重大影响，二是尚未公开</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a:t>
              </a:r>
            </a:p>
            <a:p>
              <a:pPr marL="171450" indent="-171450">
                <a:buFont typeface="Arial" panose="020B0604020202020204" pitchFamily="34" charset="0"/>
                <a:buChar char="•"/>
              </a:pP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第七十五条列举内幕信息的种类，现行</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第八十条、八十一条规定</a:t>
              </a:r>
              <a:r>
                <a:rPr lang="zh-CN" altLang="en-US" sz="1300" b="1" dirty="0">
                  <a:latin typeface="Times New Roman" panose="02020603050405020304" pitchFamily="18" charset="0"/>
                  <a:ea typeface="楷体" panose="02010609060101010101" pitchFamily="49" charset="-122"/>
                  <a:cs typeface="+mn-ea"/>
                  <a:sym typeface="Times New Roman" panose="02020603050405020304" pitchFamily="18" charset="0"/>
                </a:rPr>
                <a:t>增加了重大事件的情形</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来扩大内幕信息的外延。</a:t>
              </a:r>
              <a:endPar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1" name="íṩliḋê">
              <a:extLst>
                <a:ext uri="{FF2B5EF4-FFF2-40B4-BE49-F238E27FC236}">
                  <a16:creationId xmlns:a16="http://schemas.microsoft.com/office/drawing/2014/main" xmlns="" id="{F8F3E069-C8CF-48CF-B574-B5B86163E7F1}"/>
                </a:ext>
              </a:extLst>
            </p:cNvPr>
            <p:cNvSpPr txBox="1"/>
            <p:nvPr/>
          </p:nvSpPr>
          <p:spPr bwMode="auto">
            <a:xfrm>
              <a:off x="2089792" y="4284687"/>
              <a:ext cx="1368152" cy="407244"/>
            </a:xfrm>
            <a:prstGeom prst="rect">
              <a:avLst/>
            </a:prstGeom>
            <a:noFill/>
            <a:ln>
              <a:noFill/>
            </a:ln>
          </p:spPr>
          <p:txBody>
            <a:bodyPr wrap="square" lIns="91440" tIns="45720" rIns="91440" bIns="45720" anchor="ctr" anchorCtr="0">
              <a:noAutofit/>
            </a:bodyPr>
            <a:lstStyle/>
            <a:p>
              <a:pPr algn="ctr">
                <a:spcBef>
                  <a:spcPct val="0"/>
                </a:spcBef>
              </a:pPr>
              <a:r>
                <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、加大处罚力度</a:t>
              </a:r>
              <a:endPar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6" name="矩形: 圆角 35">
              <a:extLst>
                <a:ext uri="{FF2B5EF4-FFF2-40B4-BE49-F238E27FC236}">
                  <a16:creationId xmlns:a16="http://schemas.microsoft.com/office/drawing/2014/main" xmlns="" id="{16A7FD7F-94E1-4E74-B551-CA55F511DD44}"/>
                </a:ext>
              </a:extLst>
            </p:cNvPr>
            <p:cNvSpPr/>
            <p:nvPr/>
          </p:nvSpPr>
          <p:spPr>
            <a:xfrm>
              <a:off x="3908176" y="4443936"/>
              <a:ext cx="7563335" cy="1001280"/>
            </a:xfrm>
            <a:prstGeom prst="roundRect">
              <a:avLst/>
            </a:prstGeom>
            <a:solidFill>
              <a:srgbClr val="F2F2F2"/>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2" name="íṣļïḑé">
              <a:extLst>
                <a:ext uri="{FF2B5EF4-FFF2-40B4-BE49-F238E27FC236}">
                  <a16:creationId xmlns:a16="http://schemas.microsoft.com/office/drawing/2014/main" xmlns="" id="{B8539341-4305-4863-A5FD-8B0F7A223F8A}"/>
                </a:ext>
              </a:extLst>
            </p:cNvPr>
            <p:cNvSpPr/>
            <p:nvPr/>
          </p:nvSpPr>
          <p:spPr bwMode="auto">
            <a:xfrm>
              <a:off x="3981953" y="4451719"/>
              <a:ext cx="7390296" cy="844773"/>
            </a:xfrm>
            <a:prstGeom prst="rect">
              <a:avLst/>
            </a:prstGeom>
            <a:noFill/>
            <a:ln>
              <a:noFill/>
            </a:ln>
          </p:spPr>
          <p:txBody>
            <a:bodyPr wrap="square" lIns="91440" tIns="45720" rIns="91440" bIns="45720" anchor="t" anchorCtr="0">
              <a:noAutofit/>
            </a:bodyPr>
            <a:lstStyle/>
            <a:p>
              <a:pPr marL="171450" indent="-171450">
                <a:buFont typeface="Arial" panose="020B0604020202020204" pitchFamily="34" charset="0"/>
                <a:buChar char="•"/>
              </a:pP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本次修改后，内幕交易的罚款上下限均有提高，同时罚款的区间范围也扩大了，这将留给监管部门较大的裁量权。</a:t>
              </a:r>
              <a:endPar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buFont typeface="Arial" panose="020B0604020202020204" pitchFamily="34" charset="0"/>
                <a:buChar char="•"/>
              </a:pP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罚款比例从违法所得的</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倍提升到了</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10</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倍；罚款金额，对于没有违法所得或者违法所得不足一定金额的，罚款下限从</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万元提升至</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50</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万元，罚款的上限从</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60</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万元提升至</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500</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万元；就单位内幕交易中相关责任人员的罚款数额从</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万元至</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30</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万元提升为</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20</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万元至</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200</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万元。</a:t>
              </a:r>
              <a:endPar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5" name="矩形: 圆角 34">
              <a:extLst>
                <a:ext uri="{FF2B5EF4-FFF2-40B4-BE49-F238E27FC236}">
                  <a16:creationId xmlns:a16="http://schemas.microsoft.com/office/drawing/2014/main" xmlns="" id="{265AEAF1-9F75-426D-B1DC-BF7A7183034F}"/>
                </a:ext>
              </a:extLst>
            </p:cNvPr>
            <p:cNvSpPr/>
            <p:nvPr/>
          </p:nvSpPr>
          <p:spPr>
            <a:xfrm>
              <a:off x="3908175" y="1868740"/>
              <a:ext cx="7546040" cy="1211567"/>
            </a:xfrm>
            <a:prstGeom prst="roundRec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7" name="矩形 36">
              <a:extLst>
                <a:ext uri="{FF2B5EF4-FFF2-40B4-BE49-F238E27FC236}">
                  <a16:creationId xmlns:a16="http://schemas.microsoft.com/office/drawing/2014/main" xmlns="" id="{1528CEC2-C1DD-41A7-802F-8E6E56AF739D}"/>
                </a:ext>
              </a:extLst>
            </p:cNvPr>
            <p:cNvSpPr/>
            <p:nvPr/>
          </p:nvSpPr>
          <p:spPr>
            <a:xfrm>
              <a:off x="3913164" y="1891000"/>
              <a:ext cx="7484146" cy="1169551"/>
            </a:xfrm>
            <a:prstGeom prst="rect">
              <a:avLst/>
            </a:prstGeom>
          </p:spPr>
          <p:txBody>
            <a:bodyPr wrap="square">
              <a:spAutoFit/>
            </a:bodyPr>
            <a:lstStyle/>
            <a:p>
              <a:pPr marL="171450" indent="-171450">
                <a:spcBef>
                  <a:spcPts val="600"/>
                </a:spcBef>
                <a:buFont typeface="Arial" panose="020B0604020202020204" pitchFamily="34" charset="0"/>
                <a:buChar char="•"/>
              </a:pPr>
              <a:r>
                <a:rPr lang="zh-CN"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对“内幕信息知情人”范围进行扩张，</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将原</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第七十四条规定的七种情形扩充至现</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第五十一条规定的九种情形，并对其中部分情形进行修改。</a:t>
              </a:r>
              <a:endParaRPr lang="en-US" altLang="zh-CN" sz="13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spcBef>
                  <a:spcPts val="600"/>
                </a:spcBef>
                <a:buFont typeface="Arial" panose="020B0604020202020204" pitchFamily="34" charset="0"/>
                <a:buChar char="•"/>
              </a:pPr>
              <a:r>
                <a:rPr lang="zh-CN" altLang="en-US" sz="1300" b="1" dirty="0">
                  <a:latin typeface="Times New Roman" panose="02020603050405020304" pitchFamily="18" charset="0"/>
                  <a:ea typeface="楷体" panose="02010609060101010101" pitchFamily="49" charset="-122"/>
                  <a:cs typeface="+mn-ea"/>
                  <a:sym typeface="Times New Roman" panose="02020603050405020304" pitchFamily="18" charset="0"/>
                </a:rPr>
                <a:t>扩大</a:t>
              </a:r>
              <a:r>
                <a:rPr lang="zh-CN" altLang="zh-CN" sz="1300" b="1" dirty="0">
                  <a:latin typeface="Times New Roman" panose="02020603050405020304" pitchFamily="18" charset="0"/>
                  <a:ea typeface="楷体" panose="02010609060101010101" pitchFamily="49" charset="-122"/>
                  <a:cs typeface="+mn-ea"/>
                  <a:sym typeface="Times New Roman" panose="02020603050405020304" pitchFamily="18" charset="0"/>
                </a:rPr>
                <a:t>“内幕信息知情人”范围</a:t>
              </a:r>
              <a:r>
                <a:rPr lang="zh-CN" altLang="zh-CN" sz="13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300" dirty="0">
                  <a:latin typeface="Times New Roman" panose="02020603050405020304" pitchFamily="18" charset="0"/>
                  <a:ea typeface="楷体" panose="02010609060101010101" pitchFamily="49" charset="-122"/>
                  <a:cs typeface="+mn-ea"/>
                  <a:sym typeface="Times New Roman" panose="02020603050405020304" pitchFamily="18" charset="0"/>
                </a:rPr>
                <a:t>包括发行人，发行人实际控制的公司及其董事、监事、高级管理人员，因与公司业务往来可以获取公司有关内幕信息的人员，上市公司收购人或者重大资产交易方及其控股股东、实际控制人、董事、监事和高级管理人员等。</a:t>
              </a:r>
              <a:endParaRPr lang="zh-CN" altLang="zh-CN" sz="1300"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1" name="矩形: 圆角 40">
              <a:extLst>
                <a:ext uri="{FF2B5EF4-FFF2-40B4-BE49-F238E27FC236}">
                  <a16:creationId xmlns:a16="http://schemas.microsoft.com/office/drawing/2014/main" xmlns="" id="{986E11E2-FD6D-4A9A-A622-2D2F3ED21DEE}"/>
                </a:ext>
              </a:extLst>
            </p:cNvPr>
            <p:cNvSpPr/>
            <p:nvPr/>
          </p:nvSpPr>
          <p:spPr>
            <a:xfrm>
              <a:off x="2049147" y="6030469"/>
              <a:ext cx="9388887" cy="1169551"/>
            </a:xfrm>
            <a:prstGeom prst="roundRect">
              <a:avLst/>
            </a:prstGeom>
            <a:solidFill>
              <a:srgbClr val="F8F5F1"/>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Text Box 38">
              <a:extLst>
                <a:ext uri="{FF2B5EF4-FFF2-40B4-BE49-F238E27FC236}">
                  <a16:creationId xmlns:a16="http://schemas.microsoft.com/office/drawing/2014/main" xmlns="" id="{EA8DABA8-5375-4ACE-B817-1295A65D80BF}"/>
                </a:ext>
              </a:extLst>
            </p:cNvPr>
            <p:cNvSpPr txBox="1">
              <a:spLocks noChangeArrowheads="1"/>
            </p:cNvSpPr>
            <p:nvPr/>
          </p:nvSpPr>
          <p:spPr bwMode="auto">
            <a:xfrm>
              <a:off x="2602133" y="5559399"/>
              <a:ext cx="8785562" cy="369332"/>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p>
          </p:txBody>
        </p:sp>
        <p:sp>
          <p:nvSpPr>
            <p:cNvPr id="43" name="Freeform 3">
              <a:extLst>
                <a:ext uri="{FF2B5EF4-FFF2-40B4-BE49-F238E27FC236}">
                  <a16:creationId xmlns:a16="http://schemas.microsoft.com/office/drawing/2014/main" xmlns="" id="{76E50D33-950C-4E7A-A3B9-DE43E05BDAE2}"/>
                </a:ext>
              </a:extLst>
            </p:cNvPr>
            <p:cNvSpPr>
              <a:spLocks/>
            </p:cNvSpPr>
            <p:nvPr/>
          </p:nvSpPr>
          <p:spPr bwMode="auto">
            <a:xfrm>
              <a:off x="2066390" y="5655501"/>
              <a:ext cx="9505055" cy="278864"/>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a:latin typeface="Times New Roman" panose="02020603050405020304" pitchFamily="18" charset="0"/>
                <a:ea typeface="楷体" panose="02010609060101010101" pitchFamily="49" charset="-122"/>
                <a:cs typeface="+mn-ea"/>
                <a:sym typeface="Times New Roman" panose="02020603050405020304" pitchFamily="18" charset="0"/>
              </a:endParaRPr>
            </a:p>
          </p:txBody>
        </p:sp>
        <p:pic>
          <p:nvPicPr>
            <p:cNvPr id="44" name="图形 43">
              <a:extLst>
                <a:ext uri="{FF2B5EF4-FFF2-40B4-BE49-F238E27FC236}">
                  <a16:creationId xmlns:a16="http://schemas.microsoft.com/office/drawing/2014/main" xmlns="" id="{6BE2786C-CFB9-486E-95F0-496483A3FB48}"/>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2101207" y="5446428"/>
              <a:ext cx="437258" cy="490909"/>
            </a:xfrm>
            <a:prstGeom prst="rect">
              <a:avLst/>
            </a:prstGeom>
          </p:spPr>
        </p:pic>
        <p:sp>
          <p:nvSpPr>
            <p:cNvPr id="45" name="矩形 44">
              <a:extLst>
                <a:ext uri="{FF2B5EF4-FFF2-40B4-BE49-F238E27FC236}">
                  <a16:creationId xmlns:a16="http://schemas.microsoft.com/office/drawing/2014/main" xmlns="" id="{B0A8DAAB-A923-4051-89B2-DCACB4408640}"/>
                </a:ext>
              </a:extLst>
            </p:cNvPr>
            <p:cNvSpPr/>
            <p:nvPr/>
          </p:nvSpPr>
          <p:spPr>
            <a:xfrm>
              <a:off x="2060724" y="6067465"/>
              <a:ext cx="9430423" cy="1107996"/>
            </a:xfrm>
            <a:prstGeom prst="rect">
              <a:avLst/>
            </a:prstGeom>
          </p:spPr>
          <p:txBody>
            <a:bodyPr wrap="square">
              <a:spAutoFit/>
            </a:bodyPr>
            <a:lstStyle/>
            <a:p>
              <a:pPr algn="just">
                <a:spcBef>
                  <a:spcPts val="600"/>
                </a:spcBef>
                <a:buClr>
                  <a:srgbClr val="B69B80"/>
                </a:buClr>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上市公司并购重组领域一直是内幕交易的高发地带。本次修订对并购重组实践的主要影响包括：</a:t>
              </a:r>
            </a:p>
            <a:p>
              <a:pPr marL="171450" indent="-171450" algn="just">
                <a:spcBef>
                  <a:spcPts val="600"/>
                </a:spcBef>
                <a:buClr>
                  <a:srgbClr val="B69B80"/>
                </a:buClr>
                <a:buFont typeface="Wingdings" panose="05000000000000000000" pitchFamily="2" charset="2"/>
                <a:buChar char="u"/>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提高内幕知情人的违法成本，加大内幕交易行为打击力度。</a:t>
              </a:r>
            </a:p>
            <a:p>
              <a:pPr marL="171450" indent="-171450" algn="just">
                <a:spcBef>
                  <a:spcPts val="600"/>
                </a:spcBef>
                <a:buClr>
                  <a:srgbClr val="B69B80"/>
                </a:buClr>
                <a:buFont typeface="Wingdings" panose="05000000000000000000" pitchFamily="2" charset="2"/>
                <a:buChar char="u"/>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强化了上市公司收购人或者重大资产交易方及其相关人员的责任。本次修改将上市公司收购人或者重大资产交易方及其控股股东、实际控制人、董事、监事和高级管理人员纳入“内幕信息知情人”范畴，减轻了监管机构的举证责任，相应加强了并购重组有关方的义务和责任。</a:t>
              </a:r>
            </a:p>
          </p:txBody>
        </p:sp>
        <p:sp>
          <p:nvSpPr>
            <p:cNvPr id="29" name="Text10">
              <a:extLst>
                <a:ext uri="{FF2B5EF4-FFF2-40B4-BE49-F238E27FC236}">
                  <a16:creationId xmlns:a16="http://schemas.microsoft.com/office/drawing/2014/main" xmlns="" id="{C3C8C917-DD05-4B7D-9FCC-6D9169851BF8}"/>
                </a:ext>
              </a:extLst>
            </p:cNvPr>
            <p:cNvSpPr>
              <a:spLocks noChangeArrowheads="1"/>
            </p:cNvSpPr>
            <p:nvPr/>
          </p:nvSpPr>
          <p:spPr bwMode="auto">
            <a:xfrm>
              <a:off x="2748791" y="1332360"/>
              <a:ext cx="656497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30" name="矩形 29">
              <a:extLst>
                <a:ext uri="{FF2B5EF4-FFF2-40B4-BE49-F238E27FC236}">
                  <a16:creationId xmlns:a16="http://schemas.microsoft.com/office/drawing/2014/main" xmlns="" id="{E50B5F99-BB9F-4FA7-935F-B6C46D67416C}"/>
                </a:ext>
              </a:extLst>
            </p:cNvPr>
            <p:cNvSpPr/>
            <p:nvPr/>
          </p:nvSpPr>
          <p:spPr>
            <a:xfrm>
              <a:off x="2036243" y="1683609"/>
              <a:ext cx="943776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8" name="AutoShape 22">
              <a:extLst>
                <a:ext uri="{FF2B5EF4-FFF2-40B4-BE49-F238E27FC236}">
                  <a16:creationId xmlns:a16="http://schemas.microsoft.com/office/drawing/2014/main" xmlns="" id="{445BB614-6C20-4B7E-B451-F063ACDF7E70}"/>
                </a:ext>
              </a:extLst>
            </p:cNvPr>
            <p:cNvSpPr>
              <a:spLocks noChangeArrowheads="1"/>
            </p:cNvSpPr>
            <p:nvPr/>
          </p:nvSpPr>
          <p:spPr bwMode="auto">
            <a:xfrm>
              <a:off x="2161865" y="1367931"/>
              <a:ext cx="227779"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0" name="AutoShape 21">
              <a:extLst>
                <a:ext uri="{FF2B5EF4-FFF2-40B4-BE49-F238E27FC236}">
                  <a16:creationId xmlns:a16="http://schemas.microsoft.com/office/drawing/2014/main" xmlns="" id="{203BF490-D928-4FD6-BE39-0A2B114AC6F8}"/>
                </a:ext>
              </a:extLst>
            </p:cNvPr>
            <p:cNvSpPr>
              <a:spLocks noChangeArrowheads="1"/>
            </p:cNvSpPr>
            <p:nvPr/>
          </p:nvSpPr>
          <p:spPr bwMode="auto">
            <a:xfrm>
              <a:off x="2042718" y="1367931"/>
              <a:ext cx="227779"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6" name="AutoShape 23">
              <a:extLst>
                <a:ext uri="{FF2B5EF4-FFF2-40B4-BE49-F238E27FC236}">
                  <a16:creationId xmlns:a16="http://schemas.microsoft.com/office/drawing/2014/main" xmlns="" id="{87CC21A3-462A-4BEE-8B45-8287B3A79F28}"/>
                </a:ext>
              </a:extLst>
            </p:cNvPr>
            <p:cNvSpPr>
              <a:spLocks noChangeArrowheads="1"/>
            </p:cNvSpPr>
            <p:nvPr/>
          </p:nvSpPr>
          <p:spPr bwMode="auto">
            <a:xfrm>
              <a:off x="2281011" y="1367931"/>
              <a:ext cx="227779"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47" name="文本框 46">
            <a:extLst>
              <a:ext uri="{FF2B5EF4-FFF2-40B4-BE49-F238E27FC236}">
                <a16:creationId xmlns:a16="http://schemas.microsoft.com/office/drawing/2014/main" xmlns="" id="{115DA964-1426-4624-B840-884BE52A2411}"/>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33</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55348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1.4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核心修订条款对比</a:t>
            </a:r>
          </a:p>
        </p:txBody>
      </p:sp>
      <p:sp>
        <p:nvSpPr>
          <p:cNvPr id="48" name="Rectangle 1029">
            <a:extLst>
              <a:ext uri="{FF2B5EF4-FFF2-40B4-BE49-F238E27FC236}">
                <a16:creationId xmlns:a16="http://schemas.microsoft.com/office/drawing/2014/main" xmlns="" id="{A7F3B220-45E9-41A3-AE35-A203AE49F895}"/>
              </a:ext>
            </a:extLst>
          </p:cNvPr>
          <p:cNvSpPr>
            <a:spLocks noChangeArrowheads="1"/>
          </p:cNvSpPr>
          <p:nvPr/>
        </p:nvSpPr>
        <p:spPr bwMode="auto">
          <a:xfrm>
            <a:off x="1702358" y="1421753"/>
            <a:ext cx="4345761" cy="293781"/>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第七十四条</a:t>
            </a:r>
          </a:p>
        </p:txBody>
      </p:sp>
      <p:sp>
        <p:nvSpPr>
          <p:cNvPr id="49" name="Rectangle 1029">
            <a:extLst>
              <a:ext uri="{FF2B5EF4-FFF2-40B4-BE49-F238E27FC236}">
                <a16:creationId xmlns:a16="http://schemas.microsoft.com/office/drawing/2014/main" xmlns="" id="{42836B42-F7BB-47FF-B27A-76C9C7E98737}"/>
              </a:ext>
            </a:extLst>
          </p:cNvPr>
          <p:cNvSpPr>
            <a:spLocks noChangeArrowheads="1"/>
          </p:cNvSpPr>
          <p:nvPr/>
        </p:nvSpPr>
        <p:spPr bwMode="auto">
          <a:xfrm>
            <a:off x="6768202" y="1404367"/>
            <a:ext cx="5281866" cy="311166"/>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现</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第五十一条</a:t>
            </a:r>
          </a:p>
        </p:txBody>
      </p:sp>
      <p:sp>
        <p:nvSpPr>
          <p:cNvPr id="50" name="Text Box 38">
            <a:extLst>
              <a:ext uri="{FF2B5EF4-FFF2-40B4-BE49-F238E27FC236}">
                <a16:creationId xmlns:a16="http://schemas.microsoft.com/office/drawing/2014/main" xmlns="" id="{1CC5AD96-B405-4BF4-9486-32E1B132D184}"/>
              </a:ext>
            </a:extLst>
          </p:cNvPr>
          <p:cNvSpPr txBox="1">
            <a:spLocks noChangeArrowheads="1"/>
          </p:cNvSpPr>
          <p:nvPr/>
        </p:nvSpPr>
        <p:spPr bwMode="auto">
          <a:xfrm>
            <a:off x="1702360" y="1798957"/>
            <a:ext cx="4345761" cy="4861993"/>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462" indent="-171450" algn="just" eaLnBrk="1" latinLnBrk="1">
              <a:spcBef>
                <a:spcPts val="600"/>
              </a:spcBef>
              <a:buFont typeface="Wingdings" panose="05000000000000000000" pitchFamily="2" charset="2"/>
              <a:buChar char="Ø"/>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证券交易内幕信息的知情人包括：</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　　（一）发行人的董事、监事、高级管理人员；</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　　（二）持有公司百分之五以上股份的股东及其董事、监事、高级管理人员，公司的实际控制人及其董事、监事、高级管理人员；</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　　（三）发行人控股的公司及其董事、监事、高级管理人员；</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　　（四）由于所任公司职务可以获取公司有关内幕信息的人员；</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　　（五）证券监督管理机构工作人员以及由于法定职责对证券的发行、交易进行管理的其他人员；</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　　（六）保荐人、承销的证券公司、证券交易所、证券登记结算机构、证券服务机构的有关人员；</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　　（七）国务院证券监督管理机构规定的其他人。</a:t>
            </a:r>
          </a:p>
        </p:txBody>
      </p:sp>
      <p:sp>
        <p:nvSpPr>
          <p:cNvPr id="51" name="AutoShape 1037">
            <a:extLst>
              <a:ext uri="{FF2B5EF4-FFF2-40B4-BE49-F238E27FC236}">
                <a16:creationId xmlns:a16="http://schemas.microsoft.com/office/drawing/2014/main" xmlns="" id="{3C556921-4AF8-4DC7-937C-06FAD0200674}"/>
              </a:ext>
            </a:extLst>
          </p:cNvPr>
          <p:cNvSpPr>
            <a:spLocks noChangeArrowheads="1"/>
          </p:cNvSpPr>
          <p:nvPr/>
        </p:nvSpPr>
        <p:spPr bwMode="auto">
          <a:xfrm>
            <a:off x="6289427" y="4345723"/>
            <a:ext cx="3600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2" name="Text Box 38">
            <a:extLst>
              <a:ext uri="{FF2B5EF4-FFF2-40B4-BE49-F238E27FC236}">
                <a16:creationId xmlns:a16="http://schemas.microsoft.com/office/drawing/2014/main" xmlns="" id="{F545FB03-9B42-4E5F-9730-FABE78CADC6B}"/>
              </a:ext>
            </a:extLst>
          </p:cNvPr>
          <p:cNvSpPr txBox="1">
            <a:spLocks noChangeArrowheads="1"/>
          </p:cNvSpPr>
          <p:nvPr/>
        </p:nvSpPr>
        <p:spPr bwMode="auto">
          <a:xfrm>
            <a:off x="6768199" y="1798957"/>
            <a:ext cx="5281867" cy="4861993"/>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462" indent="-171450" algn="just" eaLnBrk="1" latinLnBrk="1">
              <a:spcBef>
                <a:spcPts val="600"/>
              </a:spcBef>
              <a:buFont typeface="Wingdings" panose="05000000000000000000" pitchFamily="2" charset="2"/>
              <a:buChar char="Ø"/>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证券交易内幕信息的知情人包括：</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（一）发行人</a:t>
            </a:r>
            <a:r>
              <a:rPr lang="zh-CN" altLang="en-US" sz="1400" b="1"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及其</a:t>
            </a: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董事</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、监事、高级管理人员；</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（二）持有公司百分之五以上股份的股东及其董事、监事、高级管理人员，公司的实际控制人及其董事、监事、高级管理人员；</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（三）发行人控股</a:t>
            </a:r>
            <a:r>
              <a:rPr lang="zh-CN" altLang="en-US" sz="1400" b="1"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或者实际控制</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的公司及其董事、监事、高级管理人员；</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（四）由于所任公司职务</a:t>
            </a:r>
            <a:r>
              <a:rPr lang="zh-CN" altLang="en-US" sz="1400" b="1"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或者因与公司业务往来</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可以获取公司有关内幕信息的人员；</a:t>
            </a:r>
          </a:p>
          <a:p>
            <a:pPr algn="just" eaLnBrk="1" latinLnBrk="1">
              <a:spcBef>
                <a:spcPts val="600"/>
              </a:spcBef>
            </a:pP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（五）</a:t>
            </a:r>
            <a:r>
              <a:rPr lang="zh-CN" altLang="en-US" sz="1400" b="1"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上市公司收购人或者重大资产交易方及其控股股东、实际控制人、董事、监事和高级管理人员</a:t>
            </a: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a:t>
            </a:r>
          </a:p>
          <a:p>
            <a:pPr algn="just" eaLnBrk="1" latinLnBrk="1">
              <a:spcBef>
                <a:spcPts val="600"/>
              </a:spcBef>
            </a:pP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（六）</a:t>
            </a:r>
            <a:r>
              <a:rPr lang="zh-CN" altLang="en-US" sz="1400" b="1"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因职务、工作可以获取内幕信息的证券交易场所、证券公司、证券登记结算机构、证券服务机构的有关人员</a:t>
            </a: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a:t>
            </a:r>
          </a:p>
          <a:p>
            <a:pPr algn="just" eaLnBrk="1" latinLnBrk="1">
              <a:spcBef>
                <a:spcPts val="600"/>
              </a:spcBef>
            </a:pP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（七）</a:t>
            </a:r>
            <a:r>
              <a:rPr lang="zh-CN" altLang="en-US" sz="1400" b="1"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因职责、工作可以获取内幕信息的证券监督管理机构工作人员</a:t>
            </a: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（八）</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因</a:t>
            </a: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法定职责对证券的发行、交易</a:t>
            </a:r>
            <a:r>
              <a:rPr lang="zh-CN" altLang="en-US" sz="1400" b="1"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或者对上市公司及其收购、重大资产交易</a:t>
            </a: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进行管理</a:t>
            </a:r>
            <a:r>
              <a:rPr lang="zh-CN" altLang="en-US" sz="1400" b="1"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可以获取内幕信息的有关主管部门、监管机构的工作人员</a:t>
            </a: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a:t>
            </a:r>
          </a:p>
          <a:p>
            <a:pPr algn="just" eaLnBrk="1" latinLnBrk="1">
              <a:spcBef>
                <a:spcPts val="600"/>
              </a:spcBef>
            </a:pPr>
            <a:r>
              <a:rPr lang="zh-CN" altLang="en-US" sz="1400" dirty="0">
                <a:latin typeface="Times New Roman" panose="02020603050405020304" pitchFamily="18" charset="0"/>
                <a:ea typeface="楷体" panose="02010609060101010101" pitchFamily="49" charset="-122"/>
                <a:sym typeface="Times New Roman" panose="02020603050405020304" pitchFamily="18" charset="0"/>
              </a:rPr>
              <a:t>（九）国务院证券监督管理机构规定的</a:t>
            </a:r>
            <a:r>
              <a:rPr lang="zh-CN" altLang="en-US" sz="1400" b="1"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可以获取内幕信息的其他人员</a:t>
            </a:r>
            <a:r>
              <a:rPr lang="zh-CN" altLang="en-US" sz="1400" dirty="0">
                <a:solidFill>
                  <a:srgbClr val="FF0000"/>
                </a:solidFill>
                <a:latin typeface="Times New Roman" panose="02020603050405020304" pitchFamily="18" charset="0"/>
                <a:ea typeface="楷体" panose="02010609060101010101" pitchFamily="49" charset="-122"/>
                <a:sym typeface="Times New Roman" panose="02020603050405020304" pitchFamily="18" charset="0"/>
              </a:rPr>
              <a:t>。</a:t>
            </a:r>
            <a:endParaRPr lang="zh-CN" altLang="en-US" sz="1400" dirty="0">
              <a:solidFill>
                <a:srgbClr val="FF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 name="文本框 7">
            <a:extLst>
              <a:ext uri="{FF2B5EF4-FFF2-40B4-BE49-F238E27FC236}">
                <a16:creationId xmlns:a16="http://schemas.microsoft.com/office/drawing/2014/main" xmlns="" id="{AFFC1CD9-9178-43F1-8000-EC896AE37CA7}"/>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34</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31492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3354329" y="637394"/>
            <a:ext cx="8839755" cy="416899"/>
          </a:xfrm>
          <a:prstGeom prst="rect">
            <a:avLst/>
          </a:prstGeom>
        </p:spPr>
        <p:txBody>
          <a:bodyPr lIns="90857" tIns="45439" rIns="90857" bIns="45439"/>
          <a:lstStyle/>
          <a:p>
            <a:pPr>
              <a:spcBef>
                <a:spcPct val="0"/>
              </a:spcBef>
            </a:pPr>
            <a:r>
              <a:rPr lang="en-US" altLang="zh-CN" sz="20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1.4 </a:t>
            </a:r>
            <a:r>
              <a:rPr lang="zh-CN" altLang="en-US" sz="20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核心修订条款对比（续）</a:t>
            </a:r>
          </a:p>
        </p:txBody>
      </p:sp>
      <p:sp>
        <p:nvSpPr>
          <p:cNvPr id="53" name="Text Box 38">
            <a:extLst>
              <a:ext uri="{FF2B5EF4-FFF2-40B4-BE49-F238E27FC236}">
                <a16:creationId xmlns:a16="http://schemas.microsoft.com/office/drawing/2014/main" xmlns="" id="{1437B8DF-B8DB-4A03-B85F-FA5260CFC74B}"/>
              </a:ext>
            </a:extLst>
          </p:cNvPr>
          <p:cNvSpPr txBox="1">
            <a:spLocks noChangeArrowheads="1"/>
          </p:cNvSpPr>
          <p:nvPr/>
        </p:nvSpPr>
        <p:spPr bwMode="auto">
          <a:xfrm>
            <a:off x="960835" y="2484487"/>
            <a:ext cx="3240360" cy="3960440"/>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462" indent="-171450" algn="just" latinLnBrk="1">
              <a:spcBef>
                <a:spcPts val="600"/>
              </a:spcBef>
              <a:buFont typeface="Wingdings" panose="05000000000000000000" pitchFamily="2" charset="2"/>
              <a:buChar char="Ø"/>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证券交易活动中，涉及公司的经营、财务或者对该公司证券的市场价格有重大影响的尚未公开的信息，为内幕信息。</a:t>
            </a:r>
          </a:p>
          <a:p>
            <a:pPr algn="just" latinLnBrk="1">
              <a:spcBef>
                <a:spcPts val="600"/>
              </a:spcBef>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　　下列信息皆属内幕信息：</a:t>
            </a:r>
          </a:p>
          <a:p>
            <a:pPr algn="just" latinLnBrk="1">
              <a:spcBef>
                <a:spcPts val="600"/>
              </a:spcBef>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　　（一）本法第六十七条第二款所列重大事件；</a:t>
            </a:r>
          </a:p>
          <a:p>
            <a:pPr algn="just" latinLnBrk="1">
              <a:spcBef>
                <a:spcPts val="600"/>
              </a:spcBef>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　　（二）公司分配股利或者增资的计划；</a:t>
            </a:r>
          </a:p>
          <a:p>
            <a:pPr algn="just" latinLnBrk="1">
              <a:spcBef>
                <a:spcPts val="600"/>
              </a:spcBef>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　　（三）公司股权结构的重大变化；</a:t>
            </a:r>
          </a:p>
          <a:p>
            <a:pPr algn="just" latinLnBrk="1">
              <a:spcBef>
                <a:spcPts val="600"/>
              </a:spcBef>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　　（四）公司债务担保的重大变更；</a:t>
            </a:r>
          </a:p>
          <a:p>
            <a:pPr algn="just" latinLnBrk="1">
              <a:spcBef>
                <a:spcPts val="600"/>
              </a:spcBef>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　　（五）公司营业用主要资产的抵押、出售或者报废一次超过该资产的百分之三十；</a:t>
            </a:r>
          </a:p>
          <a:p>
            <a:pPr algn="just" latinLnBrk="1">
              <a:spcBef>
                <a:spcPts val="600"/>
              </a:spcBef>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　　（六）公司的董事、监事、高级管理人员的行为可能依法承担重大损害赔偿责任；</a:t>
            </a:r>
          </a:p>
          <a:p>
            <a:pPr algn="just" latinLnBrk="1">
              <a:spcBef>
                <a:spcPts val="600"/>
              </a:spcBef>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　　（七）上市公司收购的有关方案；</a:t>
            </a:r>
          </a:p>
          <a:p>
            <a:pPr algn="just" latinLnBrk="1">
              <a:spcBef>
                <a:spcPts val="600"/>
              </a:spcBef>
            </a:pPr>
            <a:r>
              <a:rPr lang="zh-CN" altLang="en-US" sz="1200" dirty="0">
                <a:latin typeface="Times New Roman" panose="02020603050405020304" pitchFamily="18" charset="0"/>
                <a:ea typeface="楷体" panose="02010609060101010101" pitchFamily="49" charset="-122"/>
                <a:sym typeface="Times New Roman" panose="02020603050405020304" pitchFamily="18" charset="0"/>
              </a:rPr>
              <a:t>　　（八）国务院证券监督管理机构认定的对证券交易价格有显著影响的其他重要信息。</a:t>
            </a:r>
            <a:endPar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4" name="Text Box 38">
            <a:extLst>
              <a:ext uri="{FF2B5EF4-FFF2-40B4-BE49-F238E27FC236}">
                <a16:creationId xmlns:a16="http://schemas.microsoft.com/office/drawing/2014/main" xmlns="" id="{0875E5DC-8FBF-464F-9C50-871439DA994F}"/>
              </a:ext>
            </a:extLst>
          </p:cNvPr>
          <p:cNvSpPr txBox="1">
            <a:spLocks noChangeArrowheads="1"/>
          </p:cNvSpPr>
          <p:nvPr/>
        </p:nvSpPr>
        <p:spPr bwMode="auto">
          <a:xfrm>
            <a:off x="4777260" y="2615979"/>
            <a:ext cx="7704854" cy="4517661"/>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eaLnBrk="1" fontAlgn="base" hangingPunct="1">
              <a:lnSpc>
                <a:spcPct val="120000"/>
              </a:lnSpc>
              <a:spcBef>
                <a:spcPct val="0"/>
              </a:spcBef>
              <a:buSzPct val="70000"/>
              <a:buFont typeface="Wingdings" panose="05000000000000000000" pitchFamily="2" charset="2"/>
              <a:buChar char="Ø"/>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生可能对上市公司、股票在国务院批准的其他全国性证券交易场所交易的公司的股票交易价格产生较大影响的重大事件，投资者尚未得知时，公司应当立即将有关该重大事件的情况向国务院证券监督管理机构和证券交易场所报送临时报告，并予公告，说明事件的起因、目前的状态和可能产生的法律后果。</a:t>
            </a:r>
          </a:p>
          <a:p>
            <a:pPr marL="171450" indent="-171450" eaLnBrk="1" fontAlgn="base" hangingPunct="1">
              <a:lnSpc>
                <a:spcPct val="120000"/>
              </a:lnSpc>
              <a:spcBef>
                <a:spcPct val="0"/>
              </a:spcBef>
              <a:buSzPct val="70000"/>
              <a:buFont typeface="Wingdings" panose="05000000000000000000" pitchFamily="2" charset="2"/>
              <a:buChar char="Ø"/>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前款所称重大事件包括：</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（一）公司的经营方针和经营范围的重大变化；</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（二）公司的重大投资行为，公司在一年内购买、出售重大资产超过公司资产总额百分之三十，或者公司营业用主要资产的抵押、质押、出售或者报废一次超过该资产的百分之三十；</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（三）公司订立重要合同、提供重大担保或者从事关联交易，可能对公司的资产、负债、权益和经营成果产生重要影响；</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（四）公司发生重大债务和未能清偿到期重大债务的违约情况；</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（五）公司发生重大亏损或者重大损失；</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（六）公司生产经营的外部条件发生的重大变化；</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（七）公司的董事、三分之一以上监事或者经理发生变动，董事长或者经理无法履行职责；</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（八）持有公司百分之五以上股份的股东或者实际控制人持有股份或者控制公司的情况发生较大变化，公司的实际控制人及其控制的其他企业从事与公司相同或者相似业务的情况发生较大变化；</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（九）公司分配股利、增资的计划，公司股权结构的重要变化，公司减资、合并、分立、解散及申请破产的决定，或者依法进入破产程序、被责令关闭；</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（十）涉及公司的重大诉讼、仲裁，股东大会、董事会决议被依法撤销或者宣告无效；</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（十一）公司涉嫌犯罪被依法立案调查，公司的控股股东、实际控制人、董事、监事、高级管理人员涉嫌犯罪被依法采取强制措施；</a:t>
            </a:r>
          </a:p>
          <a:p>
            <a:pPr indent="0" eaLnBrk="1" fontAlgn="base" hangingPunct="1">
              <a:lnSpc>
                <a:spcPct val="120000"/>
              </a:lnSpc>
              <a:spcBef>
                <a:spcPct val="0"/>
              </a:spcBef>
              <a:buSzPct val="70000"/>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（十二）国务院证券监督管理机构规定的其他事项。</a:t>
            </a:r>
          </a:p>
          <a:p>
            <a:pPr marL="171450" indent="-171450" eaLnBrk="1" fontAlgn="base" hangingPunct="1">
              <a:lnSpc>
                <a:spcPct val="120000"/>
              </a:lnSpc>
              <a:spcBef>
                <a:spcPct val="0"/>
              </a:spcBef>
              <a:buSzPct val="70000"/>
              <a:buFont typeface="Wingdings" panose="05000000000000000000" pitchFamily="2" charset="2"/>
              <a:buChar char="Ø"/>
            </a:pPr>
            <a:r>
              <a:rPr lang="zh-CN" altLang="en-US" sz="11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公司的控股股东或者实际控制人对重大事件的发生、进展产生较大影响的，应当及时将其知悉的有关情况书面告知公司，并配合公司履行信息披露义务。</a:t>
            </a:r>
          </a:p>
        </p:txBody>
      </p:sp>
      <p:sp>
        <p:nvSpPr>
          <p:cNvPr id="57" name="Rectangle 1029">
            <a:extLst>
              <a:ext uri="{FF2B5EF4-FFF2-40B4-BE49-F238E27FC236}">
                <a16:creationId xmlns:a16="http://schemas.microsoft.com/office/drawing/2014/main" xmlns="" id="{39CB98BC-72C9-41CC-9971-EB6C716F0470}"/>
              </a:ext>
            </a:extLst>
          </p:cNvPr>
          <p:cNvSpPr>
            <a:spLocks noChangeArrowheads="1"/>
          </p:cNvSpPr>
          <p:nvPr/>
        </p:nvSpPr>
        <p:spPr bwMode="auto">
          <a:xfrm>
            <a:off x="4777259" y="2268463"/>
            <a:ext cx="7704854" cy="311166"/>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第八十条</a:t>
            </a:r>
          </a:p>
        </p:txBody>
      </p:sp>
      <p:sp>
        <p:nvSpPr>
          <p:cNvPr id="58" name="Rectangle 1029">
            <a:extLst>
              <a:ext uri="{FF2B5EF4-FFF2-40B4-BE49-F238E27FC236}">
                <a16:creationId xmlns:a16="http://schemas.microsoft.com/office/drawing/2014/main" xmlns="" id="{E8E01831-3D0D-421B-B68D-DB44EDD20737}"/>
              </a:ext>
            </a:extLst>
          </p:cNvPr>
          <p:cNvSpPr>
            <a:spLocks noChangeArrowheads="1"/>
          </p:cNvSpPr>
          <p:nvPr/>
        </p:nvSpPr>
        <p:spPr bwMode="auto">
          <a:xfrm>
            <a:off x="4785664" y="1368382"/>
            <a:ext cx="7704854" cy="311166"/>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五十二条</a:t>
            </a:r>
          </a:p>
        </p:txBody>
      </p:sp>
      <p:sp>
        <p:nvSpPr>
          <p:cNvPr id="59" name="Text Box 38">
            <a:extLst>
              <a:ext uri="{FF2B5EF4-FFF2-40B4-BE49-F238E27FC236}">
                <a16:creationId xmlns:a16="http://schemas.microsoft.com/office/drawing/2014/main" xmlns="" id="{3655E2A3-8B10-4721-A1A3-10E20B2A3F98}"/>
              </a:ext>
            </a:extLst>
          </p:cNvPr>
          <p:cNvSpPr txBox="1">
            <a:spLocks noChangeArrowheads="1"/>
          </p:cNvSpPr>
          <p:nvPr/>
        </p:nvSpPr>
        <p:spPr bwMode="auto">
          <a:xfrm>
            <a:off x="4777260" y="1734897"/>
            <a:ext cx="7704854" cy="461137"/>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defPPr>
              <a:defRPr lang="zh-CN"/>
            </a:defPPr>
            <a:lvl1pPr indent="0" defTabSz="712788" fontAlgn="base">
              <a:lnSpc>
                <a:spcPct val="120000"/>
              </a:lnSpc>
              <a:spcBef>
                <a:spcPct val="0"/>
              </a:spcBef>
              <a:buSzPct val="70000"/>
              <a:defRPr sz="1000">
                <a:solidFill>
                  <a:prstClr val="black"/>
                </a:solidFill>
                <a:latin typeface="+mj-ea"/>
                <a:ea typeface="+mj-ea"/>
                <a:cs typeface="+mn-ea"/>
              </a:defRPr>
            </a:lvl1pPr>
            <a:lvl2pPr marL="742950" indent="-285750" defTabSz="712788" eaLnBrk="0" hangingPunct="0">
              <a:defRPr>
                <a:latin typeface="Arial" pitchFamily="34" charset="0"/>
                <a:ea typeface="宋体" pitchFamily="2" charset="-122"/>
              </a:defRPr>
            </a:lvl2pPr>
            <a:lvl3pPr marL="1143000" indent="-228600" defTabSz="712788" eaLnBrk="0" hangingPunct="0">
              <a:defRPr>
                <a:latin typeface="Arial" pitchFamily="34" charset="0"/>
                <a:ea typeface="宋体" pitchFamily="2" charset="-122"/>
              </a:defRPr>
            </a:lvl3pPr>
            <a:lvl4pPr marL="1600200" indent="-228600" defTabSz="712788" eaLnBrk="0" hangingPunct="0">
              <a:defRPr>
                <a:latin typeface="Arial" pitchFamily="34" charset="0"/>
                <a:ea typeface="宋体" pitchFamily="2" charset="-122"/>
              </a:defRPr>
            </a:lvl4pPr>
            <a:lvl5pPr marL="2057400" indent="-228600" defTabSz="712788" eaLnBrk="0" hangingPunct="0">
              <a:defRPr>
                <a:latin typeface="Arial" pitchFamily="34" charset="0"/>
                <a:ea typeface="宋体" pitchFamily="2" charset="-122"/>
              </a:defRPr>
            </a:lvl5pPr>
            <a:lvl6pPr marL="2514600" indent="-228600" defTabSz="712788" eaLnBrk="0" fontAlgn="base" hangingPunct="0">
              <a:spcBef>
                <a:spcPct val="0"/>
              </a:spcBef>
              <a:spcAft>
                <a:spcPct val="0"/>
              </a:spcAft>
              <a:defRPr>
                <a:latin typeface="Arial" pitchFamily="34" charset="0"/>
                <a:ea typeface="宋体" pitchFamily="2" charset="-122"/>
              </a:defRPr>
            </a:lvl6pPr>
            <a:lvl7pPr marL="2971800" indent="-228600" defTabSz="712788" eaLnBrk="0" fontAlgn="base" hangingPunct="0">
              <a:spcBef>
                <a:spcPct val="0"/>
              </a:spcBef>
              <a:spcAft>
                <a:spcPct val="0"/>
              </a:spcAft>
              <a:defRPr>
                <a:latin typeface="Arial" pitchFamily="34" charset="0"/>
                <a:ea typeface="宋体" pitchFamily="2" charset="-122"/>
              </a:defRPr>
            </a:lvl7pPr>
            <a:lvl8pPr marL="3429000" indent="-228600" defTabSz="712788" eaLnBrk="0" fontAlgn="base" hangingPunct="0">
              <a:spcBef>
                <a:spcPct val="0"/>
              </a:spcBef>
              <a:spcAft>
                <a:spcPct val="0"/>
              </a:spcAft>
              <a:defRPr>
                <a:latin typeface="Arial" pitchFamily="34" charset="0"/>
                <a:ea typeface="宋体" pitchFamily="2" charset="-122"/>
              </a:defRPr>
            </a:lvl8pPr>
            <a:lvl9pPr marL="3886200" indent="-228600" defTabSz="712788" eaLnBrk="0" fontAlgn="base" hangingPunct="0">
              <a:spcBef>
                <a:spcPct val="0"/>
              </a:spcBef>
              <a:spcAft>
                <a:spcPct val="0"/>
              </a:spcAft>
              <a:defRPr>
                <a:latin typeface="Arial" pitchFamily="34" charset="0"/>
                <a:ea typeface="宋体" pitchFamily="2" charset="-122"/>
              </a:defRPr>
            </a:lvl9pPr>
          </a:lstStyle>
          <a:p>
            <a:pPr marL="171450" indent="-171450">
              <a:buFont typeface="Wingdings" panose="05000000000000000000" pitchFamily="2" charset="2"/>
              <a:buChar char="Ø"/>
            </a:pP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证券交易活动中，涉及发行人的经营、财务或者对该发行人证券的市场价格有重大影响的尚未公开的信息，为内幕信息。</a:t>
            </a:r>
            <a:endParaRPr lang="en-US" altLang="zh-CN" sz="1100" dirty="0">
              <a:latin typeface="Times New Roman" panose="02020603050405020304" pitchFamily="18" charset="0"/>
              <a:ea typeface="楷体" panose="02010609060101010101" pitchFamily="49" charset="-122"/>
              <a:sym typeface="Times New Roman" panose="02020603050405020304" pitchFamily="18" charset="0"/>
            </a:endParaRPr>
          </a:p>
          <a:p>
            <a:pPr marL="171450" indent="-171450">
              <a:buFont typeface="Wingdings" panose="05000000000000000000" pitchFamily="2" charset="2"/>
              <a:buChar char="Ø"/>
            </a:pPr>
            <a:r>
              <a:rPr lang="zh-CN" altLang="en-US" sz="1100" dirty="0">
                <a:latin typeface="Times New Roman" panose="02020603050405020304" pitchFamily="18" charset="0"/>
                <a:ea typeface="楷体" panose="02010609060101010101" pitchFamily="49" charset="-122"/>
                <a:sym typeface="Times New Roman" panose="02020603050405020304" pitchFamily="18" charset="0"/>
              </a:rPr>
              <a:t>本法第八十条第二款、第八十一条第二款所列重大事件属于内幕信息。</a:t>
            </a:r>
          </a:p>
        </p:txBody>
      </p:sp>
      <p:sp>
        <p:nvSpPr>
          <p:cNvPr id="60" name="Rectangle 1029">
            <a:extLst>
              <a:ext uri="{FF2B5EF4-FFF2-40B4-BE49-F238E27FC236}">
                <a16:creationId xmlns:a16="http://schemas.microsoft.com/office/drawing/2014/main" xmlns="" id="{51CE7961-82F5-4905-B1AA-36C0C33D5FAF}"/>
              </a:ext>
            </a:extLst>
          </p:cNvPr>
          <p:cNvSpPr>
            <a:spLocks noChangeArrowheads="1"/>
          </p:cNvSpPr>
          <p:nvPr/>
        </p:nvSpPr>
        <p:spPr bwMode="auto">
          <a:xfrm>
            <a:off x="960836" y="2052440"/>
            <a:ext cx="3240359" cy="293781"/>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第七十五条</a:t>
            </a:r>
          </a:p>
        </p:txBody>
      </p:sp>
      <p:sp>
        <p:nvSpPr>
          <p:cNvPr id="61" name="AutoShape 1037">
            <a:extLst>
              <a:ext uri="{FF2B5EF4-FFF2-40B4-BE49-F238E27FC236}">
                <a16:creationId xmlns:a16="http://schemas.microsoft.com/office/drawing/2014/main" xmlns="" id="{384E60E7-3790-4B6E-871C-BA453E20A807}"/>
              </a:ext>
            </a:extLst>
          </p:cNvPr>
          <p:cNvSpPr>
            <a:spLocks noChangeArrowheads="1"/>
          </p:cNvSpPr>
          <p:nvPr/>
        </p:nvSpPr>
        <p:spPr bwMode="auto">
          <a:xfrm rot="19925965">
            <a:off x="4360561" y="2312742"/>
            <a:ext cx="3600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62" name="AutoShape 1037">
            <a:extLst>
              <a:ext uri="{FF2B5EF4-FFF2-40B4-BE49-F238E27FC236}">
                <a16:creationId xmlns:a16="http://schemas.microsoft.com/office/drawing/2014/main" xmlns="" id="{6BB3A6BD-40A0-4362-96F4-8D86921D3618}"/>
              </a:ext>
            </a:extLst>
          </p:cNvPr>
          <p:cNvSpPr>
            <a:spLocks noChangeArrowheads="1"/>
          </p:cNvSpPr>
          <p:nvPr/>
        </p:nvSpPr>
        <p:spPr bwMode="auto">
          <a:xfrm rot="1370750">
            <a:off x="4329338" y="3980347"/>
            <a:ext cx="3600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1" name="文本框 10">
            <a:extLst>
              <a:ext uri="{FF2B5EF4-FFF2-40B4-BE49-F238E27FC236}">
                <a16:creationId xmlns:a16="http://schemas.microsoft.com/office/drawing/2014/main" xmlns="" id="{33F8390F-3390-45AF-BBCB-D0AC095F0991}"/>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35</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81342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08D7A6-0143-4001-9468-33FC0BFB7AA3}"/>
              </a:ext>
            </a:extLst>
          </p:cNvPr>
          <p:cNvSpPr txBox="1">
            <a:spLocks/>
          </p:cNvSpPr>
          <p:nvPr/>
        </p:nvSpPr>
        <p:spPr>
          <a:xfrm>
            <a:off x="1824932" y="2586877"/>
            <a:ext cx="7561163" cy="773575"/>
          </a:xfrm>
          <a:prstGeom prst="rect">
            <a:avLst/>
          </a:prstGeom>
        </p:spPr>
        <p:txBody>
          <a:bodyPr lIns="90857" tIns="45439" rIns="90857" bIns="45439">
            <a:noAutofit/>
          </a:bodyPr>
          <a:lstStyle/>
          <a:p>
            <a:pPr defTabSz="952558">
              <a:spcBef>
                <a:spcPct val="0"/>
              </a:spcBef>
              <a:defRPr/>
            </a:pPr>
            <a:r>
              <a:rPr lang="en-US" altLang="zh-CN"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 为深化改革预设制度空间</a:t>
            </a:r>
          </a:p>
        </p:txBody>
      </p:sp>
      <p:sp>
        <p:nvSpPr>
          <p:cNvPr id="3" name="文本框 2">
            <a:extLst>
              <a:ext uri="{FF2B5EF4-FFF2-40B4-BE49-F238E27FC236}">
                <a16:creationId xmlns:a16="http://schemas.microsoft.com/office/drawing/2014/main" xmlns="" id="{6FC267B9-8112-4322-BEB8-C42CC904517C}"/>
              </a:ext>
            </a:extLst>
          </p:cNvPr>
          <p:cNvSpPr txBox="1"/>
          <p:nvPr/>
        </p:nvSpPr>
        <p:spPr>
          <a:xfrm>
            <a:off x="1824931" y="3306435"/>
            <a:ext cx="5760964" cy="119427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2.1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增加存托凭证作为重组支付工具</a:t>
            </a:r>
            <a:endPar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2.2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为后续改革预留制度空间</a:t>
            </a:r>
          </a:p>
        </p:txBody>
      </p:sp>
    </p:spTree>
    <p:extLst>
      <p:ext uri="{BB962C8B-B14F-4D97-AF65-F5344CB8AC3E}">
        <p14:creationId xmlns:p14="http://schemas.microsoft.com/office/powerpoint/2010/main" xmlns="" val="2696325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2.1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增加存托凭证作为重组支付工具</a:t>
            </a:r>
          </a:p>
        </p:txBody>
      </p:sp>
      <p:graphicFrame>
        <p:nvGraphicFramePr>
          <p:cNvPr id="36" name="表格 7">
            <a:extLst>
              <a:ext uri="{FF2B5EF4-FFF2-40B4-BE49-F238E27FC236}">
                <a16:creationId xmlns:a16="http://schemas.microsoft.com/office/drawing/2014/main" xmlns="" id="{35F4AF83-95CB-4FF4-9B5E-900A213B3B6F}"/>
              </a:ext>
            </a:extLst>
          </p:cNvPr>
          <p:cNvGraphicFramePr>
            <a:graphicFrameLocks noGrp="1"/>
          </p:cNvGraphicFramePr>
          <p:nvPr>
            <p:extLst>
              <p:ext uri="{D42A27DB-BD31-4B8C-83A1-F6EECF244321}">
                <p14:modId xmlns:p14="http://schemas.microsoft.com/office/powerpoint/2010/main" xmlns="" val="572449903"/>
              </p:ext>
            </p:extLst>
          </p:nvPr>
        </p:nvGraphicFramePr>
        <p:xfrm>
          <a:off x="960835" y="4862389"/>
          <a:ext cx="11461367" cy="2354374"/>
        </p:xfrm>
        <a:graphic>
          <a:graphicData uri="http://schemas.openxmlformats.org/drawingml/2006/table">
            <a:tbl>
              <a:tblPr firstRow="1" bandRow="1">
                <a:tableStyleId>{93296810-A885-4BE3-A3E7-6D5BEEA58F35}</a:tableStyleId>
              </a:tblPr>
              <a:tblGrid>
                <a:gridCol w="4968552">
                  <a:extLst>
                    <a:ext uri="{9D8B030D-6E8A-4147-A177-3AD203B41FA5}">
                      <a16:colId xmlns:a16="http://schemas.microsoft.com/office/drawing/2014/main" xmlns="" val="3244213942"/>
                    </a:ext>
                  </a:extLst>
                </a:gridCol>
                <a:gridCol w="648072">
                  <a:extLst>
                    <a:ext uri="{9D8B030D-6E8A-4147-A177-3AD203B41FA5}">
                      <a16:colId xmlns:a16="http://schemas.microsoft.com/office/drawing/2014/main" xmlns="" val="2498783182"/>
                    </a:ext>
                  </a:extLst>
                </a:gridCol>
                <a:gridCol w="288032">
                  <a:extLst>
                    <a:ext uri="{9D8B030D-6E8A-4147-A177-3AD203B41FA5}">
                      <a16:colId xmlns:a16="http://schemas.microsoft.com/office/drawing/2014/main" xmlns="" val="986308131"/>
                    </a:ext>
                  </a:extLst>
                </a:gridCol>
                <a:gridCol w="5556711">
                  <a:extLst>
                    <a:ext uri="{9D8B030D-6E8A-4147-A177-3AD203B41FA5}">
                      <a16:colId xmlns:a16="http://schemas.microsoft.com/office/drawing/2014/main" xmlns="" val="2799048861"/>
                    </a:ext>
                  </a:extLst>
                </a:gridCol>
              </a:tblGrid>
              <a:tr h="275065">
                <a:tc>
                  <a:txBody>
                    <a:bodyPr/>
                    <a:lstStyle/>
                    <a:p>
                      <a:pPr algn="ctr">
                        <a:lnSpc>
                          <a:spcPct val="120000"/>
                        </a:lnSpc>
                      </a:pPr>
                      <a:r>
                        <a:rPr lang="zh-CN" altLang="en-US" sz="1400"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前期有关存托凭证的法规名称</a:t>
                      </a:r>
                    </a:p>
                  </a:txBody>
                  <a:tcPr anchor="ctr">
                    <a:lnL w="12700" cap="flat" cmpd="sng" algn="ctr">
                      <a:solidFill>
                        <a:srgbClr val="FFFFCC"/>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FFFFCC"/>
                      </a:solidFill>
                      <a:prstDash val="solid"/>
                      <a:round/>
                      <a:headEnd type="none" w="med" len="med"/>
                      <a:tailEnd type="none" w="med" len="med"/>
                    </a:lnT>
                    <a:lnB w="12700" cap="flat" cmpd="sng" algn="ctr">
                      <a:solidFill>
                        <a:srgbClr val="FFFFCC"/>
                      </a:solidFill>
                      <a:prstDash val="solid"/>
                      <a:round/>
                      <a:headEnd type="none" w="med" len="med"/>
                      <a:tailEnd type="none" w="med" len="med"/>
                    </a:lnB>
                    <a:solidFill>
                      <a:srgbClr val="C00000"/>
                    </a:solidFill>
                  </a:tcPr>
                </a:tc>
                <a:tc>
                  <a:txBody>
                    <a:bodyPr/>
                    <a:lstStyle/>
                    <a:p>
                      <a:pPr algn="ctr">
                        <a:lnSpc>
                          <a:spcPct val="120000"/>
                        </a:lnSpc>
                      </a:pPr>
                      <a:endParaRPr lang="zh-CN" altLang="en-US" sz="1400"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FFFFCC"/>
                      </a:solidFill>
                      <a:prstDash val="solid"/>
                      <a:round/>
                      <a:headEnd type="none" w="med" len="med"/>
                      <a:tailEnd type="none" w="med" len="med"/>
                    </a:lnT>
                    <a:lnB w="12700" cap="flat" cmpd="sng" algn="ctr">
                      <a:solidFill>
                        <a:srgbClr val="FFFFCC"/>
                      </a:solidFill>
                      <a:prstDash val="solid"/>
                      <a:round/>
                      <a:headEnd type="none" w="med" len="med"/>
                      <a:tailEnd type="none" w="med" len="med"/>
                    </a:lnB>
                    <a:solidFill>
                      <a:srgbClr val="C00000"/>
                    </a:solidFill>
                  </a:tcPr>
                </a:tc>
                <a:tc>
                  <a:txBody>
                    <a:bodyPr/>
                    <a:lstStyle/>
                    <a:p>
                      <a:pPr algn="ctr">
                        <a:lnSpc>
                          <a:spcPct val="120000"/>
                        </a:lnSpc>
                      </a:pPr>
                      <a:endParaRPr lang="zh-CN" altLang="en-US" sz="1400"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endParaRPr>
                    </a:p>
                  </a:txBody>
                  <a:tcPr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FFFFCC"/>
                      </a:solidFill>
                      <a:prstDash val="solid"/>
                      <a:round/>
                      <a:headEnd type="none" w="med" len="med"/>
                      <a:tailEnd type="none" w="med" len="med"/>
                    </a:lnT>
                    <a:lnB w="12700" cap="flat" cmpd="sng" algn="ctr">
                      <a:solidFill>
                        <a:srgbClr val="FFFFCC"/>
                      </a:solidFill>
                      <a:prstDash val="solid"/>
                      <a:round/>
                      <a:headEnd type="none" w="med" len="med"/>
                      <a:tailEnd type="none" w="med" len="med"/>
                    </a:lnB>
                    <a:solidFill>
                      <a:srgbClr val="C00000"/>
                    </a:solidFill>
                  </a:tcPr>
                </a:tc>
                <a:tc>
                  <a:txBody>
                    <a:bodyPr/>
                    <a:lstStyle/>
                    <a:p>
                      <a:pPr algn="ctr">
                        <a:lnSpc>
                          <a:spcPct val="120000"/>
                        </a:lnSpc>
                      </a:pPr>
                      <a:r>
                        <a:rPr lang="zh-CN" altLang="en-US" sz="1400"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具体规定</a:t>
                      </a:r>
                    </a:p>
                  </a:txBody>
                  <a:tcPr anchor="ctr">
                    <a:lnL w="12700" cap="flat" cmpd="sng" algn="ctr">
                      <a:solidFill>
                        <a:srgbClr val="C00000"/>
                      </a:solidFill>
                      <a:prstDash val="solid"/>
                      <a:round/>
                      <a:headEnd type="none" w="med" len="med"/>
                      <a:tailEnd type="none" w="med" len="med"/>
                    </a:lnL>
                    <a:lnR w="12700" cap="flat" cmpd="sng" algn="ctr">
                      <a:solidFill>
                        <a:srgbClr val="FFFFCC"/>
                      </a:solidFill>
                      <a:prstDash val="solid"/>
                      <a:round/>
                      <a:headEnd type="none" w="med" len="med"/>
                      <a:tailEnd type="none" w="med" len="med"/>
                    </a:lnR>
                    <a:lnT w="12700" cap="flat" cmpd="sng" algn="ctr">
                      <a:solidFill>
                        <a:srgbClr val="FFFFCC"/>
                      </a:solidFill>
                      <a:prstDash val="solid"/>
                      <a:round/>
                      <a:headEnd type="none" w="med" len="med"/>
                      <a:tailEnd type="none" w="med" len="med"/>
                    </a:lnT>
                    <a:lnB w="12700" cap="flat" cmpd="sng" algn="ctr">
                      <a:solidFill>
                        <a:srgbClr val="FFFFCC"/>
                      </a:solidFill>
                      <a:prstDash val="solid"/>
                      <a:round/>
                      <a:headEnd type="none" w="med" len="med"/>
                      <a:tailEnd type="none" w="med" len="med"/>
                    </a:lnB>
                    <a:solidFill>
                      <a:srgbClr val="C00000"/>
                    </a:solidFill>
                  </a:tcPr>
                </a:tc>
                <a:extLst>
                  <a:ext uri="{0D108BD9-81ED-4DB2-BD59-A6C34878D82A}">
                    <a16:rowId xmlns:a16="http://schemas.microsoft.com/office/drawing/2014/main" xmlns="" val="1814259996"/>
                  </a:ext>
                </a:extLst>
              </a:tr>
              <a:tr h="567393">
                <a:tc>
                  <a:txBody>
                    <a:bodyPr/>
                    <a:lstStyle/>
                    <a:p>
                      <a:pPr algn="just" latinLnBrk="1">
                        <a:lnSpc>
                          <a:spcPct val="120000"/>
                        </a:lnSpc>
                        <a:spcAft>
                          <a:spcPts val="0"/>
                        </a:spcAft>
                      </a:pPr>
                      <a:r>
                        <a:rPr lang="zh-CN"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《国务院办公厅转发证监会关于开展创新企业境内发行股票或存托凭证试点若干意见的通知》</a:t>
                      </a:r>
                      <a:r>
                        <a:rPr lang="zh-CN" altLang="en-US"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2018</a:t>
                      </a:r>
                      <a:r>
                        <a:rPr lang="zh-CN" altLang="en-US"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年）</a:t>
                      </a: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rgbClr val="FFFFCC"/>
                      </a:solidFill>
                      <a:prstDash val="solid"/>
                      <a:round/>
                      <a:headEnd type="none" w="med" len="med"/>
                      <a:tailEnd type="none" w="med" len="med"/>
                    </a:lnT>
                    <a:solidFill>
                      <a:schemeClr val="bg1">
                        <a:lumMod val="95000"/>
                      </a:schemeClr>
                    </a:solidFill>
                  </a:tcPr>
                </a:tc>
                <a:tc>
                  <a:txBody>
                    <a:bodyPr/>
                    <a:lstStyle/>
                    <a:p>
                      <a:pPr algn="just" latinLnBrk="1">
                        <a:lnSpc>
                          <a:spcPct val="120000"/>
                        </a:lnSpc>
                        <a:spcAft>
                          <a:spcPts val="0"/>
                        </a:spcAft>
                      </a:pP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rgbClr val="FFFFCC"/>
                      </a:solidFill>
                      <a:prstDash val="solid"/>
                      <a:round/>
                      <a:headEnd type="none" w="med" len="med"/>
                      <a:tailEnd type="none" w="med" len="med"/>
                    </a:lnT>
                    <a:solidFill>
                      <a:schemeClr val="bg1">
                        <a:lumMod val="95000"/>
                      </a:schemeClr>
                    </a:solidFill>
                  </a:tcPr>
                </a:tc>
                <a:tc>
                  <a:txBody>
                    <a:bodyPr/>
                    <a:lstStyle/>
                    <a:p>
                      <a:pPr algn="just" latinLnBrk="1">
                        <a:lnSpc>
                          <a:spcPct val="120000"/>
                        </a:lnSpc>
                        <a:spcAft>
                          <a:spcPts val="0"/>
                        </a:spcAft>
                      </a:pP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rgbClr val="FFFFCC"/>
                      </a:solidFill>
                      <a:prstDash val="solid"/>
                      <a:round/>
                      <a:headEnd type="none" w="med" len="med"/>
                      <a:tailEnd type="none" w="med" len="med"/>
                    </a:lnT>
                    <a:solidFill>
                      <a:schemeClr val="bg1">
                        <a:lumMod val="95000"/>
                      </a:schemeClr>
                    </a:solidFill>
                  </a:tcPr>
                </a:tc>
                <a:tc>
                  <a:txBody>
                    <a:bodyPr/>
                    <a:lstStyle/>
                    <a:p>
                      <a:pPr algn="l" latinLnBrk="1">
                        <a:lnSpc>
                          <a:spcPct val="120000"/>
                        </a:lnSpc>
                        <a:spcAft>
                          <a:spcPts val="0"/>
                        </a:spcAft>
                      </a:pPr>
                      <a:r>
                        <a:rPr lang="zh-CN"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允许试点红筹企业按程序在境内资本市场发行存托凭证上市（首次引入中国存托凭证这一证券品种）</a:t>
                      </a:r>
                      <a:r>
                        <a:rPr lang="zh-CN" altLang="en-US"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rgbClr val="FFFFCC"/>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xmlns="" val="2246512103"/>
                  </a:ext>
                </a:extLst>
              </a:tr>
              <a:tr h="860832">
                <a:tc>
                  <a:txBody>
                    <a:bodyPr/>
                    <a:lstStyle/>
                    <a:p>
                      <a:pPr algn="just" latinLnBrk="1">
                        <a:lnSpc>
                          <a:spcPct val="120000"/>
                        </a:lnSpc>
                        <a:spcAft>
                          <a:spcPts val="0"/>
                        </a:spcAft>
                      </a:pPr>
                      <a:r>
                        <a:rPr lang="zh-CN"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《存托凭证发行与交易管理办法》</a:t>
                      </a:r>
                      <a:r>
                        <a:rPr lang="zh-CN" altLang="en-US"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2018</a:t>
                      </a:r>
                      <a:r>
                        <a:rPr lang="zh-CN" altLang="en-US"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年）</a:t>
                      </a: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solidFill>
                  </a:tcPr>
                </a:tc>
                <a:tc>
                  <a:txBody>
                    <a:bodyPr/>
                    <a:lstStyle/>
                    <a:p>
                      <a:pPr algn="just" latinLnBrk="1">
                        <a:lnSpc>
                          <a:spcPct val="120000"/>
                        </a:lnSpc>
                        <a:spcAft>
                          <a:spcPts val="0"/>
                        </a:spcAft>
                      </a:pP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solidFill>
                  </a:tcPr>
                </a:tc>
                <a:tc>
                  <a:txBody>
                    <a:bodyPr/>
                    <a:lstStyle/>
                    <a:p>
                      <a:pPr algn="just" latinLnBrk="1">
                        <a:lnSpc>
                          <a:spcPct val="120000"/>
                        </a:lnSpc>
                        <a:spcAft>
                          <a:spcPts val="0"/>
                        </a:spcAft>
                      </a:pP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solidFill>
                  </a:tcPr>
                </a:tc>
                <a:tc>
                  <a:txBody>
                    <a:bodyPr/>
                    <a:lstStyle/>
                    <a:p>
                      <a:pPr algn="l" latinLnBrk="1">
                        <a:lnSpc>
                          <a:spcPct val="120000"/>
                        </a:lnSpc>
                        <a:spcAft>
                          <a:spcPts val="0"/>
                        </a:spcAft>
                      </a:pPr>
                      <a:r>
                        <a:rPr lang="zh-CN" sz="1400" b="0" u="none" kern="100" cap="all"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境外基础证券发行人实施重大资产重组、发行存托凭证购买资产的，应当符合法律、行政法规以及中国证监会规定，但是境外基础证券发行人不得通过发行存托凭证在中国境内重组上市</a:t>
                      </a:r>
                      <a:r>
                        <a:rPr lang="zh-CN" altLang="en-US" sz="1400" b="0" u="none" kern="100" cap="all"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400" b="0"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solidFill>
                  </a:tcPr>
                </a:tc>
                <a:extLst>
                  <a:ext uri="{0D108BD9-81ED-4DB2-BD59-A6C34878D82A}">
                    <a16:rowId xmlns:a16="http://schemas.microsoft.com/office/drawing/2014/main" xmlns="" val="3231158681"/>
                  </a:ext>
                </a:extLst>
              </a:tr>
              <a:tr h="600965">
                <a:tc>
                  <a:txBody>
                    <a:bodyPr/>
                    <a:lstStyle/>
                    <a:p>
                      <a:pPr algn="just" latinLnBrk="1">
                        <a:lnSpc>
                          <a:spcPct val="120000"/>
                        </a:lnSpc>
                        <a:spcAft>
                          <a:spcPts val="0"/>
                        </a:spcAft>
                      </a:pPr>
                      <a:r>
                        <a:rPr lang="zh-CN"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《上海证券交易所科创板上市公司重大资产重组审核规则》</a:t>
                      </a:r>
                      <a:r>
                        <a:rPr lang="zh-CN" altLang="en-US"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2019</a:t>
                      </a:r>
                      <a:r>
                        <a:rPr lang="zh-CN" altLang="en-US" sz="1400" b="0" u="none" kern="100" cap="all" spc="40"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年）</a:t>
                      </a: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solidFill>
                      <a:schemeClr val="bg1">
                        <a:lumMod val="95000"/>
                      </a:schemeClr>
                    </a:solidFill>
                  </a:tcPr>
                </a:tc>
                <a:tc>
                  <a:txBody>
                    <a:bodyPr/>
                    <a:lstStyle/>
                    <a:p>
                      <a:pPr algn="just" latinLnBrk="1">
                        <a:lnSpc>
                          <a:spcPct val="120000"/>
                        </a:lnSpc>
                        <a:spcAft>
                          <a:spcPts val="0"/>
                        </a:spcAft>
                      </a:pP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solidFill>
                      <a:schemeClr val="bg1">
                        <a:lumMod val="95000"/>
                      </a:schemeClr>
                    </a:solidFill>
                  </a:tcPr>
                </a:tc>
                <a:tc>
                  <a:txBody>
                    <a:bodyPr/>
                    <a:lstStyle/>
                    <a:p>
                      <a:pPr algn="just" latinLnBrk="1">
                        <a:lnSpc>
                          <a:spcPct val="120000"/>
                        </a:lnSpc>
                        <a:spcAft>
                          <a:spcPts val="0"/>
                        </a:spcAft>
                      </a:pPr>
                      <a:endParaRPr lang="zh-CN" sz="1400" b="1"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solidFill>
                      <a:schemeClr val="bg1">
                        <a:lumMod val="95000"/>
                      </a:schemeClr>
                    </a:solidFill>
                  </a:tcPr>
                </a:tc>
                <a:tc>
                  <a:txBody>
                    <a:bodyPr/>
                    <a:lstStyle/>
                    <a:p>
                      <a:pPr algn="l" latinLnBrk="1">
                        <a:lnSpc>
                          <a:spcPct val="120000"/>
                        </a:lnSpc>
                        <a:spcAft>
                          <a:spcPts val="0"/>
                        </a:spcAft>
                      </a:pPr>
                      <a:r>
                        <a:rPr lang="zh-CN" sz="1400" b="0" u="none" kern="100" cap="all"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科创公司发行存托凭证购买资产或者募集配套资金，或者实施涉及股份发行的合并、分立的，信息披露要求、审核程序等参照适用本规则</a:t>
                      </a:r>
                      <a:r>
                        <a:rPr lang="zh-CN" altLang="en-US" sz="1400" b="0" u="none" kern="100" cap="all" dirty="0">
                          <a:solidFill>
                            <a:srgbClr val="000000"/>
                          </a:solidFill>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400" b="0" u="none" kern="100" cap="all" dirty="0">
                        <a:solidFill>
                          <a:srgbClr val="0000FF"/>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0" marR="0"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xmlns="" val="2476163112"/>
                  </a:ext>
                </a:extLst>
              </a:tr>
            </a:tbl>
          </a:graphicData>
        </a:graphic>
      </p:graphicFrame>
      <p:grpSp>
        <p:nvGrpSpPr>
          <p:cNvPr id="3" name="组合 2">
            <a:extLst>
              <a:ext uri="{FF2B5EF4-FFF2-40B4-BE49-F238E27FC236}">
                <a16:creationId xmlns:a16="http://schemas.microsoft.com/office/drawing/2014/main" xmlns="" id="{FC0FB731-2BDD-4E66-81B0-FB2D79468C6C}"/>
              </a:ext>
            </a:extLst>
          </p:cNvPr>
          <p:cNvGrpSpPr/>
          <p:nvPr/>
        </p:nvGrpSpPr>
        <p:grpSpPr>
          <a:xfrm>
            <a:off x="888827" y="1358470"/>
            <a:ext cx="11593686" cy="3658800"/>
            <a:chOff x="1992173" y="1377087"/>
            <a:chExt cx="9500690" cy="3658800"/>
          </a:xfrm>
        </p:grpSpPr>
        <p:sp>
          <p:nvSpPr>
            <p:cNvPr id="23" name="矩形: 圆角 22">
              <a:extLst>
                <a:ext uri="{FF2B5EF4-FFF2-40B4-BE49-F238E27FC236}">
                  <a16:creationId xmlns:a16="http://schemas.microsoft.com/office/drawing/2014/main" xmlns="" id="{6BE25016-4776-4E34-B956-65277B6FC1F2}"/>
                </a:ext>
              </a:extLst>
            </p:cNvPr>
            <p:cNvSpPr/>
            <p:nvPr/>
          </p:nvSpPr>
          <p:spPr>
            <a:xfrm>
              <a:off x="2013018" y="3351487"/>
              <a:ext cx="9430423" cy="1317605"/>
            </a:xfrm>
            <a:prstGeom prst="roundRect">
              <a:avLst/>
            </a:prstGeom>
            <a:solidFill>
              <a:srgbClr val="F8F5F1"/>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6" name="矩形 15">
              <a:extLst>
                <a:ext uri="{FF2B5EF4-FFF2-40B4-BE49-F238E27FC236}">
                  <a16:creationId xmlns:a16="http://schemas.microsoft.com/office/drawing/2014/main" xmlns="" id="{FFD21FEF-22DD-4926-AA5D-717D75B385B5}"/>
                </a:ext>
              </a:extLst>
            </p:cNvPr>
            <p:cNvSpPr/>
            <p:nvPr/>
          </p:nvSpPr>
          <p:spPr>
            <a:xfrm>
              <a:off x="2022096" y="1843118"/>
              <a:ext cx="9470767" cy="892552"/>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明确将</a:t>
              </a:r>
              <a:r>
                <a:rPr lang="zh-CN" altLang="en-US" sz="1400" b="1" u="sng" dirty="0">
                  <a:latin typeface="Times New Roman" panose="02020603050405020304" pitchFamily="18" charset="0"/>
                  <a:ea typeface="楷体" panose="02010609060101010101" pitchFamily="49" charset="-122"/>
                  <a:cs typeface="+mn-ea"/>
                  <a:sym typeface="Times New Roman" panose="02020603050405020304" pitchFamily="18" charset="0"/>
                </a:rPr>
                <a:t>存托凭证</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列为法定证券品种。</a:t>
              </a:r>
            </a:p>
            <a:p>
              <a:pPr marL="171450" indent="-171450" algn="just">
                <a:spcBef>
                  <a:spcPts val="600"/>
                </a:spcBef>
                <a:spcAft>
                  <a:spcPts val="600"/>
                </a:spcAft>
                <a:buClr>
                  <a:srgbClr val="B69B80"/>
                </a:buClr>
                <a:buFont typeface="Wingdings" panose="05000000000000000000" pitchFamily="2" charset="2"/>
                <a:buChar char="u"/>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本次</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上市公司重大资产重组管理办法</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（第五十条第三款）明确，上市公司可以向特定对象发行存托凭证用于</a:t>
              </a:r>
              <a:r>
                <a:rPr lang="zh-CN" altLang="en-US" sz="1400" b="1" u="sng" dirty="0">
                  <a:latin typeface="Times New Roman" panose="02020603050405020304" pitchFamily="18" charset="0"/>
                  <a:ea typeface="楷体" panose="02010609060101010101" pitchFamily="49" charset="-122"/>
                  <a:cs typeface="+mn-ea"/>
                  <a:sym typeface="Times New Roman" panose="02020603050405020304" pitchFamily="18" charset="0"/>
                </a:rPr>
                <a:t>购买资产</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或者</a:t>
              </a:r>
              <a:r>
                <a:rPr lang="zh-CN" altLang="en-US" sz="1400" b="1" u="sng" dirty="0">
                  <a:latin typeface="Times New Roman" panose="02020603050405020304" pitchFamily="18" charset="0"/>
                  <a:ea typeface="楷体" panose="02010609060101010101" pitchFamily="49" charset="-122"/>
                  <a:cs typeface="+mn-ea"/>
                  <a:sym typeface="Times New Roman" panose="02020603050405020304" pitchFamily="18" charset="0"/>
                </a:rPr>
                <a:t>与其他公司合并</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，为上市公司使用新</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规定的支付工具作为重组支付对价提供制度支持。</a:t>
              </a:r>
            </a:p>
          </p:txBody>
        </p:sp>
        <p:sp>
          <p:nvSpPr>
            <p:cNvPr id="39" name="Text Box 38">
              <a:extLst>
                <a:ext uri="{FF2B5EF4-FFF2-40B4-BE49-F238E27FC236}">
                  <a16:creationId xmlns:a16="http://schemas.microsoft.com/office/drawing/2014/main" xmlns="" id="{C88D89AC-50AB-47BD-B49D-C40CA200231C}"/>
                </a:ext>
              </a:extLst>
            </p:cNvPr>
            <p:cNvSpPr txBox="1">
              <a:spLocks noChangeArrowheads="1"/>
            </p:cNvSpPr>
            <p:nvPr/>
          </p:nvSpPr>
          <p:spPr bwMode="auto">
            <a:xfrm>
              <a:off x="2617019" y="2924441"/>
              <a:ext cx="2355682" cy="369332"/>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ctr">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p>
          </p:txBody>
        </p:sp>
        <p:sp>
          <p:nvSpPr>
            <p:cNvPr id="40" name="Freeform 3">
              <a:extLst>
                <a:ext uri="{FF2B5EF4-FFF2-40B4-BE49-F238E27FC236}">
                  <a16:creationId xmlns:a16="http://schemas.microsoft.com/office/drawing/2014/main" xmlns="" id="{E4951264-A1C7-4D8F-9A17-3E11A8B6B638}"/>
                </a:ext>
              </a:extLst>
            </p:cNvPr>
            <p:cNvSpPr>
              <a:spLocks/>
            </p:cNvSpPr>
            <p:nvPr/>
          </p:nvSpPr>
          <p:spPr bwMode="auto">
            <a:xfrm>
              <a:off x="2040955" y="2960245"/>
              <a:ext cx="9433048" cy="323368"/>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矩形 41">
              <a:extLst>
                <a:ext uri="{FF2B5EF4-FFF2-40B4-BE49-F238E27FC236}">
                  <a16:creationId xmlns:a16="http://schemas.microsoft.com/office/drawing/2014/main" xmlns="" id="{22086D16-EEF6-4647-B0D0-1A790981BA8F}"/>
                </a:ext>
              </a:extLst>
            </p:cNvPr>
            <p:cNvSpPr/>
            <p:nvPr/>
          </p:nvSpPr>
          <p:spPr>
            <a:xfrm>
              <a:off x="1992173" y="3404671"/>
              <a:ext cx="9437761" cy="1631216"/>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重组支付工具在现金、非公开发行股份、定向可转债的基础上纳入存托凭证，可以</a:t>
              </a:r>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进一步增加支付便利。</a:t>
              </a:r>
              <a:endParaRPr lang="en-US" altLang="zh-CN" sz="1400" b="1"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Bef>
                  <a:spcPts val="600"/>
                </a:spcBef>
                <a:spcAft>
                  <a:spcPts val="600"/>
                </a:spcAft>
                <a:buClr>
                  <a:srgbClr val="B69B80"/>
                </a:buClr>
                <a:buFont typeface="Wingdings" panose="05000000000000000000" pitchFamily="2" charset="2"/>
                <a:buChar char="u"/>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如对于一些境外上市、拟在国内进行并购的企业，由于其不能直接在国内发股，因此可在国内发存托凭证，既可以减缓现金支付的压力，也可以通过这种方式促进收购尽快达成。</a:t>
              </a:r>
              <a:endParaRPr lang="en-US" altLang="zh-CN" sz="14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Bef>
                  <a:spcPts val="600"/>
                </a:spcBef>
                <a:spcAft>
                  <a:spcPts val="600"/>
                </a:spcAft>
                <a:buClr>
                  <a:srgbClr val="B69B80"/>
                </a:buClr>
                <a:buFont typeface="Wingdings" panose="05000000000000000000" pitchFamily="2" charset="2"/>
                <a:buChar char="u"/>
                <a:defRPr/>
              </a:pPr>
              <a:r>
                <a:rPr lang="zh-CN" altLang="en-US" sz="1400" dirty="0">
                  <a:latin typeface="Times New Roman" panose="02020603050405020304" pitchFamily="18" charset="0"/>
                  <a:ea typeface="楷体" panose="02010609060101010101" pitchFamily="49" charset="-122"/>
                  <a:cs typeface="+mn-ea"/>
                  <a:sym typeface="Times New Roman" panose="02020603050405020304" pitchFamily="18" charset="0"/>
                </a:rPr>
                <a:t>在前期有关存托凭证的规定中，</a:t>
              </a:r>
              <a:r>
                <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rPr>
                <a:t>已经体现了允许试点红筹企业发行存托凭证作为重组支付工具的精神。</a:t>
              </a:r>
            </a:p>
            <a:p>
              <a:pPr algn="just">
                <a:spcBef>
                  <a:spcPts val="600"/>
                </a:spcBef>
                <a:spcAft>
                  <a:spcPts val="600"/>
                </a:spcAft>
                <a:buClr>
                  <a:srgbClr val="B69B80"/>
                </a:buClr>
                <a:defRPr/>
              </a:pPr>
              <a:endParaRPr lang="zh-CN" altLang="en-US" sz="14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pic>
          <p:nvPicPr>
            <p:cNvPr id="15" name="图形 26">
              <a:extLst>
                <a:ext uri="{FF2B5EF4-FFF2-40B4-BE49-F238E27FC236}">
                  <a16:creationId xmlns:a16="http://schemas.microsoft.com/office/drawing/2014/main" xmlns="" id="{35EDDE9E-20CB-41B9-B4AB-36837F6E549E}"/>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2122263" y="2827145"/>
              <a:ext cx="386528" cy="444426"/>
            </a:xfrm>
            <a:prstGeom prst="rect">
              <a:avLst/>
            </a:prstGeom>
          </p:spPr>
        </p:pic>
        <p:sp>
          <p:nvSpPr>
            <p:cNvPr id="10" name="Text10">
              <a:extLst>
                <a:ext uri="{FF2B5EF4-FFF2-40B4-BE49-F238E27FC236}">
                  <a16:creationId xmlns:a16="http://schemas.microsoft.com/office/drawing/2014/main" xmlns="" id="{8A2C0656-9359-4810-A5A7-B24DC679A015}"/>
                </a:ext>
              </a:extLst>
            </p:cNvPr>
            <p:cNvSpPr>
              <a:spLocks noChangeArrowheads="1"/>
            </p:cNvSpPr>
            <p:nvPr/>
          </p:nvSpPr>
          <p:spPr bwMode="auto">
            <a:xfrm>
              <a:off x="2748791" y="1377087"/>
              <a:ext cx="656497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11" name="矩形 10">
              <a:extLst>
                <a:ext uri="{FF2B5EF4-FFF2-40B4-BE49-F238E27FC236}">
                  <a16:creationId xmlns:a16="http://schemas.microsoft.com/office/drawing/2014/main" xmlns="" id="{BF87837E-1A2D-4F46-8839-C945E10E28AA}"/>
                </a:ext>
              </a:extLst>
            </p:cNvPr>
            <p:cNvSpPr/>
            <p:nvPr/>
          </p:nvSpPr>
          <p:spPr>
            <a:xfrm>
              <a:off x="2036243" y="1728336"/>
              <a:ext cx="943776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2" name="AutoShape 22">
              <a:extLst>
                <a:ext uri="{FF2B5EF4-FFF2-40B4-BE49-F238E27FC236}">
                  <a16:creationId xmlns:a16="http://schemas.microsoft.com/office/drawing/2014/main" xmlns="" id="{6B9B3542-4C4F-4569-86D6-B1142C4A1AD1}"/>
                </a:ext>
              </a:extLst>
            </p:cNvPr>
            <p:cNvSpPr>
              <a:spLocks noChangeArrowheads="1"/>
            </p:cNvSpPr>
            <p:nvPr/>
          </p:nvSpPr>
          <p:spPr bwMode="auto">
            <a:xfrm>
              <a:off x="2161865" y="1412658"/>
              <a:ext cx="227779"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3" name="AutoShape 21">
              <a:extLst>
                <a:ext uri="{FF2B5EF4-FFF2-40B4-BE49-F238E27FC236}">
                  <a16:creationId xmlns:a16="http://schemas.microsoft.com/office/drawing/2014/main" xmlns="" id="{6520ABA0-3A0D-4A31-8353-8288E8306FF3}"/>
                </a:ext>
              </a:extLst>
            </p:cNvPr>
            <p:cNvSpPr>
              <a:spLocks noChangeArrowheads="1"/>
            </p:cNvSpPr>
            <p:nvPr/>
          </p:nvSpPr>
          <p:spPr bwMode="auto">
            <a:xfrm>
              <a:off x="2042718" y="1412658"/>
              <a:ext cx="227779"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4" name="AutoShape 23">
              <a:extLst>
                <a:ext uri="{FF2B5EF4-FFF2-40B4-BE49-F238E27FC236}">
                  <a16:creationId xmlns:a16="http://schemas.microsoft.com/office/drawing/2014/main" xmlns="" id="{FF7A6530-C7EF-4CE9-BD74-1177EFB5859B}"/>
                </a:ext>
              </a:extLst>
            </p:cNvPr>
            <p:cNvSpPr>
              <a:spLocks noChangeArrowheads="1"/>
            </p:cNvSpPr>
            <p:nvPr/>
          </p:nvSpPr>
          <p:spPr bwMode="auto">
            <a:xfrm>
              <a:off x="2281011" y="1412658"/>
              <a:ext cx="227779"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17" name="文本框 16">
            <a:extLst>
              <a:ext uri="{FF2B5EF4-FFF2-40B4-BE49-F238E27FC236}">
                <a16:creationId xmlns:a16="http://schemas.microsoft.com/office/drawing/2014/main" xmlns="" id="{9FE214BB-7EAB-4FB8-A79A-52982C4517D2}"/>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37</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86147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hidden="1">
            <a:extLst>
              <a:ext uri="{FF2B5EF4-FFF2-40B4-BE49-F238E27FC236}">
                <a16:creationId xmlns:a16="http://schemas.microsoft.com/office/drawing/2014/main" xmlns="" id="{0588FB40-DDFD-40B8-87F5-FD907FC5F9B2}"/>
              </a:ext>
            </a:extLst>
          </p:cNvPr>
          <p:cNvGraphicFramePr>
            <a:graphicFrameLocks noChangeAspect="1"/>
          </p:cNvGraphicFramePr>
          <p:nvPr/>
        </p:nvGraphicFramePr>
        <p:xfrm>
          <a:off x="1376363" y="1588"/>
          <a:ext cx="1588" cy="1588"/>
        </p:xfrm>
        <a:graphic>
          <a:graphicData uri="http://schemas.openxmlformats.org/presentationml/2006/ole">
            <p:oleObj spid="_x0000_s4161" name="think-cell 幻灯片" r:id="rId5" imgW="360" imgH="360" progId="">
              <p:embed/>
            </p:oleObj>
          </a:graphicData>
        </a:graphic>
      </p:graphicFrame>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2.2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为后续改革预留制度空间</a:t>
            </a:r>
          </a:p>
        </p:txBody>
      </p:sp>
      <p:grpSp>
        <p:nvGrpSpPr>
          <p:cNvPr id="3" name="组合 2">
            <a:extLst>
              <a:ext uri="{FF2B5EF4-FFF2-40B4-BE49-F238E27FC236}">
                <a16:creationId xmlns:a16="http://schemas.microsoft.com/office/drawing/2014/main" xmlns="" id="{00D3F67A-BDC9-4B10-B0F8-79B8B2C3D7E8}"/>
              </a:ext>
            </a:extLst>
          </p:cNvPr>
          <p:cNvGrpSpPr/>
          <p:nvPr/>
        </p:nvGrpSpPr>
        <p:grpSpPr>
          <a:xfrm>
            <a:off x="888827" y="1377087"/>
            <a:ext cx="11737304" cy="5701063"/>
            <a:chOff x="1974557" y="1377087"/>
            <a:chExt cx="9611591" cy="5701063"/>
          </a:xfrm>
        </p:grpSpPr>
        <p:sp>
          <p:nvSpPr>
            <p:cNvPr id="16" name="矩形 15">
              <a:extLst>
                <a:ext uri="{FF2B5EF4-FFF2-40B4-BE49-F238E27FC236}">
                  <a16:creationId xmlns:a16="http://schemas.microsoft.com/office/drawing/2014/main" xmlns="" id="{FFD21FEF-22DD-4926-AA5D-717D75B385B5}"/>
                </a:ext>
              </a:extLst>
            </p:cNvPr>
            <p:cNvSpPr/>
            <p:nvPr/>
          </p:nvSpPr>
          <p:spPr>
            <a:xfrm>
              <a:off x="2022096" y="1843118"/>
              <a:ext cx="9470767" cy="738664"/>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2019</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月，证监会修订</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时，对科创公司实施并购重组注册制试点适用特别规定予以授权。</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Bef>
                  <a:spcPts val="600"/>
                </a:spcBef>
                <a:spcAft>
                  <a:spcPts val="600"/>
                </a:spcAft>
                <a:buClr>
                  <a:srgbClr val="B69B80"/>
                </a:buClr>
                <a:buFont typeface="Wingdings" panose="05000000000000000000" pitchFamily="2" charset="2"/>
                <a:buChar char="u"/>
                <a:defRPr/>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本次修订后的</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第六十一条对该授权条款进一步调整，为后续改革（</a:t>
              </a:r>
              <a:r>
                <a:rPr lang="zh-CN" altLang="en-US" sz="1600" dirty="0">
                  <a:solidFill>
                    <a:srgbClr val="FF0000"/>
                  </a:solidFill>
                  <a:latin typeface="Times New Roman" panose="02020603050405020304" pitchFamily="18" charset="0"/>
                  <a:ea typeface="楷体" panose="02010609060101010101" pitchFamily="49" charset="-122"/>
                  <a:cs typeface="+mn-ea"/>
                  <a:sym typeface="Times New Roman" panose="02020603050405020304" pitchFamily="18" charset="0"/>
                </a:rPr>
                <a:t>创业板注册制改革等</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）提供法规支持。</a:t>
              </a:r>
            </a:p>
          </p:txBody>
        </p:sp>
        <p:sp>
          <p:nvSpPr>
            <p:cNvPr id="10" name="Text10">
              <a:extLst>
                <a:ext uri="{FF2B5EF4-FFF2-40B4-BE49-F238E27FC236}">
                  <a16:creationId xmlns:a16="http://schemas.microsoft.com/office/drawing/2014/main" xmlns="" id="{8A2C0656-9359-4810-A5A7-B24DC679A015}"/>
                </a:ext>
              </a:extLst>
            </p:cNvPr>
            <p:cNvSpPr>
              <a:spLocks noChangeArrowheads="1"/>
            </p:cNvSpPr>
            <p:nvPr/>
          </p:nvSpPr>
          <p:spPr bwMode="auto">
            <a:xfrm>
              <a:off x="2748791" y="1377087"/>
              <a:ext cx="656497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11" name="矩形 10">
              <a:extLst>
                <a:ext uri="{FF2B5EF4-FFF2-40B4-BE49-F238E27FC236}">
                  <a16:creationId xmlns:a16="http://schemas.microsoft.com/office/drawing/2014/main" xmlns="" id="{BF87837E-1A2D-4F46-8839-C945E10E28AA}"/>
                </a:ext>
              </a:extLst>
            </p:cNvPr>
            <p:cNvSpPr/>
            <p:nvPr/>
          </p:nvSpPr>
          <p:spPr>
            <a:xfrm>
              <a:off x="2036243" y="1728336"/>
              <a:ext cx="943776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2" name="AutoShape 22">
              <a:extLst>
                <a:ext uri="{FF2B5EF4-FFF2-40B4-BE49-F238E27FC236}">
                  <a16:creationId xmlns:a16="http://schemas.microsoft.com/office/drawing/2014/main" xmlns="" id="{6B9B3542-4C4F-4569-86D6-B1142C4A1AD1}"/>
                </a:ext>
              </a:extLst>
            </p:cNvPr>
            <p:cNvSpPr>
              <a:spLocks noChangeArrowheads="1"/>
            </p:cNvSpPr>
            <p:nvPr/>
          </p:nvSpPr>
          <p:spPr bwMode="auto">
            <a:xfrm>
              <a:off x="2161865" y="1412658"/>
              <a:ext cx="227779"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3" name="AutoShape 21">
              <a:extLst>
                <a:ext uri="{FF2B5EF4-FFF2-40B4-BE49-F238E27FC236}">
                  <a16:creationId xmlns:a16="http://schemas.microsoft.com/office/drawing/2014/main" xmlns="" id="{6520ABA0-3A0D-4A31-8353-8288E8306FF3}"/>
                </a:ext>
              </a:extLst>
            </p:cNvPr>
            <p:cNvSpPr>
              <a:spLocks noChangeArrowheads="1"/>
            </p:cNvSpPr>
            <p:nvPr/>
          </p:nvSpPr>
          <p:spPr bwMode="auto">
            <a:xfrm>
              <a:off x="2042718" y="1412658"/>
              <a:ext cx="227779"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4" name="AutoShape 23">
              <a:extLst>
                <a:ext uri="{FF2B5EF4-FFF2-40B4-BE49-F238E27FC236}">
                  <a16:creationId xmlns:a16="http://schemas.microsoft.com/office/drawing/2014/main" xmlns="" id="{FF7A6530-C7EF-4CE9-BD74-1177EFB5859B}"/>
                </a:ext>
              </a:extLst>
            </p:cNvPr>
            <p:cNvSpPr>
              <a:spLocks noChangeArrowheads="1"/>
            </p:cNvSpPr>
            <p:nvPr/>
          </p:nvSpPr>
          <p:spPr bwMode="auto">
            <a:xfrm>
              <a:off x="2281011" y="1412658"/>
              <a:ext cx="227779"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7" name="Rectangle 1029">
              <a:extLst>
                <a:ext uri="{FF2B5EF4-FFF2-40B4-BE49-F238E27FC236}">
                  <a16:creationId xmlns:a16="http://schemas.microsoft.com/office/drawing/2014/main" xmlns="" id="{43FDBA2F-2042-4A10-8EB5-01687D4346B0}"/>
                </a:ext>
              </a:extLst>
            </p:cNvPr>
            <p:cNvSpPr>
              <a:spLocks noChangeArrowheads="1"/>
            </p:cNvSpPr>
            <p:nvPr/>
          </p:nvSpPr>
          <p:spPr bwMode="auto">
            <a:xfrm>
              <a:off x="7121652" y="2700511"/>
              <a:ext cx="4464496" cy="309600"/>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第六十一条</a:t>
              </a:r>
            </a:p>
          </p:txBody>
        </p:sp>
        <p:sp>
          <p:nvSpPr>
            <p:cNvPr id="18" name="Text Box 38">
              <a:extLst>
                <a:ext uri="{FF2B5EF4-FFF2-40B4-BE49-F238E27FC236}">
                  <a16:creationId xmlns:a16="http://schemas.microsoft.com/office/drawing/2014/main" xmlns="" id="{166FE1F7-DF20-47BE-8A8F-A1673A5393CE}"/>
                </a:ext>
              </a:extLst>
            </p:cNvPr>
            <p:cNvSpPr txBox="1">
              <a:spLocks noChangeArrowheads="1"/>
            </p:cNvSpPr>
            <p:nvPr/>
          </p:nvSpPr>
          <p:spPr bwMode="auto">
            <a:xfrm>
              <a:off x="7119805" y="3160064"/>
              <a:ext cx="4464497" cy="69257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defPPr>
                <a:defRPr lang="zh-CN"/>
              </a:defPPr>
              <a:lvl1pPr marL="17462" indent="-171450" defTabSz="712788" fontAlgn="base">
                <a:lnSpc>
                  <a:spcPct val="120000"/>
                </a:lnSpc>
                <a:spcBef>
                  <a:spcPts val="600"/>
                </a:spcBef>
                <a:spcAft>
                  <a:spcPct val="0"/>
                </a:spcAft>
                <a:buSzPct val="70000"/>
                <a:buFont typeface="Wingdings" panose="05000000000000000000" pitchFamily="2" charset="2"/>
                <a:buChar char="Ø"/>
                <a:defRPr sz="1200">
                  <a:solidFill>
                    <a:prstClr val="black"/>
                  </a:solidFill>
                  <a:latin typeface="Times New Roman" panose="02020603050405020304" pitchFamily="18" charset="0"/>
                  <a:ea typeface="楷体" panose="02010609060101010101" pitchFamily="49" charset="-122"/>
                  <a:cs typeface="+mn-ea"/>
                </a:defRPr>
              </a:lvl1pPr>
              <a:lvl2pPr marL="742950" indent="-285750" defTabSz="712788" eaLnBrk="0" hangingPunct="0">
                <a:defRPr>
                  <a:latin typeface="Arial" pitchFamily="34" charset="0"/>
                  <a:ea typeface="宋体" pitchFamily="2" charset="-122"/>
                </a:defRPr>
              </a:lvl2pPr>
              <a:lvl3pPr marL="1143000" indent="-228600" defTabSz="712788" eaLnBrk="0" hangingPunct="0">
                <a:defRPr>
                  <a:latin typeface="Arial" pitchFamily="34" charset="0"/>
                  <a:ea typeface="宋体" pitchFamily="2" charset="-122"/>
                </a:defRPr>
              </a:lvl3pPr>
              <a:lvl4pPr marL="1600200" indent="-228600" defTabSz="712788" eaLnBrk="0" hangingPunct="0">
                <a:defRPr>
                  <a:latin typeface="Arial" pitchFamily="34" charset="0"/>
                  <a:ea typeface="宋体" pitchFamily="2" charset="-122"/>
                </a:defRPr>
              </a:lvl4pPr>
              <a:lvl5pPr marL="2057400" indent="-228600" defTabSz="712788" eaLnBrk="0" hangingPunct="0">
                <a:defRPr>
                  <a:latin typeface="Arial" pitchFamily="34" charset="0"/>
                  <a:ea typeface="宋体" pitchFamily="2" charset="-122"/>
                </a:defRPr>
              </a:lvl5pPr>
              <a:lvl6pPr marL="2514600" indent="-228600" defTabSz="712788" eaLnBrk="0" fontAlgn="base" hangingPunct="0">
                <a:spcBef>
                  <a:spcPct val="0"/>
                </a:spcBef>
                <a:spcAft>
                  <a:spcPct val="0"/>
                </a:spcAft>
                <a:defRPr>
                  <a:latin typeface="Arial" pitchFamily="34" charset="0"/>
                  <a:ea typeface="宋体" pitchFamily="2" charset="-122"/>
                </a:defRPr>
              </a:lvl6pPr>
              <a:lvl7pPr marL="2971800" indent="-228600" defTabSz="712788" eaLnBrk="0" fontAlgn="base" hangingPunct="0">
                <a:spcBef>
                  <a:spcPct val="0"/>
                </a:spcBef>
                <a:spcAft>
                  <a:spcPct val="0"/>
                </a:spcAft>
                <a:defRPr>
                  <a:latin typeface="Arial" pitchFamily="34" charset="0"/>
                  <a:ea typeface="宋体" pitchFamily="2" charset="-122"/>
                </a:defRPr>
              </a:lvl7pPr>
              <a:lvl8pPr marL="3429000" indent="-228600" defTabSz="712788" eaLnBrk="0" fontAlgn="base" hangingPunct="0">
                <a:spcBef>
                  <a:spcPct val="0"/>
                </a:spcBef>
                <a:spcAft>
                  <a:spcPct val="0"/>
                </a:spcAft>
                <a:defRPr>
                  <a:latin typeface="Arial" pitchFamily="34" charset="0"/>
                  <a:ea typeface="宋体" pitchFamily="2" charset="-122"/>
                </a:defRPr>
              </a:lvl8pPr>
              <a:lvl9pPr marL="3886200" indent="-228600" defTabSz="712788" eaLnBrk="0" fontAlgn="base" hangingPunct="0">
                <a:spcBef>
                  <a:spcPct val="0"/>
                </a:spcBef>
                <a:spcAft>
                  <a:spcPct val="0"/>
                </a:spcAft>
                <a:defRPr>
                  <a:latin typeface="Arial" pitchFamily="34" charset="0"/>
                  <a:ea typeface="宋体" pitchFamily="2" charset="-122"/>
                </a:defRPr>
              </a:lvl9pPr>
            </a:lstStyle>
            <a:p>
              <a:r>
                <a:rPr lang="zh-CN" altLang="en-US" sz="1400" dirty="0"/>
                <a:t>中国证监会对</a:t>
              </a:r>
              <a:r>
                <a:rPr lang="zh-CN" altLang="en-US" sz="1400" b="1" dirty="0">
                  <a:solidFill>
                    <a:srgbClr val="FF0000"/>
                  </a:solidFill>
                </a:rPr>
                <a:t>证券交易所相关板块上市公司</a:t>
              </a:r>
              <a:r>
                <a:rPr lang="zh-CN" altLang="en-US" sz="1400" dirty="0"/>
                <a:t>重大资产重组另有规定的，从其规定。</a:t>
              </a:r>
              <a:endParaRPr lang="zh-CN" altLang="en-US" sz="1400" dirty="0">
                <a:sym typeface="Times New Roman" panose="02020603050405020304" pitchFamily="18" charset="0"/>
              </a:endParaRPr>
            </a:p>
          </p:txBody>
        </p:sp>
        <p:sp>
          <p:nvSpPr>
            <p:cNvPr id="19" name="Rectangle 1029">
              <a:extLst>
                <a:ext uri="{FF2B5EF4-FFF2-40B4-BE49-F238E27FC236}">
                  <a16:creationId xmlns:a16="http://schemas.microsoft.com/office/drawing/2014/main" xmlns="" id="{3FB198D1-35F3-4DDD-B148-3E79638762A7}"/>
                </a:ext>
              </a:extLst>
            </p:cNvPr>
            <p:cNvSpPr>
              <a:spLocks noChangeArrowheads="1"/>
            </p:cNvSpPr>
            <p:nvPr/>
          </p:nvSpPr>
          <p:spPr bwMode="auto">
            <a:xfrm>
              <a:off x="2022095" y="2700511"/>
              <a:ext cx="4464496" cy="311166"/>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pP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第六十一条</a:t>
              </a:r>
            </a:p>
          </p:txBody>
        </p:sp>
        <p:sp>
          <p:nvSpPr>
            <p:cNvPr id="20" name="Text Box 38">
              <a:extLst>
                <a:ext uri="{FF2B5EF4-FFF2-40B4-BE49-F238E27FC236}">
                  <a16:creationId xmlns:a16="http://schemas.microsoft.com/office/drawing/2014/main" xmlns="" id="{B9ECE8CA-894C-4235-87AD-98BA453C474F}"/>
                </a:ext>
              </a:extLst>
            </p:cNvPr>
            <p:cNvSpPr txBox="1">
              <a:spLocks noChangeArrowheads="1"/>
            </p:cNvSpPr>
            <p:nvPr/>
          </p:nvSpPr>
          <p:spPr bwMode="auto">
            <a:xfrm>
              <a:off x="2020248" y="3160064"/>
              <a:ext cx="4464497" cy="69257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defPPr>
                <a:defRPr lang="zh-CN"/>
              </a:defPPr>
              <a:lvl1pPr marL="17462" indent="-171450" defTabSz="712788" fontAlgn="base">
                <a:lnSpc>
                  <a:spcPct val="120000"/>
                </a:lnSpc>
                <a:spcBef>
                  <a:spcPts val="600"/>
                </a:spcBef>
                <a:spcAft>
                  <a:spcPct val="0"/>
                </a:spcAft>
                <a:buSzPct val="70000"/>
                <a:buFont typeface="Wingdings" panose="05000000000000000000" pitchFamily="2" charset="2"/>
                <a:buChar char="Ø"/>
                <a:defRPr sz="1200">
                  <a:solidFill>
                    <a:prstClr val="black"/>
                  </a:solidFill>
                  <a:latin typeface="Times New Roman" panose="02020603050405020304" pitchFamily="18" charset="0"/>
                  <a:ea typeface="楷体" panose="02010609060101010101" pitchFamily="49" charset="-122"/>
                  <a:cs typeface="+mn-ea"/>
                </a:defRPr>
              </a:lvl1pPr>
              <a:lvl2pPr marL="742950" indent="-285750" defTabSz="712788" eaLnBrk="0" hangingPunct="0">
                <a:defRPr>
                  <a:latin typeface="Arial" pitchFamily="34" charset="0"/>
                  <a:ea typeface="宋体" pitchFamily="2" charset="-122"/>
                </a:defRPr>
              </a:lvl2pPr>
              <a:lvl3pPr marL="1143000" indent="-228600" defTabSz="712788" eaLnBrk="0" hangingPunct="0">
                <a:defRPr>
                  <a:latin typeface="Arial" pitchFamily="34" charset="0"/>
                  <a:ea typeface="宋体" pitchFamily="2" charset="-122"/>
                </a:defRPr>
              </a:lvl3pPr>
              <a:lvl4pPr marL="1600200" indent="-228600" defTabSz="712788" eaLnBrk="0" hangingPunct="0">
                <a:defRPr>
                  <a:latin typeface="Arial" pitchFamily="34" charset="0"/>
                  <a:ea typeface="宋体" pitchFamily="2" charset="-122"/>
                </a:defRPr>
              </a:lvl4pPr>
              <a:lvl5pPr marL="2057400" indent="-228600" defTabSz="712788" eaLnBrk="0" hangingPunct="0">
                <a:defRPr>
                  <a:latin typeface="Arial" pitchFamily="34" charset="0"/>
                  <a:ea typeface="宋体" pitchFamily="2" charset="-122"/>
                </a:defRPr>
              </a:lvl5pPr>
              <a:lvl6pPr marL="2514600" indent="-228600" defTabSz="712788" eaLnBrk="0" fontAlgn="base" hangingPunct="0">
                <a:spcBef>
                  <a:spcPct val="0"/>
                </a:spcBef>
                <a:spcAft>
                  <a:spcPct val="0"/>
                </a:spcAft>
                <a:defRPr>
                  <a:latin typeface="Arial" pitchFamily="34" charset="0"/>
                  <a:ea typeface="宋体" pitchFamily="2" charset="-122"/>
                </a:defRPr>
              </a:lvl6pPr>
              <a:lvl7pPr marL="2971800" indent="-228600" defTabSz="712788" eaLnBrk="0" fontAlgn="base" hangingPunct="0">
                <a:spcBef>
                  <a:spcPct val="0"/>
                </a:spcBef>
                <a:spcAft>
                  <a:spcPct val="0"/>
                </a:spcAft>
                <a:defRPr>
                  <a:latin typeface="Arial" pitchFamily="34" charset="0"/>
                  <a:ea typeface="宋体" pitchFamily="2" charset="-122"/>
                </a:defRPr>
              </a:lvl7pPr>
              <a:lvl8pPr marL="3429000" indent="-228600" defTabSz="712788" eaLnBrk="0" fontAlgn="base" hangingPunct="0">
                <a:spcBef>
                  <a:spcPct val="0"/>
                </a:spcBef>
                <a:spcAft>
                  <a:spcPct val="0"/>
                </a:spcAft>
                <a:defRPr>
                  <a:latin typeface="Arial" pitchFamily="34" charset="0"/>
                  <a:ea typeface="宋体" pitchFamily="2" charset="-122"/>
                </a:defRPr>
              </a:lvl8pPr>
              <a:lvl9pPr marL="3886200" indent="-228600" defTabSz="712788" eaLnBrk="0" fontAlgn="base" hangingPunct="0">
                <a:spcBef>
                  <a:spcPct val="0"/>
                </a:spcBef>
                <a:spcAft>
                  <a:spcPct val="0"/>
                </a:spcAft>
                <a:defRPr>
                  <a:latin typeface="Arial" pitchFamily="34" charset="0"/>
                  <a:ea typeface="宋体" pitchFamily="2" charset="-122"/>
                </a:defRPr>
              </a:lvl9pPr>
            </a:lstStyle>
            <a:p>
              <a:r>
                <a:rPr lang="zh-CN" altLang="en-US" sz="1400" dirty="0"/>
                <a:t>中国证监会对</a:t>
              </a:r>
              <a:r>
                <a:rPr lang="zh-CN" altLang="en-US" sz="1400" b="1" dirty="0"/>
                <a:t>科创板上市公司</a:t>
              </a:r>
              <a:r>
                <a:rPr lang="zh-CN" altLang="en-US" sz="1400" dirty="0"/>
                <a:t>重大资产重组另有规定的，从其规定。</a:t>
              </a:r>
              <a:endParaRPr lang="zh-CN" altLang="en-US" sz="1400" dirty="0">
                <a:sym typeface="Times New Roman" panose="02020603050405020304" pitchFamily="18" charset="0"/>
              </a:endParaRPr>
            </a:p>
          </p:txBody>
        </p:sp>
        <p:sp>
          <p:nvSpPr>
            <p:cNvPr id="21" name="AutoShape 1037">
              <a:extLst>
                <a:ext uri="{FF2B5EF4-FFF2-40B4-BE49-F238E27FC236}">
                  <a16:creationId xmlns:a16="http://schemas.microsoft.com/office/drawing/2014/main" xmlns="" id="{8295D45D-8D58-4F5B-A724-2CBAEB8E5A47}"/>
                </a:ext>
              </a:extLst>
            </p:cNvPr>
            <p:cNvSpPr>
              <a:spLocks noChangeArrowheads="1"/>
            </p:cNvSpPr>
            <p:nvPr/>
          </p:nvSpPr>
          <p:spPr bwMode="auto">
            <a:xfrm>
              <a:off x="6622253" y="3253387"/>
              <a:ext cx="360043" cy="361913"/>
            </a:xfrm>
            <a:prstGeom prst="rightArrow">
              <a:avLst>
                <a:gd name="adj1" fmla="val 56222"/>
                <a:gd name="adj2" fmla="val 52121"/>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cxnSp>
          <p:nvCxnSpPr>
            <p:cNvPr id="22" name="直接连接符 21">
              <a:extLst>
                <a:ext uri="{FF2B5EF4-FFF2-40B4-BE49-F238E27FC236}">
                  <a16:creationId xmlns:a16="http://schemas.microsoft.com/office/drawing/2014/main" xmlns="" id="{69864E3F-9C51-47E9-8B45-470895686FF1}"/>
                </a:ext>
              </a:extLst>
            </p:cNvPr>
            <p:cNvCxnSpPr>
              <a:cxnSpLocks/>
            </p:cNvCxnSpPr>
            <p:nvPr/>
          </p:nvCxnSpPr>
          <p:spPr>
            <a:xfrm>
              <a:off x="4548034" y="4394194"/>
              <a:ext cx="4185890" cy="0"/>
            </a:xfrm>
            <a:prstGeom prst="line">
              <a:avLst/>
            </a:prstGeom>
            <a:ln w="19050" cap="rnd">
              <a:solidFill>
                <a:schemeClr val="bg1">
                  <a:lumMod val="75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9" name="对话气泡: 矩形 28">
              <a:extLst>
                <a:ext uri="{FF2B5EF4-FFF2-40B4-BE49-F238E27FC236}">
                  <a16:creationId xmlns:a16="http://schemas.microsoft.com/office/drawing/2014/main" xmlns="" id="{99D3FFBB-05AC-4F99-AE69-F9447325315F}"/>
                </a:ext>
              </a:extLst>
            </p:cNvPr>
            <p:cNvSpPr/>
            <p:nvPr/>
          </p:nvSpPr>
          <p:spPr>
            <a:xfrm>
              <a:off x="1985169" y="4975497"/>
              <a:ext cx="4637084" cy="2102653"/>
            </a:xfrm>
            <a:prstGeom prst="wedgeRectCallou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p>
          </p:txBody>
        </p:sp>
        <p:sp>
          <p:nvSpPr>
            <p:cNvPr id="30" name="矩形 29">
              <a:extLst>
                <a:ext uri="{FF2B5EF4-FFF2-40B4-BE49-F238E27FC236}">
                  <a16:creationId xmlns:a16="http://schemas.microsoft.com/office/drawing/2014/main" xmlns="" id="{07872ABB-73DA-456A-A4FF-8D0E271825E1}"/>
                </a:ext>
              </a:extLst>
            </p:cNvPr>
            <p:cNvSpPr/>
            <p:nvPr/>
          </p:nvSpPr>
          <p:spPr>
            <a:xfrm>
              <a:off x="1974557" y="5084685"/>
              <a:ext cx="4764249" cy="1622304"/>
            </a:xfrm>
            <a:prstGeom prst="rect">
              <a:avLst/>
            </a:prstGeom>
          </p:spPr>
          <p:txBody>
            <a:bodyPr wrap="square" anchor="ctr">
              <a:spAutoFit/>
            </a:bodyPr>
            <a:lstStyle/>
            <a:p>
              <a:pPr defTabSz="712788" fontAlgn="base">
                <a:lnSpc>
                  <a:spcPct val="120000"/>
                </a:lnSpc>
                <a:spcBef>
                  <a:spcPts val="600"/>
                </a:spcBef>
                <a:spcAft>
                  <a:spcPct val="0"/>
                </a:spcAft>
                <a:buSzPct val="70000"/>
              </a:pPr>
              <a:r>
                <a:rPr lang="zh-CN" altLang="en-US" sz="1200" dirty="0">
                  <a:solidFill>
                    <a:prstClr val="black"/>
                  </a:solidFill>
                  <a:latin typeface="Times New Roman" panose="02020603050405020304" pitchFamily="18" charset="0"/>
                  <a:ea typeface="楷体" panose="02010609060101010101" pitchFamily="49" charset="-122"/>
                  <a:cs typeface="+mn-ea"/>
                </a:rPr>
                <a:t>“</a:t>
              </a:r>
              <a:r>
                <a:rPr lang="zh-CN" altLang="en-US" sz="1200" b="1" dirty="0">
                  <a:solidFill>
                    <a:prstClr val="black"/>
                  </a:solidFill>
                  <a:latin typeface="Times New Roman" panose="02020603050405020304" pitchFamily="18" charset="0"/>
                  <a:ea typeface="楷体" panose="02010609060101010101" pitchFamily="49" charset="-122"/>
                  <a:cs typeface="+mn-ea"/>
                </a:rPr>
                <a:t>分步实施股票公开发行注册制改革</a:t>
              </a:r>
              <a:r>
                <a:rPr lang="zh-CN" altLang="en-US" sz="1200" dirty="0">
                  <a:solidFill>
                    <a:prstClr val="black"/>
                  </a:solidFill>
                  <a:latin typeface="Times New Roman" panose="02020603050405020304" pitchFamily="18" charset="0"/>
                  <a:ea typeface="楷体" panose="02010609060101010101" pitchFamily="49" charset="-122"/>
                  <a:cs typeface="+mn-ea"/>
                </a:rPr>
                <a:t>。证监会要会同有关方面依据修订后的证券法和</a:t>
              </a:r>
              <a:r>
                <a:rPr lang="en-US" altLang="zh-CN" sz="1200" dirty="0">
                  <a:solidFill>
                    <a:prstClr val="black"/>
                  </a:solidFill>
                  <a:latin typeface="Times New Roman" panose="02020603050405020304" pitchFamily="18" charset="0"/>
                  <a:ea typeface="楷体" panose="02010609060101010101" pitchFamily="49" charset="-122"/>
                  <a:cs typeface="+mn-ea"/>
                </a:rPr>
                <a:t>《</a:t>
              </a:r>
              <a:r>
                <a:rPr lang="zh-CN" altLang="en-US" sz="1200" dirty="0">
                  <a:solidFill>
                    <a:prstClr val="black"/>
                  </a:solidFill>
                  <a:latin typeface="Times New Roman" panose="02020603050405020304" pitchFamily="18" charset="0"/>
                  <a:ea typeface="楷体" panose="02010609060101010101" pitchFamily="49" charset="-122"/>
                  <a:cs typeface="+mn-ea"/>
                </a:rPr>
                <a:t>关于在上海证券交易所设立科创板并试点注册制的实施意见</a:t>
              </a:r>
              <a:r>
                <a:rPr lang="en-US" altLang="zh-CN" sz="1200" dirty="0">
                  <a:solidFill>
                    <a:prstClr val="black"/>
                  </a:solidFill>
                  <a:latin typeface="Times New Roman" panose="02020603050405020304" pitchFamily="18" charset="0"/>
                  <a:ea typeface="楷体" panose="02010609060101010101" pitchFamily="49" charset="-122"/>
                  <a:cs typeface="+mn-ea"/>
                </a:rPr>
                <a:t>》</a:t>
              </a:r>
              <a:r>
                <a:rPr lang="zh-CN" altLang="en-US" sz="1200" dirty="0">
                  <a:solidFill>
                    <a:prstClr val="black"/>
                  </a:solidFill>
                  <a:latin typeface="Times New Roman" panose="02020603050405020304" pitchFamily="18" charset="0"/>
                  <a:ea typeface="楷体" panose="02010609060101010101" pitchFamily="49" charset="-122"/>
                  <a:cs typeface="+mn-ea"/>
                </a:rPr>
                <a:t>的规定，进一步完善科创板相关制度规则，提高注册审核透明度，优化工作程序。研究制定在深圳证券交易所</a:t>
              </a:r>
              <a:r>
                <a:rPr lang="zh-CN" altLang="en-US" sz="1200" b="1" dirty="0">
                  <a:solidFill>
                    <a:prstClr val="black"/>
                  </a:solidFill>
                  <a:latin typeface="Times New Roman" panose="02020603050405020304" pitchFamily="18" charset="0"/>
                  <a:ea typeface="楷体" panose="02010609060101010101" pitchFamily="49" charset="-122"/>
                  <a:cs typeface="+mn-ea"/>
                </a:rPr>
                <a:t>创业板试点股票公开发行注册制</a:t>
              </a:r>
              <a:r>
                <a:rPr lang="zh-CN" altLang="en-US" sz="1200" dirty="0">
                  <a:solidFill>
                    <a:prstClr val="black"/>
                  </a:solidFill>
                  <a:latin typeface="Times New Roman" panose="02020603050405020304" pitchFamily="18" charset="0"/>
                  <a:ea typeface="楷体" panose="02010609060101010101" pitchFamily="49" charset="-122"/>
                  <a:cs typeface="+mn-ea"/>
                </a:rPr>
                <a:t>的总体方案，并及时总结科创板、创业板注册制改革经验，积极创造条件，适时提出在证券交易所其他板块和国务院批准的其他全国性证券交易场所实行股票公开发行注册制的方案。相关方案经国务院批准后实施。”</a:t>
              </a:r>
            </a:p>
          </p:txBody>
        </p:sp>
        <p:sp>
          <p:nvSpPr>
            <p:cNvPr id="31" name="矩形 30">
              <a:extLst>
                <a:ext uri="{FF2B5EF4-FFF2-40B4-BE49-F238E27FC236}">
                  <a16:creationId xmlns:a16="http://schemas.microsoft.com/office/drawing/2014/main" xmlns="" id="{C3D7F69B-8223-4A44-BB16-17F444A47830}"/>
                </a:ext>
              </a:extLst>
            </p:cNvPr>
            <p:cNvSpPr/>
            <p:nvPr/>
          </p:nvSpPr>
          <p:spPr>
            <a:xfrm>
              <a:off x="1974557" y="4500712"/>
              <a:ext cx="4776312" cy="307777"/>
            </a:xfrm>
            <a:prstGeom prst="rect">
              <a:avLst/>
            </a:prstGeom>
          </p:spPr>
          <p:txBody>
            <a:bodyPr wrap="square">
              <a:spAutoFit/>
            </a:bodyPr>
            <a:lstStyle/>
            <a:p>
              <a:pPr algn="ctr">
                <a:spcBef>
                  <a:spcPts val="600"/>
                </a:spcBef>
                <a:spcAft>
                  <a:spcPts val="600"/>
                </a:spcAft>
                <a:buClr>
                  <a:srgbClr val="B69B80"/>
                </a:buClr>
              </a:pPr>
              <a:r>
                <a:rPr lang="zh-CN" altLang="en-US" sz="1400" b="1" dirty="0">
                  <a:latin typeface="Times New Roman" panose="02020603050405020304" pitchFamily="18" charset="0"/>
                  <a:ea typeface="楷体" panose="02010609060101010101" pitchFamily="49" charset="-122"/>
                  <a:cs typeface="+mn-ea"/>
                </a:rPr>
                <a:t>国务院办公厅</a:t>
              </a:r>
              <a:r>
                <a:rPr lang="en-US" altLang="zh-CN" sz="1400" b="1" dirty="0">
                  <a:latin typeface="Times New Roman" panose="02020603050405020304" pitchFamily="18" charset="0"/>
                  <a:ea typeface="楷体" panose="02010609060101010101" pitchFamily="49" charset="-122"/>
                  <a:cs typeface="+mn-ea"/>
                </a:rPr>
                <a:t>2020</a:t>
              </a:r>
              <a:r>
                <a:rPr lang="zh-CN" altLang="en-US" sz="1400" b="1" dirty="0">
                  <a:latin typeface="Times New Roman" panose="02020603050405020304" pitchFamily="18" charset="0"/>
                  <a:ea typeface="楷体" panose="02010609060101010101" pitchFamily="49" charset="-122"/>
                  <a:cs typeface="+mn-ea"/>
                </a:rPr>
                <a:t>年</a:t>
              </a:r>
              <a:r>
                <a:rPr lang="en-US" altLang="zh-CN" sz="1400" b="1" dirty="0">
                  <a:latin typeface="Times New Roman" panose="02020603050405020304" pitchFamily="18" charset="0"/>
                  <a:ea typeface="楷体" panose="02010609060101010101" pitchFamily="49" charset="-122"/>
                  <a:cs typeface="+mn-ea"/>
                </a:rPr>
                <a:t>2</a:t>
              </a:r>
              <a:r>
                <a:rPr lang="zh-CN" altLang="en-US" sz="1400" b="1" dirty="0">
                  <a:latin typeface="Times New Roman" panose="02020603050405020304" pitchFamily="18" charset="0"/>
                  <a:ea typeface="楷体" panose="02010609060101010101" pitchFamily="49" charset="-122"/>
                  <a:cs typeface="+mn-ea"/>
                </a:rPr>
                <a:t>月</a:t>
              </a:r>
              <a:r>
                <a:rPr lang="en-US" altLang="zh-CN" sz="1400" b="1" dirty="0">
                  <a:latin typeface="Times New Roman" panose="02020603050405020304" pitchFamily="18" charset="0"/>
                  <a:ea typeface="楷体" panose="02010609060101010101" pitchFamily="49" charset="-122"/>
                  <a:cs typeface="+mn-ea"/>
                </a:rPr>
                <a:t>《</a:t>
              </a:r>
              <a:r>
                <a:rPr lang="zh-CN" altLang="en-US" sz="1400" b="1" dirty="0">
                  <a:latin typeface="Times New Roman" panose="02020603050405020304" pitchFamily="18" charset="0"/>
                  <a:ea typeface="楷体" panose="02010609060101010101" pitchFamily="49" charset="-122"/>
                  <a:cs typeface="+mn-ea"/>
                </a:rPr>
                <a:t>关于贯彻实施修订后的证券法有关工作的通知</a:t>
              </a:r>
              <a:r>
                <a:rPr lang="en-US" altLang="zh-CN" sz="1400" b="1" dirty="0">
                  <a:latin typeface="Times New Roman" panose="02020603050405020304" pitchFamily="18" charset="0"/>
                  <a:ea typeface="楷体" panose="02010609060101010101" pitchFamily="49" charset="-122"/>
                  <a:cs typeface="+mn-ea"/>
                </a:rPr>
                <a:t>》</a:t>
              </a:r>
              <a:endParaRPr lang="zh-CN" altLang="en-US" sz="1400" b="1" dirty="0">
                <a:latin typeface="Times New Roman" panose="02020603050405020304" pitchFamily="18" charset="0"/>
                <a:ea typeface="楷体" panose="02010609060101010101" pitchFamily="49" charset="-122"/>
                <a:cs typeface="+mn-ea"/>
              </a:endParaRPr>
            </a:p>
          </p:txBody>
        </p:sp>
        <p:sp>
          <p:nvSpPr>
            <p:cNvPr id="33" name="Text Box 38">
              <a:extLst>
                <a:ext uri="{FF2B5EF4-FFF2-40B4-BE49-F238E27FC236}">
                  <a16:creationId xmlns:a16="http://schemas.microsoft.com/office/drawing/2014/main" xmlns="" id="{2E65212E-315C-49B6-8B34-5691A4E5AC85}"/>
                </a:ext>
              </a:extLst>
            </p:cNvPr>
            <p:cNvSpPr txBox="1">
              <a:spLocks noChangeArrowheads="1"/>
            </p:cNvSpPr>
            <p:nvPr/>
          </p:nvSpPr>
          <p:spPr bwMode="auto">
            <a:xfrm>
              <a:off x="5299644" y="4034827"/>
              <a:ext cx="2645216" cy="338554"/>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ctr">
                <a:buNone/>
              </a:pPr>
              <a:r>
                <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rPr>
                <a:t>注册制改革的相关预期</a:t>
              </a:r>
            </a:p>
          </p:txBody>
        </p:sp>
        <p:sp>
          <p:nvSpPr>
            <p:cNvPr id="37" name="对话气泡: 矩形 36">
              <a:extLst>
                <a:ext uri="{FF2B5EF4-FFF2-40B4-BE49-F238E27FC236}">
                  <a16:creationId xmlns:a16="http://schemas.microsoft.com/office/drawing/2014/main" xmlns="" id="{CA4092E7-7049-49AA-8651-48B02EE1F7A6}"/>
                </a:ext>
              </a:extLst>
            </p:cNvPr>
            <p:cNvSpPr/>
            <p:nvPr/>
          </p:nvSpPr>
          <p:spPr>
            <a:xfrm>
              <a:off x="6879488" y="4967371"/>
              <a:ext cx="4596873" cy="2102653"/>
            </a:xfrm>
            <a:prstGeom prst="wedgeRectCallou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p>
          </p:txBody>
        </p:sp>
        <p:sp>
          <p:nvSpPr>
            <p:cNvPr id="38" name="矩形 37">
              <a:extLst>
                <a:ext uri="{FF2B5EF4-FFF2-40B4-BE49-F238E27FC236}">
                  <a16:creationId xmlns:a16="http://schemas.microsoft.com/office/drawing/2014/main" xmlns="" id="{18535559-96CF-4742-82A5-6C60BF85F3FA}"/>
                </a:ext>
              </a:extLst>
            </p:cNvPr>
            <p:cNvSpPr/>
            <p:nvPr/>
          </p:nvSpPr>
          <p:spPr>
            <a:xfrm>
              <a:off x="6986736" y="5084685"/>
              <a:ext cx="4422511" cy="1179105"/>
            </a:xfrm>
            <a:prstGeom prst="rect">
              <a:avLst/>
            </a:prstGeom>
          </p:spPr>
          <p:txBody>
            <a:bodyPr wrap="square">
              <a:spAutoFit/>
            </a:bodyPr>
            <a:lstStyle/>
            <a:p>
              <a:pPr defTabSz="712788" fontAlgn="base">
                <a:lnSpc>
                  <a:spcPct val="120000"/>
                </a:lnSpc>
                <a:spcBef>
                  <a:spcPts val="600"/>
                </a:spcBef>
                <a:spcAft>
                  <a:spcPct val="0"/>
                </a:spcAft>
                <a:buSzPct val="70000"/>
              </a:pPr>
              <a:r>
                <a:rPr lang="zh-CN" altLang="en-US" sz="1200" dirty="0">
                  <a:solidFill>
                    <a:prstClr val="black"/>
                  </a:solidFill>
                  <a:latin typeface="Times New Roman" panose="02020603050405020304" pitchFamily="18" charset="0"/>
                  <a:ea typeface="楷体" panose="02010609060101010101" pitchFamily="49" charset="-122"/>
                  <a:cs typeface="+mn-ea"/>
                </a:rPr>
                <a:t>“二是</a:t>
              </a:r>
              <a:r>
                <a:rPr lang="zh-CN" altLang="en-US" sz="1200" b="1" dirty="0">
                  <a:solidFill>
                    <a:prstClr val="black"/>
                  </a:solidFill>
                  <a:latin typeface="Times New Roman" panose="02020603050405020304" pitchFamily="18" charset="0"/>
                  <a:ea typeface="楷体" panose="02010609060101010101" pitchFamily="49" charset="-122"/>
                  <a:cs typeface="+mn-ea"/>
                </a:rPr>
                <a:t>以注册制改革为龙头</a:t>
              </a:r>
              <a:r>
                <a:rPr lang="zh-CN" altLang="en-US" sz="1200" dirty="0">
                  <a:solidFill>
                    <a:prstClr val="black"/>
                  </a:solidFill>
                  <a:latin typeface="Times New Roman" panose="02020603050405020304" pitchFamily="18" charset="0"/>
                  <a:ea typeface="楷体" panose="02010609060101010101" pitchFamily="49" charset="-122"/>
                  <a:cs typeface="+mn-ea"/>
                </a:rPr>
                <a:t>，全力抓好重大改革攻坚。努力办好科创板，支持和鼓励更多“硬科技”企业上市，</a:t>
              </a:r>
              <a:r>
                <a:rPr lang="zh-CN" altLang="en-US" sz="1200" b="1" dirty="0">
                  <a:solidFill>
                    <a:prstClr val="black"/>
                  </a:solidFill>
                  <a:latin typeface="Times New Roman" panose="02020603050405020304" pitchFamily="18" charset="0"/>
                  <a:ea typeface="楷体" panose="02010609060101010101" pitchFamily="49" charset="-122"/>
                  <a:cs typeface="+mn-ea"/>
                </a:rPr>
                <a:t>平稳推出创业板改革并试点注册制</a:t>
              </a:r>
              <a:r>
                <a:rPr lang="zh-CN" altLang="en-US" sz="1200" dirty="0">
                  <a:solidFill>
                    <a:prstClr val="black"/>
                  </a:solidFill>
                  <a:latin typeface="Times New Roman" panose="02020603050405020304" pitchFamily="18" charset="0"/>
                  <a:ea typeface="楷体" panose="02010609060101010101" pitchFamily="49" charset="-122"/>
                  <a:cs typeface="+mn-ea"/>
                </a:rPr>
                <a:t>，推动新三板改革平稳落地。持续推动提升权益类基金占比，多方拓展中长期资金来源，促进投资端和融资端平衡发展。大力推进简政放权，让监管更有温度、更受欢迎。”</a:t>
              </a:r>
            </a:p>
          </p:txBody>
        </p:sp>
        <p:sp>
          <p:nvSpPr>
            <p:cNvPr id="41" name="矩形 40">
              <a:extLst>
                <a:ext uri="{FF2B5EF4-FFF2-40B4-BE49-F238E27FC236}">
                  <a16:creationId xmlns:a16="http://schemas.microsoft.com/office/drawing/2014/main" xmlns="" id="{8868BF0D-0320-45B2-9951-6AFC68DACBDA}"/>
                </a:ext>
              </a:extLst>
            </p:cNvPr>
            <p:cNvSpPr/>
            <p:nvPr/>
          </p:nvSpPr>
          <p:spPr>
            <a:xfrm>
              <a:off x="8305651" y="4500712"/>
              <a:ext cx="2515432" cy="307777"/>
            </a:xfrm>
            <a:prstGeom prst="rect">
              <a:avLst/>
            </a:prstGeom>
          </p:spPr>
          <p:txBody>
            <a:bodyPr wrap="square">
              <a:spAutoFit/>
            </a:bodyPr>
            <a:lstStyle/>
            <a:p>
              <a:pPr algn="just">
                <a:spcBef>
                  <a:spcPts val="600"/>
                </a:spcBef>
                <a:spcAft>
                  <a:spcPts val="600"/>
                </a:spcAft>
                <a:buClr>
                  <a:srgbClr val="B69B80"/>
                </a:buClr>
              </a:pPr>
              <a:r>
                <a:rPr lang="en-US" altLang="zh-CN" sz="1400" b="1" dirty="0">
                  <a:latin typeface="Times New Roman" panose="02020603050405020304" pitchFamily="18" charset="0"/>
                  <a:ea typeface="楷体" panose="02010609060101010101" pitchFamily="49" charset="-122"/>
                  <a:cs typeface="+mn-ea"/>
                </a:rPr>
                <a:t>2020</a:t>
              </a:r>
              <a:r>
                <a:rPr lang="zh-CN" altLang="en-US" sz="1400" b="1" dirty="0">
                  <a:latin typeface="Times New Roman" panose="02020603050405020304" pitchFamily="18" charset="0"/>
                  <a:ea typeface="楷体" panose="02010609060101010101" pitchFamily="49" charset="-122"/>
                  <a:cs typeface="+mn-ea"/>
                </a:rPr>
                <a:t>年证监会系统工作会议</a:t>
              </a:r>
            </a:p>
          </p:txBody>
        </p:sp>
        <p:sp>
          <p:nvSpPr>
            <p:cNvPr id="43" name="files_221449">
              <a:extLst>
                <a:ext uri="{FF2B5EF4-FFF2-40B4-BE49-F238E27FC236}">
                  <a16:creationId xmlns:a16="http://schemas.microsoft.com/office/drawing/2014/main" xmlns="" id="{69BD5DB3-6455-47DB-9D39-86C265CE16A9}"/>
                </a:ext>
              </a:extLst>
            </p:cNvPr>
            <p:cNvSpPr>
              <a:spLocks noChangeAspect="1"/>
            </p:cNvSpPr>
            <p:nvPr/>
          </p:nvSpPr>
          <p:spPr bwMode="auto">
            <a:xfrm>
              <a:off x="5024431" y="3966565"/>
              <a:ext cx="318747" cy="381897"/>
            </a:xfrm>
            <a:custGeom>
              <a:avLst/>
              <a:gdLst>
                <a:gd name="connsiteX0" fmla="*/ 141360 w 504982"/>
                <a:gd name="connsiteY0" fmla="*/ 423604 h 605028"/>
                <a:gd name="connsiteX1" fmla="*/ 444405 w 504982"/>
                <a:gd name="connsiteY1" fmla="*/ 423604 h 605028"/>
                <a:gd name="connsiteX2" fmla="*/ 454512 w 504982"/>
                <a:gd name="connsiteY2" fmla="*/ 433695 h 605028"/>
                <a:gd name="connsiteX3" fmla="*/ 444405 w 504982"/>
                <a:gd name="connsiteY3" fmla="*/ 443786 h 605028"/>
                <a:gd name="connsiteX4" fmla="*/ 141360 w 504982"/>
                <a:gd name="connsiteY4" fmla="*/ 443786 h 605028"/>
                <a:gd name="connsiteX5" fmla="*/ 131252 w 504982"/>
                <a:gd name="connsiteY5" fmla="*/ 433695 h 605028"/>
                <a:gd name="connsiteX6" fmla="*/ 141360 w 504982"/>
                <a:gd name="connsiteY6" fmla="*/ 423604 h 605028"/>
                <a:gd name="connsiteX7" fmla="*/ 141360 w 504982"/>
                <a:gd name="connsiteY7" fmla="*/ 363059 h 605028"/>
                <a:gd name="connsiteX8" fmla="*/ 444405 w 504982"/>
                <a:gd name="connsiteY8" fmla="*/ 363059 h 605028"/>
                <a:gd name="connsiteX9" fmla="*/ 454512 w 504982"/>
                <a:gd name="connsiteY9" fmla="*/ 373150 h 605028"/>
                <a:gd name="connsiteX10" fmla="*/ 444405 w 504982"/>
                <a:gd name="connsiteY10" fmla="*/ 383241 h 605028"/>
                <a:gd name="connsiteX11" fmla="*/ 141360 w 504982"/>
                <a:gd name="connsiteY11" fmla="*/ 383241 h 605028"/>
                <a:gd name="connsiteX12" fmla="*/ 131252 w 504982"/>
                <a:gd name="connsiteY12" fmla="*/ 373150 h 605028"/>
                <a:gd name="connsiteX13" fmla="*/ 141360 w 504982"/>
                <a:gd name="connsiteY13" fmla="*/ 363059 h 605028"/>
                <a:gd name="connsiteX14" fmla="*/ 141360 w 504982"/>
                <a:gd name="connsiteY14" fmla="*/ 302585 h 605028"/>
                <a:gd name="connsiteX15" fmla="*/ 444405 w 504982"/>
                <a:gd name="connsiteY15" fmla="*/ 302585 h 605028"/>
                <a:gd name="connsiteX16" fmla="*/ 454512 w 504982"/>
                <a:gd name="connsiteY16" fmla="*/ 312676 h 605028"/>
                <a:gd name="connsiteX17" fmla="*/ 444405 w 504982"/>
                <a:gd name="connsiteY17" fmla="*/ 322767 h 605028"/>
                <a:gd name="connsiteX18" fmla="*/ 141360 w 504982"/>
                <a:gd name="connsiteY18" fmla="*/ 322767 h 605028"/>
                <a:gd name="connsiteX19" fmla="*/ 131252 w 504982"/>
                <a:gd name="connsiteY19" fmla="*/ 312676 h 605028"/>
                <a:gd name="connsiteX20" fmla="*/ 141360 w 504982"/>
                <a:gd name="connsiteY20" fmla="*/ 302585 h 605028"/>
                <a:gd name="connsiteX21" fmla="*/ 141360 w 504982"/>
                <a:gd name="connsiteY21" fmla="*/ 242039 h 605028"/>
                <a:gd name="connsiteX22" fmla="*/ 444405 w 504982"/>
                <a:gd name="connsiteY22" fmla="*/ 242039 h 605028"/>
                <a:gd name="connsiteX23" fmla="*/ 454512 w 504982"/>
                <a:gd name="connsiteY23" fmla="*/ 252130 h 605028"/>
                <a:gd name="connsiteX24" fmla="*/ 444405 w 504982"/>
                <a:gd name="connsiteY24" fmla="*/ 262221 h 605028"/>
                <a:gd name="connsiteX25" fmla="*/ 141360 w 504982"/>
                <a:gd name="connsiteY25" fmla="*/ 262221 h 605028"/>
                <a:gd name="connsiteX26" fmla="*/ 131252 w 504982"/>
                <a:gd name="connsiteY26" fmla="*/ 252130 h 605028"/>
                <a:gd name="connsiteX27" fmla="*/ 141360 w 504982"/>
                <a:gd name="connsiteY27" fmla="*/ 242039 h 605028"/>
                <a:gd name="connsiteX28" fmla="*/ 141360 w 504982"/>
                <a:gd name="connsiteY28" fmla="*/ 181565 h 605028"/>
                <a:gd name="connsiteX29" fmla="*/ 444405 w 504982"/>
                <a:gd name="connsiteY29" fmla="*/ 181565 h 605028"/>
                <a:gd name="connsiteX30" fmla="*/ 454512 w 504982"/>
                <a:gd name="connsiteY30" fmla="*/ 191656 h 605028"/>
                <a:gd name="connsiteX31" fmla="*/ 444405 w 504982"/>
                <a:gd name="connsiteY31" fmla="*/ 201747 h 605028"/>
                <a:gd name="connsiteX32" fmla="*/ 141360 w 504982"/>
                <a:gd name="connsiteY32" fmla="*/ 201747 h 605028"/>
                <a:gd name="connsiteX33" fmla="*/ 131252 w 504982"/>
                <a:gd name="connsiteY33" fmla="*/ 191656 h 605028"/>
                <a:gd name="connsiteX34" fmla="*/ 141360 w 504982"/>
                <a:gd name="connsiteY34" fmla="*/ 181565 h 605028"/>
                <a:gd name="connsiteX35" fmla="*/ 141358 w 504982"/>
                <a:gd name="connsiteY35" fmla="*/ 121020 h 605028"/>
                <a:gd name="connsiteX36" fmla="*/ 323175 w 504982"/>
                <a:gd name="connsiteY36" fmla="*/ 121020 h 605028"/>
                <a:gd name="connsiteX37" fmla="*/ 333281 w 504982"/>
                <a:gd name="connsiteY37" fmla="*/ 131111 h 605028"/>
                <a:gd name="connsiteX38" fmla="*/ 323175 w 504982"/>
                <a:gd name="connsiteY38" fmla="*/ 141202 h 605028"/>
                <a:gd name="connsiteX39" fmla="*/ 141358 w 504982"/>
                <a:gd name="connsiteY39" fmla="*/ 141202 h 605028"/>
                <a:gd name="connsiteX40" fmla="*/ 131252 w 504982"/>
                <a:gd name="connsiteY40" fmla="*/ 131111 h 605028"/>
                <a:gd name="connsiteX41" fmla="*/ 141358 w 504982"/>
                <a:gd name="connsiteY41" fmla="*/ 121020 h 605028"/>
                <a:gd name="connsiteX42" fmla="*/ 30234 w 504982"/>
                <a:gd name="connsiteY42" fmla="*/ 80730 h 605028"/>
                <a:gd name="connsiteX43" fmla="*/ 20126 w 504982"/>
                <a:gd name="connsiteY43" fmla="*/ 90822 h 605028"/>
                <a:gd name="connsiteX44" fmla="*/ 20126 w 504982"/>
                <a:gd name="connsiteY44" fmla="*/ 574754 h 605028"/>
                <a:gd name="connsiteX45" fmla="*/ 30234 w 504982"/>
                <a:gd name="connsiteY45" fmla="*/ 584845 h 605028"/>
                <a:gd name="connsiteX46" fmla="*/ 414065 w 504982"/>
                <a:gd name="connsiteY46" fmla="*/ 584845 h 605028"/>
                <a:gd name="connsiteX47" fmla="*/ 424173 w 504982"/>
                <a:gd name="connsiteY47" fmla="*/ 574754 h 605028"/>
                <a:gd name="connsiteX48" fmla="*/ 424173 w 504982"/>
                <a:gd name="connsiteY48" fmla="*/ 544570 h 605028"/>
                <a:gd name="connsiteX49" fmla="*/ 90881 w 504982"/>
                <a:gd name="connsiteY49" fmla="*/ 544570 h 605028"/>
                <a:gd name="connsiteX50" fmla="*/ 60558 w 504982"/>
                <a:gd name="connsiteY50" fmla="*/ 514296 h 605028"/>
                <a:gd name="connsiteX51" fmla="*/ 60558 w 504982"/>
                <a:gd name="connsiteY51" fmla="*/ 80730 h 605028"/>
                <a:gd name="connsiteX52" fmla="*/ 59565 w 504982"/>
                <a:gd name="connsiteY52" fmla="*/ 80730 h 605028"/>
                <a:gd name="connsiteX53" fmla="*/ 383741 w 504982"/>
                <a:gd name="connsiteY53" fmla="*/ 34328 h 605028"/>
                <a:gd name="connsiteX54" fmla="*/ 383741 w 504982"/>
                <a:gd name="connsiteY54" fmla="*/ 110914 h 605028"/>
                <a:gd name="connsiteX55" fmla="*/ 393849 w 504982"/>
                <a:gd name="connsiteY55" fmla="*/ 121006 h 605028"/>
                <a:gd name="connsiteX56" fmla="*/ 470652 w 504982"/>
                <a:gd name="connsiteY56" fmla="*/ 121006 h 605028"/>
                <a:gd name="connsiteX57" fmla="*/ 90881 w 504982"/>
                <a:gd name="connsiteY57" fmla="*/ 20183 h 605028"/>
                <a:gd name="connsiteX58" fmla="*/ 80773 w 504982"/>
                <a:gd name="connsiteY58" fmla="*/ 30274 h 605028"/>
                <a:gd name="connsiteX59" fmla="*/ 80773 w 504982"/>
                <a:gd name="connsiteY59" fmla="*/ 72621 h 605028"/>
                <a:gd name="connsiteX60" fmla="*/ 80773 w 504982"/>
                <a:gd name="connsiteY60" fmla="*/ 514296 h 605028"/>
                <a:gd name="connsiteX61" fmla="*/ 90881 w 504982"/>
                <a:gd name="connsiteY61" fmla="*/ 524388 h 605028"/>
                <a:gd name="connsiteX62" fmla="*/ 433289 w 504982"/>
                <a:gd name="connsiteY62" fmla="*/ 524388 h 605028"/>
                <a:gd name="connsiteX63" fmla="*/ 474623 w 504982"/>
                <a:gd name="connsiteY63" fmla="*/ 524388 h 605028"/>
                <a:gd name="connsiteX64" fmla="*/ 484731 w 504982"/>
                <a:gd name="connsiteY64" fmla="*/ 514296 h 605028"/>
                <a:gd name="connsiteX65" fmla="*/ 484731 w 504982"/>
                <a:gd name="connsiteY65" fmla="*/ 141188 h 605028"/>
                <a:gd name="connsiteX66" fmla="*/ 393849 w 504982"/>
                <a:gd name="connsiteY66" fmla="*/ 141188 h 605028"/>
                <a:gd name="connsiteX67" fmla="*/ 363526 w 504982"/>
                <a:gd name="connsiteY67" fmla="*/ 110914 h 605028"/>
                <a:gd name="connsiteX68" fmla="*/ 363526 w 504982"/>
                <a:gd name="connsiteY68" fmla="*/ 20183 h 605028"/>
                <a:gd name="connsiteX69" fmla="*/ 90881 w 504982"/>
                <a:gd name="connsiteY69" fmla="*/ 0 h 605028"/>
                <a:gd name="connsiteX70" fmla="*/ 373092 w 504982"/>
                <a:gd name="connsiteY70" fmla="*/ 0 h 605028"/>
                <a:gd name="connsiteX71" fmla="*/ 375800 w 504982"/>
                <a:gd name="connsiteY71" fmla="*/ 180 h 605028"/>
                <a:gd name="connsiteX72" fmla="*/ 382478 w 504982"/>
                <a:gd name="connsiteY72" fmla="*/ 4775 h 605028"/>
                <a:gd name="connsiteX73" fmla="*/ 500164 w 504982"/>
                <a:gd name="connsiteY73" fmla="*/ 122357 h 605028"/>
                <a:gd name="connsiteX74" fmla="*/ 504766 w 504982"/>
                <a:gd name="connsiteY74" fmla="*/ 129025 h 605028"/>
                <a:gd name="connsiteX75" fmla="*/ 504947 w 504982"/>
                <a:gd name="connsiteY75" fmla="*/ 131638 h 605028"/>
                <a:gd name="connsiteX76" fmla="*/ 504947 w 504982"/>
                <a:gd name="connsiteY76" fmla="*/ 514296 h 605028"/>
                <a:gd name="connsiteX77" fmla="*/ 474623 w 504982"/>
                <a:gd name="connsiteY77" fmla="*/ 544570 h 605028"/>
                <a:gd name="connsiteX78" fmla="*/ 444389 w 504982"/>
                <a:gd name="connsiteY78" fmla="*/ 544570 h 605028"/>
                <a:gd name="connsiteX79" fmla="*/ 444389 w 504982"/>
                <a:gd name="connsiteY79" fmla="*/ 574754 h 605028"/>
                <a:gd name="connsiteX80" fmla="*/ 414065 w 504982"/>
                <a:gd name="connsiteY80" fmla="*/ 605028 h 605028"/>
                <a:gd name="connsiteX81" fmla="*/ 30234 w 504982"/>
                <a:gd name="connsiteY81" fmla="*/ 605028 h 605028"/>
                <a:gd name="connsiteX82" fmla="*/ 0 w 504982"/>
                <a:gd name="connsiteY82" fmla="*/ 574754 h 605028"/>
                <a:gd name="connsiteX83" fmla="*/ 0 w 504982"/>
                <a:gd name="connsiteY83" fmla="*/ 90822 h 605028"/>
                <a:gd name="connsiteX84" fmla="*/ 30234 w 504982"/>
                <a:gd name="connsiteY84" fmla="*/ 60548 h 605028"/>
                <a:gd name="connsiteX85" fmla="*/ 60558 w 504982"/>
                <a:gd name="connsiteY85" fmla="*/ 60548 h 605028"/>
                <a:gd name="connsiteX86" fmla="*/ 60558 w 504982"/>
                <a:gd name="connsiteY86" fmla="*/ 30274 h 605028"/>
                <a:gd name="connsiteX87" fmla="*/ 90881 w 504982"/>
                <a:gd name="connsiteY87" fmla="*/ 0 h 60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04982" h="605028">
                  <a:moveTo>
                    <a:pt x="141360" y="423604"/>
                  </a:moveTo>
                  <a:lnTo>
                    <a:pt x="444405" y="423604"/>
                  </a:lnTo>
                  <a:cubicBezTo>
                    <a:pt x="450451" y="423604"/>
                    <a:pt x="454512" y="427658"/>
                    <a:pt x="454512" y="433695"/>
                  </a:cubicBezTo>
                  <a:cubicBezTo>
                    <a:pt x="454512" y="439732"/>
                    <a:pt x="450451" y="443786"/>
                    <a:pt x="444405" y="443786"/>
                  </a:cubicBezTo>
                  <a:lnTo>
                    <a:pt x="141360" y="443786"/>
                  </a:lnTo>
                  <a:cubicBezTo>
                    <a:pt x="135313" y="443786"/>
                    <a:pt x="131252" y="439732"/>
                    <a:pt x="131252" y="433695"/>
                  </a:cubicBezTo>
                  <a:cubicBezTo>
                    <a:pt x="131252" y="427658"/>
                    <a:pt x="135313" y="423604"/>
                    <a:pt x="141360" y="423604"/>
                  </a:cubicBezTo>
                  <a:close/>
                  <a:moveTo>
                    <a:pt x="141360" y="363059"/>
                  </a:moveTo>
                  <a:lnTo>
                    <a:pt x="444405" y="363059"/>
                  </a:lnTo>
                  <a:cubicBezTo>
                    <a:pt x="450451" y="363059"/>
                    <a:pt x="454512" y="367113"/>
                    <a:pt x="454512" y="373150"/>
                  </a:cubicBezTo>
                  <a:cubicBezTo>
                    <a:pt x="454512" y="379187"/>
                    <a:pt x="450451" y="383241"/>
                    <a:pt x="444405" y="383241"/>
                  </a:cubicBezTo>
                  <a:lnTo>
                    <a:pt x="141360" y="383241"/>
                  </a:lnTo>
                  <a:cubicBezTo>
                    <a:pt x="135313" y="383241"/>
                    <a:pt x="131252" y="379187"/>
                    <a:pt x="131252" y="373150"/>
                  </a:cubicBezTo>
                  <a:cubicBezTo>
                    <a:pt x="131252" y="367113"/>
                    <a:pt x="135313" y="363059"/>
                    <a:pt x="141360" y="363059"/>
                  </a:cubicBezTo>
                  <a:close/>
                  <a:moveTo>
                    <a:pt x="141360" y="302585"/>
                  </a:moveTo>
                  <a:lnTo>
                    <a:pt x="444405" y="302585"/>
                  </a:lnTo>
                  <a:cubicBezTo>
                    <a:pt x="450451" y="302585"/>
                    <a:pt x="454512" y="306639"/>
                    <a:pt x="454512" y="312676"/>
                  </a:cubicBezTo>
                  <a:cubicBezTo>
                    <a:pt x="454512" y="318713"/>
                    <a:pt x="450451" y="322767"/>
                    <a:pt x="444405" y="322767"/>
                  </a:cubicBezTo>
                  <a:lnTo>
                    <a:pt x="141360" y="322767"/>
                  </a:lnTo>
                  <a:cubicBezTo>
                    <a:pt x="135313" y="322767"/>
                    <a:pt x="131252" y="318713"/>
                    <a:pt x="131252" y="312676"/>
                  </a:cubicBezTo>
                  <a:cubicBezTo>
                    <a:pt x="131252" y="306639"/>
                    <a:pt x="135313" y="302585"/>
                    <a:pt x="141360" y="302585"/>
                  </a:cubicBezTo>
                  <a:close/>
                  <a:moveTo>
                    <a:pt x="141360" y="242039"/>
                  </a:moveTo>
                  <a:lnTo>
                    <a:pt x="444405" y="242039"/>
                  </a:lnTo>
                  <a:cubicBezTo>
                    <a:pt x="450451" y="242039"/>
                    <a:pt x="454512" y="246093"/>
                    <a:pt x="454512" y="252130"/>
                  </a:cubicBezTo>
                  <a:cubicBezTo>
                    <a:pt x="454512" y="258167"/>
                    <a:pt x="450451" y="262221"/>
                    <a:pt x="444405" y="262221"/>
                  </a:cubicBezTo>
                  <a:lnTo>
                    <a:pt x="141360" y="262221"/>
                  </a:lnTo>
                  <a:cubicBezTo>
                    <a:pt x="135313" y="262221"/>
                    <a:pt x="131252" y="258167"/>
                    <a:pt x="131252" y="252130"/>
                  </a:cubicBezTo>
                  <a:cubicBezTo>
                    <a:pt x="131252" y="246093"/>
                    <a:pt x="135313" y="242039"/>
                    <a:pt x="141360" y="242039"/>
                  </a:cubicBezTo>
                  <a:close/>
                  <a:moveTo>
                    <a:pt x="141360" y="181565"/>
                  </a:moveTo>
                  <a:lnTo>
                    <a:pt x="444405" y="181565"/>
                  </a:lnTo>
                  <a:cubicBezTo>
                    <a:pt x="450451" y="181565"/>
                    <a:pt x="454512" y="185619"/>
                    <a:pt x="454512" y="191656"/>
                  </a:cubicBezTo>
                  <a:cubicBezTo>
                    <a:pt x="454512" y="197693"/>
                    <a:pt x="450451" y="201747"/>
                    <a:pt x="444405" y="201747"/>
                  </a:cubicBezTo>
                  <a:lnTo>
                    <a:pt x="141360" y="201747"/>
                  </a:lnTo>
                  <a:cubicBezTo>
                    <a:pt x="135313" y="201747"/>
                    <a:pt x="131252" y="197693"/>
                    <a:pt x="131252" y="191656"/>
                  </a:cubicBezTo>
                  <a:cubicBezTo>
                    <a:pt x="131252" y="185619"/>
                    <a:pt x="135313" y="181565"/>
                    <a:pt x="141360" y="181565"/>
                  </a:cubicBezTo>
                  <a:close/>
                  <a:moveTo>
                    <a:pt x="141358" y="121020"/>
                  </a:moveTo>
                  <a:lnTo>
                    <a:pt x="323175" y="121020"/>
                  </a:lnTo>
                  <a:cubicBezTo>
                    <a:pt x="329221" y="121020"/>
                    <a:pt x="333281" y="125074"/>
                    <a:pt x="333281" y="131111"/>
                  </a:cubicBezTo>
                  <a:cubicBezTo>
                    <a:pt x="333281" y="137148"/>
                    <a:pt x="329221" y="141202"/>
                    <a:pt x="323175" y="141202"/>
                  </a:cubicBezTo>
                  <a:lnTo>
                    <a:pt x="141358" y="141202"/>
                  </a:lnTo>
                  <a:cubicBezTo>
                    <a:pt x="135312" y="141202"/>
                    <a:pt x="131252" y="137148"/>
                    <a:pt x="131252" y="131111"/>
                  </a:cubicBezTo>
                  <a:cubicBezTo>
                    <a:pt x="131252" y="125074"/>
                    <a:pt x="135312" y="121020"/>
                    <a:pt x="141358" y="121020"/>
                  </a:cubicBezTo>
                  <a:close/>
                  <a:moveTo>
                    <a:pt x="30234" y="80730"/>
                  </a:moveTo>
                  <a:cubicBezTo>
                    <a:pt x="24187" y="80730"/>
                    <a:pt x="20126" y="85776"/>
                    <a:pt x="20126" y="90822"/>
                  </a:cubicBezTo>
                  <a:lnTo>
                    <a:pt x="20126" y="574754"/>
                  </a:lnTo>
                  <a:cubicBezTo>
                    <a:pt x="20126" y="580881"/>
                    <a:pt x="24187" y="584845"/>
                    <a:pt x="30234" y="584845"/>
                  </a:cubicBezTo>
                  <a:lnTo>
                    <a:pt x="414065" y="584845"/>
                  </a:lnTo>
                  <a:cubicBezTo>
                    <a:pt x="420112" y="584845"/>
                    <a:pt x="424173" y="580881"/>
                    <a:pt x="424173" y="574754"/>
                  </a:cubicBezTo>
                  <a:lnTo>
                    <a:pt x="424173" y="544570"/>
                  </a:lnTo>
                  <a:lnTo>
                    <a:pt x="90881" y="544570"/>
                  </a:lnTo>
                  <a:cubicBezTo>
                    <a:pt x="73734" y="544570"/>
                    <a:pt x="60558" y="531415"/>
                    <a:pt x="60558" y="514296"/>
                  </a:cubicBezTo>
                  <a:lnTo>
                    <a:pt x="60558" y="80730"/>
                  </a:lnTo>
                  <a:lnTo>
                    <a:pt x="59565" y="80730"/>
                  </a:lnTo>
                  <a:close/>
                  <a:moveTo>
                    <a:pt x="383741" y="34328"/>
                  </a:moveTo>
                  <a:lnTo>
                    <a:pt x="383741" y="110914"/>
                  </a:lnTo>
                  <a:cubicBezTo>
                    <a:pt x="383741" y="117041"/>
                    <a:pt x="387803" y="121006"/>
                    <a:pt x="393849" y="121006"/>
                  </a:cubicBezTo>
                  <a:lnTo>
                    <a:pt x="470652" y="121006"/>
                  </a:lnTo>
                  <a:close/>
                  <a:moveTo>
                    <a:pt x="90881" y="20183"/>
                  </a:moveTo>
                  <a:cubicBezTo>
                    <a:pt x="84835" y="20183"/>
                    <a:pt x="80773" y="25228"/>
                    <a:pt x="80773" y="30274"/>
                  </a:cubicBezTo>
                  <a:lnTo>
                    <a:pt x="80773" y="72621"/>
                  </a:lnTo>
                  <a:lnTo>
                    <a:pt x="80773" y="514296"/>
                  </a:lnTo>
                  <a:cubicBezTo>
                    <a:pt x="80773" y="520333"/>
                    <a:pt x="84835" y="524388"/>
                    <a:pt x="90881" y="524388"/>
                  </a:cubicBezTo>
                  <a:lnTo>
                    <a:pt x="433289" y="524388"/>
                  </a:lnTo>
                  <a:lnTo>
                    <a:pt x="474623" y="524388"/>
                  </a:lnTo>
                  <a:cubicBezTo>
                    <a:pt x="480760" y="524388"/>
                    <a:pt x="484731" y="520333"/>
                    <a:pt x="484731" y="514296"/>
                  </a:cubicBezTo>
                  <a:lnTo>
                    <a:pt x="484731" y="141188"/>
                  </a:lnTo>
                  <a:lnTo>
                    <a:pt x="393849" y="141188"/>
                  </a:lnTo>
                  <a:cubicBezTo>
                    <a:pt x="376702" y="141188"/>
                    <a:pt x="363526" y="128124"/>
                    <a:pt x="363526" y="110914"/>
                  </a:cubicBezTo>
                  <a:lnTo>
                    <a:pt x="363526" y="20183"/>
                  </a:lnTo>
                  <a:close/>
                  <a:moveTo>
                    <a:pt x="90881" y="0"/>
                  </a:moveTo>
                  <a:lnTo>
                    <a:pt x="373092" y="0"/>
                  </a:lnTo>
                  <a:cubicBezTo>
                    <a:pt x="373995" y="0"/>
                    <a:pt x="374897" y="0"/>
                    <a:pt x="375800" y="180"/>
                  </a:cubicBezTo>
                  <a:cubicBezTo>
                    <a:pt x="378778" y="721"/>
                    <a:pt x="381124" y="2343"/>
                    <a:pt x="382478" y="4775"/>
                  </a:cubicBezTo>
                  <a:lnTo>
                    <a:pt x="500164" y="122357"/>
                  </a:lnTo>
                  <a:cubicBezTo>
                    <a:pt x="502600" y="123709"/>
                    <a:pt x="504315" y="126051"/>
                    <a:pt x="504766" y="129025"/>
                  </a:cubicBezTo>
                  <a:cubicBezTo>
                    <a:pt x="504947" y="129926"/>
                    <a:pt x="505037" y="130737"/>
                    <a:pt x="504947" y="131638"/>
                  </a:cubicBezTo>
                  <a:lnTo>
                    <a:pt x="504947" y="514296"/>
                  </a:lnTo>
                  <a:cubicBezTo>
                    <a:pt x="504947" y="531415"/>
                    <a:pt x="491861" y="544570"/>
                    <a:pt x="474623" y="544570"/>
                  </a:cubicBezTo>
                  <a:lnTo>
                    <a:pt x="444389" y="544570"/>
                  </a:lnTo>
                  <a:lnTo>
                    <a:pt x="444389" y="574754"/>
                  </a:lnTo>
                  <a:cubicBezTo>
                    <a:pt x="444389" y="591963"/>
                    <a:pt x="431213" y="605028"/>
                    <a:pt x="414065" y="605028"/>
                  </a:cubicBezTo>
                  <a:lnTo>
                    <a:pt x="30234" y="605028"/>
                  </a:lnTo>
                  <a:cubicBezTo>
                    <a:pt x="13086" y="605028"/>
                    <a:pt x="0" y="591963"/>
                    <a:pt x="0" y="574754"/>
                  </a:cubicBezTo>
                  <a:lnTo>
                    <a:pt x="0" y="90822"/>
                  </a:lnTo>
                  <a:cubicBezTo>
                    <a:pt x="0" y="73612"/>
                    <a:pt x="13086" y="60548"/>
                    <a:pt x="30234" y="60548"/>
                  </a:cubicBezTo>
                  <a:lnTo>
                    <a:pt x="60558" y="60548"/>
                  </a:lnTo>
                  <a:lnTo>
                    <a:pt x="60558" y="30274"/>
                  </a:lnTo>
                  <a:cubicBezTo>
                    <a:pt x="60558" y="13155"/>
                    <a:pt x="73734" y="0"/>
                    <a:pt x="90881" y="0"/>
                  </a:cubicBezTo>
                  <a:close/>
                </a:path>
              </a:pathLst>
            </a:custGeom>
            <a:solidFill>
              <a:srgbClr val="B08A5E"/>
            </a:solidFill>
            <a:ln>
              <a:noFill/>
            </a:ln>
          </p:spPr>
          <p:txBody>
            <a:bodyPr/>
            <a:lstStyle/>
            <a:p>
              <a:endParaRPr lang="zh-CN" altLang="en-US"/>
            </a:p>
          </p:txBody>
        </p:sp>
      </p:grpSp>
      <p:sp>
        <p:nvSpPr>
          <p:cNvPr id="25" name="文本框 24">
            <a:extLst>
              <a:ext uri="{FF2B5EF4-FFF2-40B4-BE49-F238E27FC236}">
                <a16:creationId xmlns:a16="http://schemas.microsoft.com/office/drawing/2014/main" xmlns="" id="{B8B0070B-EFBF-4D5C-BBC8-00BCB772754D}"/>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38</a:t>
            </a:r>
            <a:endParaRPr lang="zh-CN" altLang="en-US" sz="1200" dirty="0">
              <a:latin typeface="Times New Roman" panose="02020603050405020304" pitchFamily="18" charset="0"/>
              <a:cs typeface="Times New Roman" panose="02020603050405020304" pitchFamily="18" charset="0"/>
            </a:endParaRPr>
          </a:p>
        </p:txBody>
      </p:sp>
    </p:spTree>
    <p:custDataLst>
      <p:tags r:id="rId2"/>
    </p:custDataLst>
    <p:extLst>
      <p:ext uri="{BB962C8B-B14F-4D97-AF65-F5344CB8AC3E}">
        <p14:creationId xmlns:p14="http://schemas.microsoft.com/office/powerpoint/2010/main" xmlns="" val="1863525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08D7A6-0143-4001-9468-33FC0BFB7AA3}"/>
              </a:ext>
            </a:extLst>
          </p:cNvPr>
          <p:cNvSpPr txBox="1">
            <a:spLocks/>
          </p:cNvSpPr>
          <p:nvPr/>
        </p:nvSpPr>
        <p:spPr>
          <a:xfrm>
            <a:off x="1824932" y="2586877"/>
            <a:ext cx="7561163" cy="773575"/>
          </a:xfrm>
          <a:prstGeom prst="rect">
            <a:avLst/>
          </a:prstGeom>
        </p:spPr>
        <p:txBody>
          <a:bodyPr lIns="90857" tIns="45439" rIns="90857" bIns="45439">
            <a:noAutofit/>
          </a:bodyPr>
          <a:lstStyle/>
          <a:p>
            <a:pPr defTabSz="952558">
              <a:spcBef>
                <a:spcPct val="0"/>
              </a:spcBef>
              <a:defRPr/>
            </a:pPr>
            <a:r>
              <a:rPr lang="en-US" altLang="zh-CN"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3 </a:t>
            </a:r>
            <a:r>
              <a:rPr lang="zh-CN" altLang="en-US"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落实简政放权系列要求</a:t>
            </a:r>
          </a:p>
        </p:txBody>
      </p:sp>
      <p:sp>
        <p:nvSpPr>
          <p:cNvPr id="3" name="文本框 2">
            <a:extLst>
              <a:ext uri="{FF2B5EF4-FFF2-40B4-BE49-F238E27FC236}">
                <a16:creationId xmlns:a16="http://schemas.microsoft.com/office/drawing/2014/main" xmlns="" id="{CA1382D5-60FC-4714-9188-91775E83B12C}"/>
              </a:ext>
            </a:extLst>
          </p:cNvPr>
          <p:cNvSpPr txBox="1"/>
          <p:nvPr/>
        </p:nvSpPr>
        <p:spPr>
          <a:xfrm>
            <a:off x="1824931" y="3306435"/>
            <a:ext cx="5760964" cy="119427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3.1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明确和简化了上市公司信息披露媒介</a:t>
            </a:r>
            <a:endPar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defTabSz="952558">
              <a:lnSpc>
                <a:spcPct val="150000"/>
              </a:lnSpc>
              <a:defRPr/>
            </a:pPr>
            <a:r>
              <a:rPr lang="en-US" altLang="zh-CN"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3.2 </a:t>
            </a:r>
            <a:r>
              <a:rPr lang="zh-CN" altLang="en-US" sz="16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调整证券服务机构准入门槛，强调其履职要求</a:t>
            </a:r>
          </a:p>
        </p:txBody>
      </p:sp>
    </p:spTree>
    <p:extLst>
      <p:ext uri="{BB962C8B-B14F-4D97-AF65-F5344CB8AC3E}">
        <p14:creationId xmlns:p14="http://schemas.microsoft.com/office/powerpoint/2010/main" xmlns="" val="38267216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3.1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明确和简化了上市公司信息披露媒介</a:t>
            </a:r>
          </a:p>
        </p:txBody>
      </p:sp>
      <p:grpSp>
        <p:nvGrpSpPr>
          <p:cNvPr id="3" name="组合 2">
            <a:extLst>
              <a:ext uri="{FF2B5EF4-FFF2-40B4-BE49-F238E27FC236}">
                <a16:creationId xmlns:a16="http://schemas.microsoft.com/office/drawing/2014/main" xmlns="" id="{7241D453-C439-464C-AA17-483C33164D8D}"/>
              </a:ext>
            </a:extLst>
          </p:cNvPr>
          <p:cNvGrpSpPr/>
          <p:nvPr/>
        </p:nvGrpSpPr>
        <p:grpSpPr>
          <a:xfrm>
            <a:off x="922474" y="1377087"/>
            <a:ext cx="11560040" cy="5612838"/>
            <a:chOff x="2002595" y="1377087"/>
            <a:chExt cx="9471410" cy="5612838"/>
          </a:xfrm>
        </p:grpSpPr>
        <p:sp>
          <p:nvSpPr>
            <p:cNvPr id="12" name="矩形 11">
              <a:extLst>
                <a:ext uri="{FF2B5EF4-FFF2-40B4-BE49-F238E27FC236}">
                  <a16:creationId xmlns:a16="http://schemas.microsoft.com/office/drawing/2014/main" xmlns="" id="{44CCD588-6BE9-4507-B1AE-305BC7D574D5}"/>
                </a:ext>
              </a:extLst>
            </p:cNvPr>
            <p:cNvSpPr/>
            <p:nvPr/>
          </p:nvSpPr>
          <p:spPr>
            <a:xfrm>
              <a:off x="2002595" y="1871255"/>
              <a:ext cx="9437760" cy="1631216"/>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600" dirty="0">
                  <a:latin typeface="楷体" panose="02010609060101010101" pitchFamily="49" charset="-122"/>
                  <a:ea typeface="楷体" panose="02010609060101010101" pitchFamily="49" charset="-122"/>
                  <a:cs typeface="+mn-ea"/>
                  <a:sym typeface="+mn-lt"/>
                </a:rPr>
                <a:t>新</a:t>
              </a:r>
              <a:r>
                <a:rPr lang="en-US" altLang="zh-CN" sz="1600" dirty="0">
                  <a:latin typeface="楷体" panose="02010609060101010101" pitchFamily="49" charset="-122"/>
                  <a:ea typeface="楷体" panose="02010609060101010101" pitchFamily="49" charset="-122"/>
                  <a:cs typeface="+mn-ea"/>
                  <a:sym typeface="+mn-lt"/>
                </a:rPr>
                <a:t>《</a:t>
              </a:r>
              <a:r>
                <a:rPr lang="zh-CN" altLang="en-US" sz="1600" dirty="0">
                  <a:latin typeface="楷体" panose="02010609060101010101" pitchFamily="49" charset="-122"/>
                  <a:ea typeface="楷体" panose="02010609060101010101" pitchFamily="49" charset="-122"/>
                  <a:cs typeface="+mn-ea"/>
                  <a:sym typeface="+mn-lt"/>
                </a:rPr>
                <a:t>证券法</a:t>
              </a:r>
              <a:r>
                <a:rPr lang="en-US" altLang="zh-CN" sz="1600" dirty="0">
                  <a:latin typeface="楷体" panose="02010609060101010101" pitchFamily="49" charset="-122"/>
                  <a:ea typeface="楷体" panose="02010609060101010101" pitchFamily="49" charset="-122"/>
                  <a:cs typeface="+mn-ea"/>
                  <a:sym typeface="+mn-lt"/>
                </a:rPr>
                <a:t>》</a:t>
              </a:r>
              <a:r>
                <a:rPr lang="zh-CN" altLang="en-US" sz="1600" dirty="0">
                  <a:latin typeface="楷体" panose="02010609060101010101" pitchFamily="49" charset="-122"/>
                  <a:ea typeface="楷体" panose="02010609060101010101" pitchFamily="49" charset="-122"/>
                  <a:cs typeface="+mn-ea"/>
                  <a:sym typeface="+mn-lt"/>
                </a:rPr>
                <a:t>第八十六条规定，信息披露载体为“证券交易场所的网站和符合国务院证券监督管理机构规定条件的媒体发布”，而不是此前的“国务院证券监督管理机构指定的媒体”。</a:t>
              </a:r>
              <a:endParaRPr lang="en-US" altLang="zh-CN" sz="1600" dirty="0">
                <a:latin typeface="楷体" panose="02010609060101010101" pitchFamily="49" charset="-122"/>
                <a:ea typeface="楷体" panose="02010609060101010101" pitchFamily="49" charset="-122"/>
                <a:cs typeface="+mn-ea"/>
                <a:sym typeface="+mn-lt"/>
              </a:endParaRPr>
            </a:p>
            <a:p>
              <a:pPr marL="171450" indent="-171450" algn="just">
                <a:spcBef>
                  <a:spcPts val="600"/>
                </a:spcBef>
                <a:spcAft>
                  <a:spcPts val="600"/>
                </a:spcAft>
                <a:buClr>
                  <a:srgbClr val="B69B80"/>
                </a:buClr>
                <a:buFont typeface="Wingdings" panose="05000000000000000000" pitchFamily="2" charset="2"/>
                <a:buChar char="u"/>
                <a:defRPr/>
              </a:pPr>
              <a:r>
                <a:rPr lang="zh-CN" altLang="en-US" sz="1600" dirty="0">
                  <a:latin typeface="楷体" panose="02010609060101010101" pitchFamily="49" charset="-122"/>
                  <a:ea typeface="楷体" panose="02010609060101010101" pitchFamily="49" charset="-122"/>
                  <a:cs typeface="+mn-ea"/>
                  <a:sym typeface="Times New Roman" panose="02020603050405020304" pitchFamily="18" charset="0"/>
                </a:rPr>
                <a:t>在新修订的</a:t>
              </a:r>
              <a:r>
                <a:rPr lang="en-US" altLang="zh-CN" sz="1600" dirty="0">
                  <a:latin typeface="楷体" panose="02010609060101010101" pitchFamily="49" charset="-122"/>
                  <a:ea typeface="楷体" panose="02010609060101010101" pitchFamily="49" charset="-122"/>
                  <a:cs typeface="+mn-ea"/>
                  <a:sym typeface="Times New Roman" panose="02020603050405020304" pitchFamily="18" charset="0"/>
                </a:rPr>
                <a:t>《</a:t>
              </a:r>
              <a:r>
                <a:rPr lang="zh-CN" altLang="en-US" sz="1600" dirty="0">
                  <a:latin typeface="楷体" panose="02010609060101010101" pitchFamily="49" charset="-122"/>
                  <a:ea typeface="楷体" panose="02010609060101010101" pitchFamily="49" charset="-122"/>
                  <a:cs typeface="+mn-ea"/>
                  <a:sym typeface="Times New Roman" panose="02020603050405020304" pitchFamily="18" charset="0"/>
                </a:rPr>
                <a:t>收购办法</a:t>
              </a:r>
              <a:r>
                <a:rPr lang="en-US" altLang="zh-CN" sz="1600" dirty="0">
                  <a:latin typeface="楷体" panose="02010609060101010101" pitchFamily="49" charset="-122"/>
                  <a:ea typeface="楷体" panose="02010609060101010101" pitchFamily="49" charset="-122"/>
                  <a:cs typeface="+mn-ea"/>
                  <a:sym typeface="Times New Roman" panose="02020603050405020304" pitchFamily="18" charset="0"/>
                </a:rPr>
                <a:t>》</a:t>
              </a:r>
              <a:r>
                <a:rPr lang="zh-CN" altLang="en-US" sz="1600" dirty="0">
                  <a:latin typeface="楷体" panose="02010609060101010101" pitchFamily="49" charset="-122"/>
                  <a:ea typeface="楷体" panose="02010609060101010101" pitchFamily="49" charset="-122"/>
                  <a:cs typeface="+mn-ea"/>
                  <a:sym typeface="Times New Roman" panose="02020603050405020304" pitchFamily="18" charset="0"/>
                </a:rPr>
                <a:t>和</a:t>
              </a:r>
              <a:r>
                <a:rPr lang="en-US" altLang="zh-CN" sz="1600" dirty="0">
                  <a:latin typeface="楷体" panose="02010609060101010101" pitchFamily="49" charset="-122"/>
                  <a:ea typeface="楷体" panose="02010609060101010101" pitchFamily="49" charset="-122"/>
                  <a:cs typeface="+mn-ea"/>
                  <a:sym typeface="Times New Roman" panose="02020603050405020304" pitchFamily="18" charset="0"/>
                </a:rPr>
                <a:t>《</a:t>
              </a:r>
              <a:r>
                <a:rPr lang="zh-CN" altLang="en-US" sz="1600" dirty="0">
                  <a:latin typeface="楷体" panose="02010609060101010101" pitchFamily="49" charset="-122"/>
                  <a:ea typeface="楷体" panose="02010609060101010101" pitchFamily="49" charset="-122"/>
                  <a:cs typeface="+mn-ea"/>
                  <a:sym typeface="Times New Roman" panose="02020603050405020304" pitchFamily="18" charset="0"/>
                </a:rPr>
                <a:t>上市公司重大资产重组管理办法</a:t>
              </a:r>
              <a:r>
                <a:rPr lang="en-US" altLang="zh-CN" sz="1600" dirty="0">
                  <a:latin typeface="楷体" panose="02010609060101010101" pitchFamily="49" charset="-122"/>
                  <a:ea typeface="楷体" panose="02010609060101010101" pitchFamily="49" charset="-122"/>
                  <a:cs typeface="+mn-ea"/>
                  <a:sym typeface="Times New Roman" panose="02020603050405020304" pitchFamily="18" charset="0"/>
                </a:rPr>
                <a:t>》</a:t>
              </a:r>
              <a:r>
                <a:rPr lang="zh-CN" altLang="en-US" sz="1600" dirty="0">
                  <a:latin typeface="楷体" panose="02010609060101010101" pitchFamily="49" charset="-122"/>
                  <a:ea typeface="楷体" panose="02010609060101010101" pitchFamily="49" charset="-122"/>
                  <a:cs typeface="+mn-ea"/>
                  <a:sym typeface="Times New Roman" panose="02020603050405020304" pitchFamily="18" charset="0"/>
                </a:rPr>
                <a:t>中已经相应作出调整：取消信息披露“指定”媒体，并将信息披露载体由“报刊”改为“媒体”，适应时代发展需要。</a:t>
              </a:r>
            </a:p>
            <a:p>
              <a:pPr algn="just">
                <a:spcBef>
                  <a:spcPts val="600"/>
                </a:spcBef>
                <a:spcAft>
                  <a:spcPts val="600"/>
                </a:spcAft>
                <a:buClr>
                  <a:srgbClr val="B69B80"/>
                </a:buClr>
                <a:defRPr/>
              </a:pPr>
              <a:endParaRPr lang="en-US" altLang="zh-CN" sz="1600" dirty="0">
                <a:solidFill>
                  <a:srgbClr val="000000"/>
                </a:solidFill>
                <a:latin typeface="楷体" panose="02010609060101010101" pitchFamily="49" charset="-122"/>
                <a:ea typeface="楷体" panose="02010609060101010101" pitchFamily="49" charset="-122"/>
                <a:cs typeface="+mn-ea"/>
                <a:sym typeface="+mn-lt"/>
              </a:endParaRPr>
            </a:p>
          </p:txBody>
        </p:sp>
        <p:sp>
          <p:nvSpPr>
            <p:cNvPr id="13" name="Text10">
              <a:extLst>
                <a:ext uri="{FF2B5EF4-FFF2-40B4-BE49-F238E27FC236}">
                  <a16:creationId xmlns:a16="http://schemas.microsoft.com/office/drawing/2014/main" xmlns="" id="{E5B5539F-EE70-4FA4-B24E-22260EFEC993}"/>
                </a:ext>
              </a:extLst>
            </p:cNvPr>
            <p:cNvSpPr>
              <a:spLocks noChangeArrowheads="1"/>
            </p:cNvSpPr>
            <p:nvPr/>
          </p:nvSpPr>
          <p:spPr bwMode="auto">
            <a:xfrm>
              <a:off x="2748791" y="1377087"/>
              <a:ext cx="656497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14" name="矩形 13">
              <a:extLst>
                <a:ext uri="{FF2B5EF4-FFF2-40B4-BE49-F238E27FC236}">
                  <a16:creationId xmlns:a16="http://schemas.microsoft.com/office/drawing/2014/main" xmlns="" id="{B3EDE55C-861A-4A47-8E5A-0E312C56F3B7}"/>
                </a:ext>
              </a:extLst>
            </p:cNvPr>
            <p:cNvSpPr/>
            <p:nvPr/>
          </p:nvSpPr>
          <p:spPr>
            <a:xfrm>
              <a:off x="2036243" y="1728336"/>
              <a:ext cx="943776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5" name="AutoShape 22">
              <a:extLst>
                <a:ext uri="{FF2B5EF4-FFF2-40B4-BE49-F238E27FC236}">
                  <a16:creationId xmlns:a16="http://schemas.microsoft.com/office/drawing/2014/main" xmlns="" id="{972F6B5F-8F59-4CED-B4CA-3C1BFC20EDD2}"/>
                </a:ext>
              </a:extLst>
            </p:cNvPr>
            <p:cNvSpPr>
              <a:spLocks noChangeArrowheads="1"/>
            </p:cNvSpPr>
            <p:nvPr/>
          </p:nvSpPr>
          <p:spPr bwMode="auto">
            <a:xfrm>
              <a:off x="2161865" y="1412658"/>
              <a:ext cx="227779"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6" name="AutoShape 21">
              <a:extLst>
                <a:ext uri="{FF2B5EF4-FFF2-40B4-BE49-F238E27FC236}">
                  <a16:creationId xmlns:a16="http://schemas.microsoft.com/office/drawing/2014/main" xmlns="" id="{34B3C7C9-A382-4DA4-AC69-F86C91CCA11A}"/>
                </a:ext>
              </a:extLst>
            </p:cNvPr>
            <p:cNvSpPr>
              <a:spLocks noChangeArrowheads="1"/>
            </p:cNvSpPr>
            <p:nvPr/>
          </p:nvSpPr>
          <p:spPr bwMode="auto">
            <a:xfrm>
              <a:off x="2042718" y="1412658"/>
              <a:ext cx="227779"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7" name="AutoShape 23">
              <a:extLst>
                <a:ext uri="{FF2B5EF4-FFF2-40B4-BE49-F238E27FC236}">
                  <a16:creationId xmlns:a16="http://schemas.microsoft.com/office/drawing/2014/main" xmlns="" id="{D0B89FC2-855C-4FAF-A08D-38AA12CEDB5A}"/>
                </a:ext>
              </a:extLst>
            </p:cNvPr>
            <p:cNvSpPr>
              <a:spLocks noChangeArrowheads="1"/>
            </p:cNvSpPr>
            <p:nvPr/>
          </p:nvSpPr>
          <p:spPr bwMode="auto">
            <a:xfrm>
              <a:off x="2281011" y="1412658"/>
              <a:ext cx="227779"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8" name="Rectangle 1029">
              <a:extLst>
                <a:ext uri="{FF2B5EF4-FFF2-40B4-BE49-F238E27FC236}">
                  <a16:creationId xmlns:a16="http://schemas.microsoft.com/office/drawing/2014/main" xmlns="" id="{C67410B4-08EE-4C3B-B848-E01CFE945AAA}"/>
                </a:ext>
              </a:extLst>
            </p:cNvPr>
            <p:cNvSpPr>
              <a:spLocks noChangeArrowheads="1"/>
            </p:cNvSpPr>
            <p:nvPr/>
          </p:nvSpPr>
          <p:spPr bwMode="auto">
            <a:xfrm>
              <a:off x="2042717" y="4500711"/>
              <a:ext cx="4490720" cy="309528"/>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a:t>
              </a:r>
              <a:r>
                <a:rPr lang="zh-CN" altLang="en-US" sz="1600" b="1" kern="100" cap="all" dirty="0">
                  <a:latin typeface="Times New Roman" panose="02020603050405020304" pitchFamily="18" charset="0"/>
                  <a:ea typeface="楷体" panose="02010609060101010101" pitchFamily="49" charset="-122"/>
                  <a:cs typeface="+mn-ea"/>
                  <a:sym typeface="Times New Roman" panose="02020603050405020304" pitchFamily="18" charset="0"/>
                </a:rPr>
                <a:t>第二十一条</a:t>
              </a:r>
              <a:endParaRPr lang="zh-CN" altLang="zh-CN" sz="1600" b="1" u="sng" kern="100" cap="all"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9" name="Text Box 38">
              <a:extLst>
                <a:ext uri="{FF2B5EF4-FFF2-40B4-BE49-F238E27FC236}">
                  <a16:creationId xmlns:a16="http://schemas.microsoft.com/office/drawing/2014/main" xmlns="" id="{E6650B7D-A109-428D-BB4E-12BF7E3E1BCB}"/>
                </a:ext>
              </a:extLst>
            </p:cNvPr>
            <p:cNvSpPr txBox="1">
              <a:spLocks noChangeArrowheads="1"/>
            </p:cNvSpPr>
            <p:nvPr/>
          </p:nvSpPr>
          <p:spPr bwMode="auto">
            <a:xfrm>
              <a:off x="2042718" y="4877019"/>
              <a:ext cx="4490721" cy="74475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上市公司的收购及相关股份权益变动活动中的信息披露义务人应当在至少一家中国证监会</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指定媒体</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上依法披露信息；在其他媒体上进行披露的，披露内容应当一致，披露时间不得早于指定媒体的披露时间。</a:t>
              </a:r>
            </a:p>
          </p:txBody>
        </p:sp>
        <p:sp>
          <p:nvSpPr>
            <p:cNvPr id="20" name="Rectangle 1029">
              <a:extLst>
                <a:ext uri="{FF2B5EF4-FFF2-40B4-BE49-F238E27FC236}">
                  <a16:creationId xmlns:a16="http://schemas.microsoft.com/office/drawing/2014/main" xmlns="" id="{D4E88D6A-B91D-4EA3-81B1-2C3244ED3ACC}"/>
                </a:ext>
              </a:extLst>
            </p:cNvPr>
            <p:cNvSpPr>
              <a:spLocks noChangeArrowheads="1"/>
            </p:cNvSpPr>
            <p:nvPr/>
          </p:nvSpPr>
          <p:spPr bwMode="auto">
            <a:xfrm>
              <a:off x="7048841" y="4500712"/>
              <a:ext cx="4425164" cy="309528"/>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修订后第二十一条</a:t>
              </a:r>
            </a:p>
          </p:txBody>
        </p:sp>
        <p:sp>
          <p:nvSpPr>
            <p:cNvPr id="21" name="Text Box 38">
              <a:extLst>
                <a:ext uri="{FF2B5EF4-FFF2-40B4-BE49-F238E27FC236}">
                  <a16:creationId xmlns:a16="http://schemas.microsoft.com/office/drawing/2014/main" xmlns="" id="{11372AC5-F404-45B9-9E41-ACEBFC0E97C1}"/>
                </a:ext>
              </a:extLst>
            </p:cNvPr>
            <p:cNvSpPr txBox="1">
              <a:spLocks noChangeArrowheads="1"/>
            </p:cNvSpPr>
            <p:nvPr/>
          </p:nvSpPr>
          <p:spPr bwMode="auto">
            <a:xfrm>
              <a:off x="7048841" y="4877018"/>
              <a:ext cx="4425164" cy="74475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上市公司的收购及相关股份权益变动活动中的信息披露义务人应当在证券交易所的网站和</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符合</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中国证监会</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规定</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条件的媒体上依法披露信息；在其他媒体上进行披露的，披露内容应当一致，披露时间不得早于前述披露的时间。</a:t>
              </a:r>
            </a:p>
          </p:txBody>
        </p:sp>
        <p:sp>
          <p:nvSpPr>
            <p:cNvPr id="22" name="AutoShape 1037">
              <a:extLst>
                <a:ext uri="{FF2B5EF4-FFF2-40B4-BE49-F238E27FC236}">
                  <a16:creationId xmlns:a16="http://schemas.microsoft.com/office/drawing/2014/main" xmlns="" id="{B02AEE50-B1C2-4F91-B4F1-B4B8DFFD2402}"/>
                </a:ext>
              </a:extLst>
            </p:cNvPr>
            <p:cNvSpPr>
              <a:spLocks noChangeArrowheads="1"/>
            </p:cNvSpPr>
            <p:nvPr/>
          </p:nvSpPr>
          <p:spPr bwMode="auto">
            <a:xfrm>
              <a:off x="6635856" y="4980918"/>
              <a:ext cx="367738" cy="361913"/>
            </a:xfrm>
            <a:prstGeom prst="rightArrow">
              <a:avLst>
                <a:gd name="adj1" fmla="val 56222"/>
                <a:gd name="adj2" fmla="val 67513"/>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4" name="Rectangle 1029">
              <a:extLst>
                <a:ext uri="{FF2B5EF4-FFF2-40B4-BE49-F238E27FC236}">
                  <a16:creationId xmlns:a16="http://schemas.microsoft.com/office/drawing/2014/main" xmlns="" id="{B81FDF0B-A79A-40EC-8D32-9E293EB254C7}"/>
                </a:ext>
              </a:extLst>
            </p:cNvPr>
            <p:cNvSpPr>
              <a:spLocks noChangeArrowheads="1"/>
            </p:cNvSpPr>
            <p:nvPr/>
          </p:nvSpPr>
          <p:spPr bwMode="auto">
            <a:xfrm>
              <a:off x="2042717" y="3132559"/>
              <a:ext cx="4490720" cy="309528"/>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kern="100" cap="all" dirty="0">
                  <a:latin typeface="Times New Roman" panose="02020603050405020304" pitchFamily="18" charset="0"/>
                  <a:ea typeface="楷体" panose="02010609060101010101" pitchFamily="49" charset="-122"/>
                  <a:cs typeface="+mn-ea"/>
                  <a:sym typeface="Times New Roman" panose="02020603050405020304" pitchFamily="18" charset="0"/>
                </a:rPr>
                <a:t>第七十条</a:t>
              </a:r>
              <a:endParaRPr lang="zh-CN" altLang="zh-CN" sz="1600" b="1" u="sng" kern="100" cap="all"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5" name="Text Box 38">
              <a:extLst>
                <a:ext uri="{FF2B5EF4-FFF2-40B4-BE49-F238E27FC236}">
                  <a16:creationId xmlns:a16="http://schemas.microsoft.com/office/drawing/2014/main" xmlns="" id="{4D10A53D-2D12-479C-BACC-7A36BD4518D1}"/>
                </a:ext>
              </a:extLst>
            </p:cNvPr>
            <p:cNvSpPr txBox="1">
              <a:spLocks noChangeArrowheads="1"/>
            </p:cNvSpPr>
            <p:nvPr/>
          </p:nvSpPr>
          <p:spPr bwMode="auto">
            <a:xfrm>
              <a:off x="2042718" y="3514097"/>
              <a:ext cx="4490721" cy="74475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依法必须披露的信息，应当在</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国务院证券监督管理机构指定的媒体</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发布，同时将其置备于公司住所、证券交易所，供社会公众查阅。</a:t>
              </a:r>
            </a:p>
          </p:txBody>
        </p:sp>
        <p:sp>
          <p:nvSpPr>
            <p:cNvPr id="26" name="Rectangle 1029">
              <a:extLst>
                <a:ext uri="{FF2B5EF4-FFF2-40B4-BE49-F238E27FC236}">
                  <a16:creationId xmlns:a16="http://schemas.microsoft.com/office/drawing/2014/main" xmlns="" id="{94B3AE3D-4965-495E-9E25-F56A558F21FD}"/>
                </a:ext>
              </a:extLst>
            </p:cNvPr>
            <p:cNvSpPr>
              <a:spLocks noChangeArrowheads="1"/>
            </p:cNvSpPr>
            <p:nvPr/>
          </p:nvSpPr>
          <p:spPr bwMode="auto">
            <a:xfrm>
              <a:off x="7048841" y="3132560"/>
              <a:ext cx="4425164" cy="309528"/>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第八十六条</a:t>
              </a:r>
            </a:p>
          </p:txBody>
        </p:sp>
        <p:sp>
          <p:nvSpPr>
            <p:cNvPr id="27" name="Text Box 38">
              <a:extLst>
                <a:ext uri="{FF2B5EF4-FFF2-40B4-BE49-F238E27FC236}">
                  <a16:creationId xmlns:a16="http://schemas.microsoft.com/office/drawing/2014/main" xmlns="" id="{91070CC0-7143-466B-A9D3-5B536FC707DB}"/>
                </a:ext>
              </a:extLst>
            </p:cNvPr>
            <p:cNvSpPr txBox="1">
              <a:spLocks noChangeArrowheads="1"/>
            </p:cNvSpPr>
            <p:nvPr/>
          </p:nvSpPr>
          <p:spPr bwMode="auto">
            <a:xfrm>
              <a:off x="7048841" y="3514096"/>
              <a:ext cx="4425164" cy="74475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依法披露的信息，应当在</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证券交易场所的网站和符合国务院证券监督管理机构规定条件的媒体</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发布，同时将其置备于公司住所、证券交易场所，供社会公众查阅。</a:t>
              </a:r>
            </a:p>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endPar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8" name="AutoShape 1037">
              <a:extLst>
                <a:ext uri="{FF2B5EF4-FFF2-40B4-BE49-F238E27FC236}">
                  <a16:creationId xmlns:a16="http://schemas.microsoft.com/office/drawing/2014/main" xmlns="" id="{61640B7D-F2F5-40A9-AF2B-4B7991261C48}"/>
                </a:ext>
              </a:extLst>
            </p:cNvPr>
            <p:cNvSpPr>
              <a:spLocks noChangeArrowheads="1"/>
            </p:cNvSpPr>
            <p:nvPr/>
          </p:nvSpPr>
          <p:spPr bwMode="auto">
            <a:xfrm>
              <a:off x="6635856" y="3788131"/>
              <a:ext cx="367738" cy="361913"/>
            </a:xfrm>
            <a:prstGeom prst="rightArrow">
              <a:avLst>
                <a:gd name="adj1" fmla="val 56222"/>
                <a:gd name="adj2" fmla="val 67513"/>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9" name="Rectangle 1029">
              <a:extLst>
                <a:ext uri="{FF2B5EF4-FFF2-40B4-BE49-F238E27FC236}">
                  <a16:creationId xmlns:a16="http://schemas.microsoft.com/office/drawing/2014/main" xmlns="" id="{566AE407-DF1D-4B09-9417-888EDB59880F}"/>
                </a:ext>
              </a:extLst>
            </p:cNvPr>
            <p:cNvSpPr>
              <a:spLocks noChangeArrowheads="1"/>
            </p:cNvSpPr>
            <p:nvPr/>
          </p:nvSpPr>
          <p:spPr bwMode="auto">
            <a:xfrm>
              <a:off x="2042717" y="5908092"/>
              <a:ext cx="4490720" cy="309528"/>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a:t>
              </a:r>
              <a:r>
                <a:rPr lang="zh-CN" altLang="en-US" sz="1600" b="1" kern="100" cap="all" dirty="0">
                  <a:latin typeface="Times New Roman" panose="02020603050405020304" pitchFamily="18" charset="0"/>
                  <a:ea typeface="楷体" panose="02010609060101010101" pitchFamily="49" charset="-122"/>
                  <a:cs typeface="+mn-ea"/>
                  <a:sym typeface="Times New Roman" panose="02020603050405020304" pitchFamily="18" charset="0"/>
                </a:rPr>
                <a:t>第二十二条</a:t>
              </a:r>
              <a:endParaRPr lang="zh-CN" altLang="zh-CN" sz="1600" b="1" u="sng" kern="100" cap="all"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0" name="Text Box 38">
              <a:extLst>
                <a:ext uri="{FF2B5EF4-FFF2-40B4-BE49-F238E27FC236}">
                  <a16:creationId xmlns:a16="http://schemas.microsoft.com/office/drawing/2014/main" xmlns="" id="{B254C91E-326B-416C-A038-A6160F310AF4}"/>
                </a:ext>
              </a:extLst>
            </p:cNvPr>
            <p:cNvSpPr txBox="1">
              <a:spLocks noChangeArrowheads="1"/>
            </p:cNvSpPr>
            <p:nvPr/>
          </p:nvSpPr>
          <p:spPr bwMode="auto">
            <a:xfrm>
              <a:off x="2042718" y="6245170"/>
              <a:ext cx="4490721" cy="74475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第四款：</a:t>
              </a:r>
              <a:r>
                <a:rPr lang="zh-CN" altLang="en-US" sz="1200" dirty="0">
                  <a:solidFill>
                    <a:prstClr val="black"/>
                  </a:solidFill>
                  <a:latin typeface="Times New Roman" panose="02020603050405020304" pitchFamily="18" charset="0"/>
                  <a:ea typeface="楷体" panose="02010609060101010101" pitchFamily="49" charset="-122"/>
                  <a:cs typeface="+mn-ea"/>
                </a:rPr>
                <a:t>上市公司只需选择一种中国证监会</a:t>
              </a:r>
              <a:r>
                <a:rPr lang="zh-CN" altLang="en-US" sz="1200" b="1" dirty="0">
                  <a:solidFill>
                    <a:prstClr val="black"/>
                  </a:solidFill>
                  <a:latin typeface="Times New Roman" panose="02020603050405020304" pitchFamily="18" charset="0"/>
                  <a:ea typeface="楷体" panose="02010609060101010101" pitchFamily="49" charset="-122"/>
                  <a:cs typeface="+mn-ea"/>
                </a:rPr>
                <a:t>指定</a:t>
              </a:r>
              <a:r>
                <a:rPr lang="zh-CN" altLang="en-US" sz="1200" dirty="0">
                  <a:solidFill>
                    <a:prstClr val="black"/>
                  </a:solidFill>
                  <a:latin typeface="Times New Roman" panose="02020603050405020304" pitchFamily="18" charset="0"/>
                  <a:ea typeface="楷体" panose="02010609060101010101" pitchFamily="49" charset="-122"/>
                  <a:cs typeface="+mn-ea"/>
                </a:rPr>
                <a:t>的</a:t>
              </a:r>
              <a:r>
                <a:rPr lang="zh-CN" altLang="en-US" sz="1200" b="1" dirty="0">
                  <a:solidFill>
                    <a:prstClr val="black"/>
                  </a:solidFill>
                  <a:latin typeface="Times New Roman" panose="02020603050405020304" pitchFamily="18" charset="0"/>
                  <a:ea typeface="楷体" panose="02010609060101010101" pitchFamily="49" charset="-122"/>
                  <a:cs typeface="+mn-ea"/>
                </a:rPr>
                <a:t>报刊</a:t>
              </a:r>
              <a:r>
                <a:rPr lang="zh-CN" altLang="en-US" sz="1200" dirty="0">
                  <a:solidFill>
                    <a:prstClr val="black"/>
                  </a:solidFill>
                  <a:latin typeface="Times New Roman" panose="02020603050405020304" pitchFamily="18" charset="0"/>
                  <a:ea typeface="楷体" panose="02010609060101010101" pitchFamily="49" charset="-122"/>
                  <a:cs typeface="+mn-ea"/>
                </a:rPr>
                <a:t>公告董事会决议、独立董事的意见，并应当在证券交易所网站全文披露重大资产重组报告书及其摘要、相关证券服务机构的报告或者意见。</a:t>
              </a:r>
              <a:endPar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1" name="Rectangle 1029">
              <a:extLst>
                <a:ext uri="{FF2B5EF4-FFF2-40B4-BE49-F238E27FC236}">
                  <a16:creationId xmlns:a16="http://schemas.microsoft.com/office/drawing/2014/main" xmlns="" id="{F24E5216-097C-443C-9566-0B672ABC7453}"/>
                </a:ext>
              </a:extLst>
            </p:cNvPr>
            <p:cNvSpPr>
              <a:spLocks noChangeArrowheads="1"/>
            </p:cNvSpPr>
            <p:nvPr/>
          </p:nvSpPr>
          <p:spPr bwMode="auto">
            <a:xfrm>
              <a:off x="7048841" y="5868863"/>
              <a:ext cx="4425164" cy="309528"/>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修订后第二十二条</a:t>
              </a:r>
            </a:p>
          </p:txBody>
        </p:sp>
        <p:sp>
          <p:nvSpPr>
            <p:cNvPr id="32" name="Text Box 38">
              <a:extLst>
                <a:ext uri="{FF2B5EF4-FFF2-40B4-BE49-F238E27FC236}">
                  <a16:creationId xmlns:a16="http://schemas.microsoft.com/office/drawing/2014/main" xmlns="" id="{5003F485-ECE4-4F42-8F37-28EBE8BC7432}"/>
                </a:ext>
              </a:extLst>
            </p:cNvPr>
            <p:cNvSpPr txBox="1">
              <a:spLocks noChangeArrowheads="1"/>
            </p:cNvSpPr>
            <p:nvPr/>
          </p:nvSpPr>
          <p:spPr bwMode="auto">
            <a:xfrm>
              <a:off x="7048841" y="6245169"/>
              <a:ext cx="4425164" cy="744755"/>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第四款：上市公司只需选择一种</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符合中国证监会规定</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条件的</a:t>
              </a:r>
              <a:r>
                <a:rPr lang="zh-CN" altLang="en-US" sz="1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媒体</a:t>
              </a:r>
              <a:r>
                <a:rPr lang="zh-CN" altLang="en-US" sz="12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公告董事会决议、独立董事的意见，并应当在证券交易所网站全文披露重大资产重组报告书及其摘要、相关证券服务机构的报告或者意见。</a:t>
              </a:r>
            </a:p>
          </p:txBody>
        </p:sp>
        <p:sp>
          <p:nvSpPr>
            <p:cNvPr id="33" name="AutoShape 1037">
              <a:extLst>
                <a:ext uri="{FF2B5EF4-FFF2-40B4-BE49-F238E27FC236}">
                  <a16:creationId xmlns:a16="http://schemas.microsoft.com/office/drawing/2014/main" xmlns="" id="{3AC8964E-9717-4917-B3A0-5F65E0AF6AA2}"/>
                </a:ext>
              </a:extLst>
            </p:cNvPr>
            <p:cNvSpPr>
              <a:spLocks noChangeArrowheads="1"/>
            </p:cNvSpPr>
            <p:nvPr/>
          </p:nvSpPr>
          <p:spPr bwMode="auto">
            <a:xfrm>
              <a:off x="6635856" y="6420824"/>
              <a:ext cx="367738" cy="361913"/>
            </a:xfrm>
            <a:prstGeom prst="rightArrow">
              <a:avLst>
                <a:gd name="adj1" fmla="val 56222"/>
                <a:gd name="adj2" fmla="val 67513"/>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34" name="文本框 33">
            <a:extLst>
              <a:ext uri="{FF2B5EF4-FFF2-40B4-BE49-F238E27FC236}">
                <a16:creationId xmlns:a16="http://schemas.microsoft.com/office/drawing/2014/main" xmlns="" id="{42264CC6-CEFA-467F-A8AE-7D5CCCD2DBB6}"/>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40</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754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标题 1">
            <a:extLst>
              <a:ext uri="{FF2B5EF4-FFF2-40B4-BE49-F238E27FC236}">
                <a16:creationId xmlns:a16="http://schemas.microsoft.com/office/drawing/2014/main" xmlns="" id="{4FDCBA49-82F0-4307-84E7-853D5B4EDC1A}"/>
              </a:ext>
            </a:extLst>
          </p:cNvPr>
          <p:cNvSpPr txBox="1">
            <a:spLocks/>
          </p:cNvSpPr>
          <p:nvPr/>
        </p:nvSpPr>
        <p:spPr>
          <a:xfrm>
            <a:off x="1680915" y="637393"/>
            <a:ext cx="8839755" cy="622958"/>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修订对并购重组影响概览</a:t>
            </a:r>
          </a:p>
        </p:txBody>
      </p:sp>
      <p:sp>
        <p:nvSpPr>
          <p:cNvPr id="46" name="矩形 45">
            <a:extLst>
              <a:ext uri="{FF2B5EF4-FFF2-40B4-BE49-F238E27FC236}">
                <a16:creationId xmlns:a16="http://schemas.microsoft.com/office/drawing/2014/main" xmlns="" id="{D3766B20-B87C-491E-8DDA-7C092C9A5410}"/>
              </a:ext>
            </a:extLst>
          </p:cNvPr>
          <p:cNvSpPr/>
          <p:nvPr/>
        </p:nvSpPr>
        <p:spPr bwMode="auto">
          <a:xfrm>
            <a:off x="1681164" y="1549110"/>
            <a:ext cx="10106734" cy="1877686"/>
          </a:xfrm>
          <a:prstGeom prst="rect">
            <a:avLst/>
          </a:prstGeom>
          <a:solidFill>
            <a:srgbClr val="FFFFFF"/>
          </a:solidFill>
          <a:ln w="25400" cap="flat" cmpd="sng" algn="ctr">
            <a:solidFill>
              <a:srgbClr val="FFFFFF">
                <a:lumMod val="75000"/>
              </a:srgbClr>
            </a:solidFill>
            <a:prstDash val="solid"/>
            <a:headEnd type="none" w="med" len="med"/>
            <a:tailEnd type="none" w="med" len="med"/>
          </a:ln>
          <a:effectLst/>
        </p:spPr>
        <p:txBody>
          <a:bodyPr vert="eaVert" wrap="square" lIns="91440" tIns="45720" rIns="91440" bIns="45720" numCol="1" rtlCol="0" anchor="t" anchorCtr="0" compatLnSpc="1">
            <a:prstTxWarp prst="textNoShape">
              <a:avLst/>
            </a:prstTxWarp>
          </a:bodyPr>
          <a:lstStyle/>
          <a:p>
            <a:pPr algn="ctr" defTabSz="914400" fontAlgn="base">
              <a:spcBef>
                <a:spcPct val="0"/>
              </a:spcBef>
              <a:spcAft>
                <a:spcPct val="0"/>
              </a:spcAft>
              <a:defRPr/>
            </a:pPr>
            <a:endParaRPr lang="zh-CN" altLang="en-US" sz="1400" kern="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7" name="矩形 46">
            <a:extLst>
              <a:ext uri="{FF2B5EF4-FFF2-40B4-BE49-F238E27FC236}">
                <a16:creationId xmlns:a16="http://schemas.microsoft.com/office/drawing/2014/main" xmlns="" id="{92420723-DD40-45BD-921D-65CC206D7AA5}"/>
              </a:ext>
            </a:extLst>
          </p:cNvPr>
          <p:cNvSpPr/>
          <p:nvPr/>
        </p:nvSpPr>
        <p:spPr>
          <a:xfrm>
            <a:off x="3923910" y="1413086"/>
            <a:ext cx="5715042" cy="319467"/>
          </a:xfrm>
          <a:prstGeom prst="rect">
            <a:avLst/>
          </a:prstGeom>
          <a:solidFill>
            <a:srgbClr val="D9D9D9"/>
          </a:solidFill>
          <a:ln>
            <a:solidFill>
              <a:srgbClr val="D9D9D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修订对并购重组影响概览</a:t>
            </a:r>
          </a:p>
        </p:txBody>
      </p:sp>
      <p:sp>
        <p:nvSpPr>
          <p:cNvPr id="48" name="文本框 47">
            <a:extLst>
              <a:ext uri="{FF2B5EF4-FFF2-40B4-BE49-F238E27FC236}">
                <a16:creationId xmlns:a16="http://schemas.microsoft.com/office/drawing/2014/main" xmlns="" id="{F526E7DF-876E-4FA3-B563-C608F3DFE54B}"/>
              </a:ext>
            </a:extLst>
          </p:cNvPr>
          <p:cNvSpPr txBox="1"/>
          <p:nvPr/>
        </p:nvSpPr>
        <p:spPr>
          <a:xfrm>
            <a:off x="1680915" y="1726411"/>
            <a:ext cx="10025746" cy="1384995"/>
          </a:xfrm>
          <a:prstGeom prst="rect">
            <a:avLst/>
          </a:prstGeom>
          <a:noFill/>
        </p:spPr>
        <p:txBody>
          <a:bodyPr wrap="square" rtlCol="0">
            <a:spAutoFit/>
          </a:bodyPr>
          <a:lstStyle/>
          <a:p>
            <a:pPr marL="171450" indent="-171450" algn="just">
              <a:spcBef>
                <a:spcPts val="600"/>
              </a:spcBef>
              <a:spcAft>
                <a:spcPts val="600"/>
              </a:spcAft>
              <a:buClr>
                <a:srgbClr val="B69B80"/>
              </a:buClr>
              <a:buFont typeface="Wingdings" panose="05000000000000000000" pitchFamily="2" charset="2"/>
              <a:buChar char="u"/>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日起，修订后</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正式生效施行；</a:t>
            </a:r>
          </a:p>
          <a:p>
            <a:pPr marL="171450" indent="-171450" algn="just">
              <a:spcBef>
                <a:spcPts val="600"/>
              </a:spcBef>
              <a:spcAft>
                <a:spcPts val="600"/>
              </a:spcAft>
              <a:buClr>
                <a:srgbClr val="B69B80"/>
              </a:buClr>
              <a:buFont typeface="Wingdings" panose="05000000000000000000" pitchFamily="2" charset="2"/>
              <a:buChar char="u"/>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日，中国证监会发布</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证监会集中“打包”修改证券期货规章、规范性文件</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通知，对包括</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上市公司收购管理办法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在内的</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部规章、</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29</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部规范性文件进行系统性的修改更新。</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Bef>
                <a:spcPts val="600"/>
              </a:spcBef>
              <a:spcAft>
                <a:spcPts val="600"/>
              </a:spcAft>
              <a:buClr>
                <a:srgbClr val="B69B80"/>
              </a:buClr>
              <a:buFont typeface="Wingdings" panose="05000000000000000000" pitchFamily="2" charset="2"/>
              <a:buChar char="u"/>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本次主要围绕修订对</a:t>
            </a:r>
            <a:r>
              <a:rPr lang="zh-CN" altLang="en-US" sz="1600" b="1" u="sng"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上市公司收购</a:t>
            </a:r>
            <a:r>
              <a:rPr lang="zh-CN" altLang="en-US" sz="1600" b="1"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u="sng"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上市公司并购重组</a:t>
            </a:r>
            <a:r>
              <a:rPr lang="zh-CN" altLang="en-US" sz="1600" kern="0" cap="all"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两大方面的影响</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进行介绍：</a:t>
            </a:r>
            <a:endParaRPr lang="zh-CN"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nvGrpSpPr>
          <p:cNvPr id="2" name="组合 1">
            <a:extLst>
              <a:ext uri="{FF2B5EF4-FFF2-40B4-BE49-F238E27FC236}">
                <a16:creationId xmlns:a16="http://schemas.microsoft.com/office/drawing/2014/main" xmlns="" id="{3F42E32F-54F4-4C60-9017-1005836A9B4C}"/>
              </a:ext>
            </a:extLst>
          </p:cNvPr>
          <p:cNvGrpSpPr/>
          <p:nvPr/>
        </p:nvGrpSpPr>
        <p:grpSpPr>
          <a:xfrm>
            <a:off x="1622816" y="3525089"/>
            <a:ext cx="10303267" cy="3639918"/>
            <a:chOff x="599929" y="3525089"/>
            <a:chExt cx="9571307" cy="3567468"/>
          </a:xfrm>
        </p:grpSpPr>
        <p:sp>
          <p:nvSpPr>
            <p:cNvPr id="35" name="流程图: 手动输入 34">
              <a:extLst>
                <a:ext uri="{FF2B5EF4-FFF2-40B4-BE49-F238E27FC236}">
                  <a16:creationId xmlns:a16="http://schemas.microsoft.com/office/drawing/2014/main" xmlns="" id="{F4173807-6A81-4F78-AA3C-5199B3F07A26}"/>
                </a:ext>
              </a:extLst>
            </p:cNvPr>
            <p:cNvSpPr/>
            <p:nvPr/>
          </p:nvSpPr>
          <p:spPr>
            <a:xfrm rot="5400000" flipH="1" flipV="1">
              <a:off x="5949405" y="2870726"/>
              <a:ext cx="3547119" cy="4896542"/>
            </a:xfrm>
            <a:prstGeom prst="flowChartManualInput">
              <a:avLst/>
            </a:prstGeom>
            <a:solidFill>
              <a:schemeClr val="accent6">
                <a:lumMod val="40000"/>
                <a:lumOff val="60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p>
          </p:txBody>
        </p:sp>
        <p:sp>
          <p:nvSpPr>
            <p:cNvPr id="41" name="流程图: 手动输入 7">
              <a:extLst>
                <a:ext uri="{FF2B5EF4-FFF2-40B4-BE49-F238E27FC236}">
                  <a16:creationId xmlns:a16="http://schemas.microsoft.com/office/drawing/2014/main" xmlns="" id="{AB9C15B8-8BF4-41CA-92B6-97C4CB52699F}"/>
                </a:ext>
              </a:extLst>
            </p:cNvPr>
            <p:cNvSpPr/>
            <p:nvPr/>
          </p:nvSpPr>
          <p:spPr>
            <a:xfrm rot="5400000">
              <a:off x="1613765" y="2544514"/>
              <a:ext cx="3547741" cy="5548345"/>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29"/>
                <a:gd name="connsiteY0" fmla="*/ 1831 h 10000"/>
                <a:gd name="connsiteX1" fmla="*/ 10029 w 10029"/>
                <a:gd name="connsiteY1" fmla="*/ 0 h 10000"/>
                <a:gd name="connsiteX2" fmla="*/ 10029 w 10029"/>
                <a:gd name="connsiteY2" fmla="*/ 10000 h 10000"/>
                <a:gd name="connsiteX3" fmla="*/ 29 w 10029"/>
                <a:gd name="connsiteY3" fmla="*/ 10000 h 10000"/>
                <a:gd name="connsiteX4" fmla="*/ 0 w 10029"/>
                <a:gd name="connsiteY4" fmla="*/ 1831 h 10000"/>
                <a:gd name="connsiteX0" fmla="*/ 3 w 10003"/>
                <a:gd name="connsiteY0" fmla="*/ 1756 h 10000"/>
                <a:gd name="connsiteX1" fmla="*/ 10003 w 10003"/>
                <a:gd name="connsiteY1" fmla="*/ 0 h 10000"/>
                <a:gd name="connsiteX2" fmla="*/ 10003 w 10003"/>
                <a:gd name="connsiteY2" fmla="*/ 10000 h 10000"/>
                <a:gd name="connsiteX3" fmla="*/ 3 w 10003"/>
                <a:gd name="connsiteY3" fmla="*/ 10000 h 10000"/>
                <a:gd name="connsiteX4" fmla="*/ 3 w 10003"/>
                <a:gd name="connsiteY4" fmla="*/ 1756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3" h="10000">
                  <a:moveTo>
                    <a:pt x="3" y="1756"/>
                  </a:moveTo>
                  <a:lnTo>
                    <a:pt x="10003" y="0"/>
                  </a:lnTo>
                  <a:lnTo>
                    <a:pt x="10003" y="10000"/>
                  </a:lnTo>
                  <a:lnTo>
                    <a:pt x="3" y="10000"/>
                  </a:lnTo>
                  <a:cubicBezTo>
                    <a:pt x="-7" y="7277"/>
                    <a:pt x="13" y="4479"/>
                    <a:pt x="3" y="1756"/>
                  </a:cubicBezTo>
                  <a:close/>
                </a:path>
              </a:pathLst>
            </a:cu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p>
          </p:txBody>
        </p:sp>
        <p:sp>
          <p:nvSpPr>
            <p:cNvPr id="49" name="iṣļíḍè">
              <a:extLst>
                <a:ext uri="{FF2B5EF4-FFF2-40B4-BE49-F238E27FC236}">
                  <a16:creationId xmlns:a16="http://schemas.microsoft.com/office/drawing/2014/main" xmlns="" id="{01B5DCBE-7D83-4A77-B19B-3B07DE5B197E}"/>
                </a:ext>
              </a:extLst>
            </p:cNvPr>
            <p:cNvSpPr/>
            <p:nvPr/>
          </p:nvSpPr>
          <p:spPr>
            <a:xfrm>
              <a:off x="629289" y="4444833"/>
              <a:ext cx="8967188" cy="1807425"/>
            </a:xfrm>
            <a:custGeom>
              <a:avLst/>
              <a:gdLst>
                <a:gd name="connsiteX0" fmla="*/ 0 w 9797759"/>
                <a:gd name="connsiteY0" fmla="*/ 1144751 h 1836262"/>
                <a:gd name="connsiteX1" fmla="*/ 2583712 w 9797759"/>
                <a:gd name="connsiteY1" fmla="*/ 7067 h 1836262"/>
                <a:gd name="connsiteX2" fmla="*/ 5305647 w 9797759"/>
                <a:gd name="connsiteY2" fmla="*/ 719449 h 1836262"/>
                <a:gd name="connsiteX3" fmla="*/ 7825563 w 9797759"/>
                <a:gd name="connsiteY3" fmla="*/ 1835867 h 1836262"/>
                <a:gd name="connsiteX4" fmla="*/ 9664996 w 9797759"/>
                <a:gd name="connsiteY4" fmla="*/ 847040 h 1836262"/>
                <a:gd name="connsiteX5" fmla="*/ 9654363 w 9797759"/>
                <a:gd name="connsiteY5" fmla="*/ 836407 h 1836262"/>
                <a:gd name="connsiteX6" fmla="*/ 9654363 w 9797759"/>
                <a:gd name="connsiteY6" fmla="*/ 825774 h 1836262"/>
                <a:gd name="connsiteX0-1" fmla="*/ 0 w 9997263"/>
                <a:gd name="connsiteY0-2" fmla="*/ 1144751 h 1836262"/>
                <a:gd name="connsiteX1-3" fmla="*/ 2583712 w 9997263"/>
                <a:gd name="connsiteY1-4" fmla="*/ 7067 h 1836262"/>
                <a:gd name="connsiteX2-5" fmla="*/ 5305647 w 9997263"/>
                <a:gd name="connsiteY2-6" fmla="*/ 719449 h 1836262"/>
                <a:gd name="connsiteX3-7" fmla="*/ 7825563 w 9997263"/>
                <a:gd name="connsiteY3-8" fmla="*/ 1835867 h 1836262"/>
                <a:gd name="connsiteX4-9" fmla="*/ 9664996 w 9997263"/>
                <a:gd name="connsiteY4-10" fmla="*/ 847040 h 1836262"/>
                <a:gd name="connsiteX5-11" fmla="*/ 9654363 w 9997263"/>
                <a:gd name="connsiteY5-12" fmla="*/ 836407 h 1836262"/>
                <a:gd name="connsiteX6-13" fmla="*/ 9997263 w 9997263"/>
                <a:gd name="connsiteY6-14" fmla="*/ 282849 h 1836262"/>
                <a:gd name="connsiteX0-15" fmla="*/ 0 w 10122626"/>
                <a:gd name="connsiteY0-16" fmla="*/ 1144751 h 1836279"/>
                <a:gd name="connsiteX1-17" fmla="*/ 2583712 w 10122626"/>
                <a:gd name="connsiteY1-18" fmla="*/ 7067 h 1836279"/>
                <a:gd name="connsiteX2-19" fmla="*/ 5305647 w 10122626"/>
                <a:gd name="connsiteY2-20" fmla="*/ 719449 h 1836279"/>
                <a:gd name="connsiteX3-21" fmla="*/ 7825563 w 10122626"/>
                <a:gd name="connsiteY3-22" fmla="*/ 1835867 h 1836279"/>
                <a:gd name="connsiteX4-23" fmla="*/ 9664996 w 10122626"/>
                <a:gd name="connsiteY4-24" fmla="*/ 847040 h 1836279"/>
                <a:gd name="connsiteX5-25" fmla="*/ 10111563 w 10122626"/>
                <a:gd name="connsiteY5-26" fmla="*/ 617332 h 1836279"/>
                <a:gd name="connsiteX6-27" fmla="*/ 9997263 w 10122626"/>
                <a:gd name="connsiteY6-28" fmla="*/ 282849 h 1836279"/>
                <a:gd name="connsiteX0-29" fmla="*/ 0 w 9997263"/>
                <a:gd name="connsiteY0-30" fmla="*/ 1144751 h 1836309"/>
                <a:gd name="connsiteX1-31" fmla="*/ 2583712 w 9997263"/>
                <a:gd name="connsiteY1-32" fmla="*/ 7067 h 1836309"/>
                <a:gd name="connsiteX2-33" fmla="*/ 5305647 w 9997263"/>
                <a:gd name="connsiteY2-34" fmla="*/ 719449 h 1836309"/>
                <a:gd name="connsiteX3-35" fmla="*/ 7825563 w 9997263"/>
                <a:gd name="connsiteY3-36" fmla="*/ 1835867 h 1836309"/>
                <a:gd name="connsiteX4-37" fmla="*/ 9664996 w 9997263"/>
                <a:gd name="connsiteY4-38" fmla="*/ 847040 h 1836309"/>
                <a:gd name="connsiteX5-39" fmla="*/ 9997263 w 9997263"/>
                <a:gd name="connsiteY5-40" fmla="*/ 282849 h 1836309"/>
                <a:gd name="connsiteX0-41" fmla="*/ 0 w 9664996"/>
                <a:gd name="connsiteY0-42" fmla="*/ 1144751 h 1836309"/>
                <a:gd name="connsiteX1-43" fmla="*/ 2583712 w 9664996"/>
                <a:gd name="connsiteY1-44" fmla="*/ 7067 h 1836309"/>
                <a:gd name="connsiteX2-45" fmla="*/ 5305647 w 9664996"/>
                <a:gd name="connsiteY2-46" fmla="*/ 719449 h 1836309"/>
                <a:gd name="connsiteX3-47" fmla="*/ 7825563 w 9664996"/>
                <a:gd name="connsiteY3-48" fmla="*/ 1835867 h 1836309"/>
                <a:gd name="connsiteX4-49" fmla="*/ 9664996 w 9664996"/>
                <a:gd name="connsiteY4-50" fmla="*/ 847040 h 1836309"/>
                <a:gd name="connsiteX0-51" fmla="*/ 0 w 9664996"/>
                <a:gd name="connsiteY0-52" fmla="*/ 1149964 h 1841522"/>
                <a:gd name="connsiteX1-53" fmla="*/ 2583712 w 9664996"/>
                <a:gd name="connsiteY1-54" fmla="*/ 12280 h 1841522"/>
                <a:gd name="connsiteX2-55" fmla="*/ 7825563 w 9664996"/>
                <a:gd name="connsiteY2-56" fmla="*/ 1841080 h 1841522"/>
                <a:gd name="connsiteX3-57" fmla="*/ 9664996 w 9664996"/>
                <a:gd name="connsiteY3-58" fmla="*/ 852253 h 1841522"/>
                <a:gd name="connsiteX0-59" fmla="*/ 0 w 9664996"/>
                <a:gd name="connsiteY0-60" fmla="*/ 1149964 h 1841500"/>
                <a:gd name="connsiteX1-61" fmla="*/ 2583712 w 9664996"/>
                <a:gd name="connsiteY1-62" fmla="*/ 12280 h 1841500"/>
                <a:gd name="connsiteX2-63" fmla="*/ 7825563 w 9664996"/>
                <a:gd name="connsiteY2-64" fmla="*/ 1841080 h 1841500"/>
                <a:gd name="connsiteX3-65" fmla="*/ 9664996 w 9664996"/>
                <a:gd name="connsiteY3-66" fmla="*/ 852253 h 1841500"/>
                <a:gd name="connsiteX0-67" fmla="*/ 0 w 9664996"/>
                <a:gd name="connsiteY0-68" fmla="*/ 1149964 h 1841500"/>
                <a:gd name="connsiteX1-69" fmla="*/ 2583712 w 9664996"/>
                <a:gd name="connsiteY1-70" fmla="*/ 12280 h 1841500"/>
                <a:gd name="connsiteX2-71" fmla="*/ 7825563 w 9664996"/>
                <a:gd name="connsiteY2-72" fmla="*/ 1841080 h 1841500"/>
                <a:gd name="connsiteX3-73" fmla="*/ 9664996 w 9664996"/>
                <a:gd name="connsiteY3-74" fmla="*/ 852253 h 1841500"/>
                <a:gd name="connsiteX0-75" fmla="*/ 0 w 9664996"/>
                <a:gd name="connsiteY0-76" fmla="*/ 1149964 h 1841500"/>
                <a:gd name="connsiteX1-77" fmla="*/ 2583712 w 9664996"/>
                <a:gd name="connsiteY1-78" fmla="*/ 12280 h 1841500"/>
                <a:gd name="connsiteX2-79" fmla="*/ 7825563 w 9664996"/>
                <a:gd name="connsiteY2-80" fmla="*/ 1841080 h 1841500"/>
                <a:gd name="connsiteX3-81" fmla="*/ 9664996 w 9664996"/>
                <a:gd name="connsiteY3-82" fmla="*/ 852253 h 1841500"/>
                <a:gd name="connsiteX0-83" fmla="*/ 0 w 9664996"/>
                <a:gd name="connsiteY0-84" fmla="*/ 1254886 h 1964451"/>
                <a:gd name="connsiteX1-85" fmla="*/ 2732568 w 9664996"/>
                <a:gd name="connsiteY1-86" fmla="*/ 10876 h 1964451"/>
                <a:gd name="connsiteX2-87" fmla="*/ 7825563 w 9664996"/>
                <a:gd name="connsiteY2-88" fmla="*/ 1946002 h 1964451"/>
                <a:gd name="connsiteX3-89" fmla="*/ 9664996 w 9664996"/>
                <a:gd name="connsiteY3-90" fmla="*/ 957175 h 1964451"/>
                <a:gd name="connsiteX0-91" fmla="*/ 0 w 9664996"/>
                <a:gd name="connsiteY0-92" fmla="*/ 1244075 h 1953640"/>
                <a:gd name="connsiteX1-93" fmla="*/ 2732568 w 9664996"/>
                <a:gd name="connsiteY1-94" fmla="*/ 65 h 1953640"/>
                <a:gd name="connsiteX2-95" fmla="*/ 7825563 w 9664996"/>
                <a:gd name="connsiteY2-96" fmla="*/ 1935191 h 1953640"/>
                <a:gd name="connsiteX3-97" fmla="*/ 9664996 w 9664996"/>
                <a:gd name="connsiteY3-98" fmla="*/ 946364 h 1953640"/>
                <a:gd name="connsiteX0-99" fmla="*/ 0 w 9664996"/>
                <a:gd name="connsiteY0-100" fmla="*/ 1244075 h 1953640"/>
                <a:gd name="connsiteX1-101" fmla="*/ 2732568 w 9664996"/>
                <a:gd name="connsiteY1-102" fmla="*/ 65 h 1953640"/>
                <a:gd name="connsiteX2-103" fmla="*/ 7825563 w 9664996"/>
                <a:gd name="connsiteY2-104" fmla="*/ 1935191 h 1953640"/>
                <a:gd name="connsiteX3-105" fmla="*/ 9664996 w 9664996"/>
                <a:gd name="connsiteY3-106" fmla="*/ 946364 h 1953640"/>
                <a:gd name="connsiteX0-107" fmla="*/ 0 w 9664996"/>
                <a:gd name="connsiteY0-108" fmla="*/ 1244075 h 1953640"/>
                <a:gd name="connsiteX1-109" fmla="*/ 2732568 w 9664996"/>
                <a:gd name="connsiteY1-110" fmla="*/ 65 h 1953640"/>
                <a:gd name="connsiteX2-111" fmla="*/ 7825563 w 9664996"/>
                <a:gd name="connsiteY2-112" fmla="*/ 1935191 h 1953640"/>
                <a:gd name="connsiteX3-113" fmla="*/ 9664996 w 9664996"/>
                <a:gd name="connsiteY3-114" fmla="*/ 946364 h 1953640"/>
                <a:gd name="connsiteX0-115" fmla="*/ 0 w 9664996"/>
                <a:gd name="connsiteY0-116" fmla="*/ 1244658 h 1954223"/>
                <a:gd name="connsiteX1-117" fmla="*/ 2732568 w 9664996"/>
                <a:gd name="connsiteY1-118" fmla="*/ 648 h 1954223"/>
                <a:gd name="connsiteX2-119" fmla="*/ 7825563 w 9664996"/>
                <a:gd name="connsiteY2-120" fmla="*/ 1935774 h 1954223"/>
                <a:gd name="connsiteX3-121" fmla="*/ 9664996 w 9664996"/>
                <a:gd name="connsiteY3-122" fmla="*/ 946947 h 1954223"/>
                <a:gd name="connsiteX0-123" fmla="*/ 0 w 9664996"/>
                <a:gd name="connsiteY0-124" fmla="*/ 1244075 h 1953640"/>
                <a:gd name="connsiteX1-125" fmla="*/ 2732568 w 9664996"/>
                <a:gd name="connsiteY1-126" fmla="*/ 65 h 1953640"/>
                <a:gd name="connsiteX2-127" fmla="*/ 7825563 w 9664996"/>
                <a:gd name="connsiteY2-128" fmla="*/ 1935191 h 1953640"/>
                <a:gd name="connsiteX3-129" fmla="*/ 9664996 w 9664996"/>
                <a:gd name="connsiteY3-130" fmla="*/ 946364 h 1953640"/>
                <a:gd name="connsiteX0-131" fmla="*/ 0 w 9664996"/>
                <a:gd name="connsiteY0-132" fmla="*/ 1244010 h 1953575"/>
                <a:gd name="connsiteX1-133" fmla="*/ 2732568 w 9664996"/>
                <a:gd name="connsiteY1-134" fmla="*/ 0 h 1953575"/>
                <a:gd name="connsiteX2-135" fmla="*/ 7825563 w 9664996"/>
                <a:gd name="connsiteY2-136" fmla="*/ 1935126 h 1953575"/>
                <a:gd name="connsiteX3-137" fmla="*/ 9664996 w 9664996"/>
                <a:gd name="connsiteY3-138" fmla="*/ 946299 h 1953575"/>
                <a:gd name="connsiteX0-139" fmla="*/ 0 w 9696894"/>
                <a:gd name="connsiteY0-140" fmla="*/ 1722475 h 1953575"/>
                <a:gd name="connsiteX1-141" fmla="*/ 2764466 w 9696894"/>
                <a:gd name="connsiteY1-142" fmla="*/ 0 h 1953575"/>
                <a:gd name="connsiteX2-143" fmla="*/ 7857461 w 9696894"/>
                <a:gd name="connsiteY2-144" fmla="*/ 1935126 h 1953575"/>
                <a:gd name="connsiteX3-145" fmla="*/ 9696894 w 9696894"/>
                <a:gd name="connsiteY3-146" fmla="*/ 946299 h 1953575"/>
                <a:gd name="connsiteX0-147" fmla="*/ 0 w 9696894"/>
                <a:gd name="connsiteY0-148" fmla="*/ 1722475 h 1953575"/>
                <a:gd name="connsiteX1-149" fmla="*/ 2764466 w 9696894"/>
                <a:gd name="connsiteY1-150" fmla="*/ 0 h 1953575"/>
                <a:gd name="connsiteX2-151" fmla="*/ 7857461 w 9696894"/>
                <a:gd name="connsiteY2-152" fmla="*/ 1935126 h 1953575"/>
                <a:gd name="connsiteX3-153" fmla="*/ 9696894 w 9696894"/>
                <a:gd name="connsiteY3-154" fmla="*/ 946299 h 1953575"/>
                <a:gd name="connsiteX0-155" fmla="*/ 0 w 9654364"/>
                <a:gd name="connsiteY0-156" fmla="*/ 1743740 h 1953575"/>
                <a:gd name="connsiteX1-157" fmla="*/ 2721936 w 9654364"/>
                <a:gd name="connsiteY1-158" fmla="*/ 0 h 1953575"/>
                <a:gd name="connsiteX2-159" fmla="*/ 7814931 w 9654364"/>
                <a:gd name="connsiteY2-160" fmla="*/ 1935126 h 1953575"/>
                <a:gd name="connsiteX3-161" fmla="*/ 9654364 w 9654364"/>
                <a:gd name="connsiteY3-162" fmla="*/ 946299 h 1953575"/>
                <a:gd name="connsiteX0-163" fmla="*/ 0 w 9654364"/>
                <a:gd name="connsiteY0-164" fmla="*/ 1743740 h 1953575"/>
                <a:gd name="connsiteX1-165" fmla="*/ 2721936 w 9654364"/>
                <a:gd name="connsiteY1-166" fmla="*/ 0 h 1953575"/>
                <a:gd name="connsiteX2-167" fmla="*/ 7814931 w 9654364"/>
                <a:gd name="connsiteY2-168" fmla="*/ 1935126 h 1953575"/>
                <a:gd name="connsiteX3-169" fmla="*/ 9654364 w 9654364"/>
                <a:gd name="connsiteY3-170" fmla="*/ 946299 h 1953575"/>
                <a:gd name="connsiteX0-171" fmla="*/ 0 w 9902583"/>
                <a:gd name="connsiteY0-172" fmla="*/ 1743740 h 2127556"/>
                <a:gd name="connsiteX1-173" fmla="*/ 2721936 w 9902583"/>
                <a:gd name="connsiteY1-174" fmla="*/ 0 h 2127556"/>
                <a:gd name="connsiteX2-175" fmla="*/ 7814931 w 9902583"/>
                <a:gd name="connsiteY2-176" fmla="*/ 1935126 h 2127556"/>
                <a:gd name="connsiteX3-177" fmla="*/ 9902583 w 9902583"/>
                <a:gd name="connsiteY3-178" fmla="*/ 1889531 h 2127556"/>
                <a:gd name="connsiteX0-179" fmla="*/ 0 w 9902583"/>
                <a:gd name="connsiteY0-180" fmla="*/ 1743740 h 2112345"/>
                <a:gd name="connsiteX1-181" fmla="*/ 2721936 w 9902583"/>
                <a:gd name="connsiteY1-182" fmla="*/ 0 h 2112345"/>
                <a:gd name="connsiteX2-183" fmla="*/ 7814931 w 9902583"/>
                <a:gd name="connsiteY2-184" fmla="*/ 1935126 h 2112345"/>
                <a:gd name="connsiteX3-185" fmla="*/ 9902583 w 9902583"/>
                <a:gd name="connsiteY3-186" fmla="*/ 1889531 h 2112345"/>
                <a:gd name="connsiteX0-187" fmla="*/ 0 w 9902583"/>
                <a:gd name="connsiteY0-188" fmla="*/ 1743740 h 2096952"/>
                <a:gd name="connsiteX1-189" fmla="*/ 2721936 w 9902583"/>
                <a:gd name="connsiteY1-190" fmla="*/ 0 h 2096952"/>
                <a:gd name="connsiteX2-191" fmla="*/ 7814931 w 9902583"/>
                <a:gd name="connsiteY2-192" fmla="*/ 1935126 h 2096952"/>
                <a:gd name="connsiteX3-193" fmla="*/ 9902583 w 9902583"/>
                <a:gd name="connsiteY3-194" fmla="*/ 1852299 h 2096952"/>
                <a:gd name="connsiteX0-195" fmla="*/ 0 w 9902583"/>
                <a:gd name="connsiteY0-196" fmla="*/ 1743740 h 2121878"/>
                <a:gd name="connsiteX1-197" fmla="*/ 2721936 w 9902583"/>
                <a:gd name="connsiteY1-198" fmla="*/ 0 h 2121878"/>
                <a:gd name="connsiteX2-199" fmla="*/ 7814931 w 9902583"/>
                <a:gd name="connsiteY2-200" fmla="*/ 1935126 h 2121878"/>
                <a:gd name="connsiteX3-201" fmla="*/ 9333027 w 9902583"/>
                <a:gd name="connsiteY3-202" fmla="*/ 2036507 h 2121878"/>
                <a:gd name="connsiteX4-203" fmla="*/ 9902583 w 9902583"/>
                <a:gd name="connsiteY4-204" fmla="*/ 1852299 h 2121878"/>
                <a:gd name="connsiteX0-205" fmla="*/ 0 w 9333027"/>
                <a:gd name="connsiteY0-206" fmla="*/ 1743740 h 2121878"/>
                <a:gd name="connsiteX1-207" fmla="*/ 2721936 w 9333027"/>
                <a:gd name="connsiteY1-208" fmla="*/ 0 h 2121878"/>
                <a:gd name="connsiteX2-209" fmla="*/ 7814931 w 9333027"/>
                <a:gd name="connsiteY2-210" fmla="*/ 1935126 h 2121878"/>
                <a:gd name="connsiteX3-211" fmla="*/ 9333027 w 9333027"/>
                <a:gd name="connsiteY3-212" fmla="*/ 2036507 h 2121878"/>
                <a:gd name="connsiteX0-213" fmla="*/ 0 w 9419904"/>
                <a:gd name="connsiteY0-214" fmla="*/ 1743740 h 2133706"/>
                <a:gd name="connsiteX1-215" fmla="*/ 2721936 w 9419904"/>
                <a:gd name="connsiteY1-216" fmla="*/ 0 h 2133706"/>
                <a:gd name="connsiteX2-217" fmla="*/ 7814931 w 9419904"/>
                <a:gd name="connsiteY2-218" fmla="*/ 1935126 h 2133706"/>
                <a:gd name="connsiteX3-219" fmla="*/ 9419904 w 9419904"/>
                <a:gd name="connsiteY3-220" fmla="*/ 2061329 h 2133706"/>
                <a:gd name="connsiteX0-221" fmla="*/ 0 w 9419904"/>
                <a:gd name="connsiteY0-222" fmla="*/ 1743740 h 2155559"/>
                <a:gd name="connsiteX1-223" fmla="*/ 2721936 w 9419904"/>
                <a:gd name="connsiteY1-224" fmla="*/ 0 h 2155559"/>
                <a:gd name="connsiteX2-225" fmla="*/ 7814931 w 9419904"/>
                <a:gd name="connsiteY2-226" fmla="*/ 1935126 h 2155559"/>
                <a:gd name="connsiteX3-227" fmla="*/ 9419904 w 9419904"/>
                <a:gd name="connsiteY3-228" fmla="*/ 2061329 h 2155559"/>
              </a:gdLst>
              <a:ahLst/>
              <a:cxnLst>
                <a:cxn ang="0">
                  <a:pos x="connsiteX0-1" y="connsiteY0-2"/>
                </a:cxn>
                <a:cxn ang="0">
                  <a:pos x="connsiteX1-3" y="connsiteY1-4"/>
                </a:cxn>
                <a:cxn ang="0">
                  <a:pos x="connsiteX2-5" y="connsiteY2-6"/>
                </a:cxn>
                <a:cxn ang="0">
                  <a:pos x="connsiteX3-7" y="connsiteY3-8"/>
                </a:cxn>
              </a:cxnLst>
              <a:rect l="l" t="t" r="r" b="b"/>
              <a:pathLst>
                <a:path w="9419904" h="2155559">
                  <a:moveTo>
                    <a:pt x="0" y="1743740"/>
                  </a:moveTo>
                  <a:cubicBezTo>
                    <a:pt x="339356" y="1337931"/>
                    <a:pt x="1268819" y="12405"/>
                    <a:pt x="2721936" y="0"/>
                  </a:cubicBezTo>
                  <a:cubicBezTo>
                    <a:pt x="4206950" y="8860"/>
                    <a:pt x="6698603" y="1591571"/>
                    <a:pt x="7814931" y="1935126"/>
                  </a:cubicBezTo>
                  <a:cubicBezTo>
                    <a:pt x="8931259" y="2278681"/>
                    <a:pt x="9047140" y="2137188"/>
                    <a:pt x="9419904" y="2061329"/>
                  </a:cubicBezTo>
                </a:path>
              </a:pathLst>
            </a:custGeom>
            <a:noFill/>
            <a:ln w="28575" cap="rnd">
              <a:solidFill>
                <a:schemeClr val="bg1">
                  <a:lumMod val="75000"/>
                </a:schemeClr>
              </a:solidFill>
              <a:prstDash val="dash"/>
              <a:roun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0" name="ïSḻïḍé">
              <a:extLst>
                <a:ext uri="{FF2B5EF4-FFF2-40B4-BE49-F238E27FC236}">
                  <a16:creationId xmlns:a16="http://schemas.microsoft.com/office/drawing/2014/main" xmlns="" id="{AE24E133-AF25-4ABD-8E22-90DE5B72D4F7}"/>
                </a:ext>
              </a:extLst>
            </p:cNvPr>
            <p:cNvSpPr/>
            <p:nvPr/>
          </p:nvSpPr>
          <p:spPr>
            <a:xfrm>
              <a:off x="757423" y="5131906"/>
              <a:ext cx="678999" cy="678998"/>
            </a:xfrm>
            <a:prstGeom prst="ellipse">
              <a:avLst/>
            </a:prstGeom>
            <a:solidFill>
              <a:srgbClr val="D9D9D9"/>
            </a:solidFill>
            <a:ln w="38100" cap="rnd">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20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1" name="iṧļíḑè">
              <a:extLst>
                <a:ext uri="{FF2B5EF4-FFF2-40B4-BE49-F238E27FC236}">
                  <a16:creationId xmlns:a16="http://schemas.microsoft.com/office/drawing/2014/main" xmlns="" id="{0467113A-E1AE-40F9-B54E-7EBE83E01E63}"/>
                </a:ext>
              </a:extLst>
            </p:cNvPr>
            <p:cNvSpPr/>
            <p:nvPr/>
          </p:nvSpPr>
          <p:spPr>
            <a:xfrm>
              <a:off x="3290155" y="4143017"/>
              <a:ext cx="678999" cy="678998"/>
            </a:xfrm>
            <a:prstGeom prst="ellipse">
              <a:avLst/>
            </a:prstGeom>
            <a:solidFill>
              <a:srgbClr val="D9D9D9"/>
            </a:solidFill>
            <a:ln w="38100" cap="rnd">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20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2" name="îsļîḓe">
              <a:extLst>
                <a:ext uri="{FF2B5EF4-FFF2-40B4-BE49-F238E27FC236}">
                  <a16:creationId xmlns:a16="http://schemas.microsoft.com/office/drawing/2014/main" xmlns="" id="{8DFE91AA-B9BD-4FFF-B8E5-A520995659CA}"/>
                </a:ext>
              </a:extLst>
            </p:cNvPr>
            <p:cNvSpPr/>
            <p:nvPr/>
          </p:nvSpPr>
          <p:spPr>
            <a:xfrm>
              <a:off x="4749863" y="4575536"/>
              <a:ext cx="678999" cy="678998"/>
            </a:xfrm>
            <a:prstGeom prst="ellipse">
              <a:avLst/>
            </a:prstGeom>
            <a:solidFill>
              <a:srgbClr val="D9D9D9"/>
            </a:solidFill>
            <a:ln w="38100" cap="rnd">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20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grpSp>
          <p:nvGrpSpPr>
            <p:cNvPr id="53" name="íṩḷiďé"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a:extLst>
                <a:ext uri="{FF2B5EF4-FFF2-40B4-BE49-F238E27FC236}">
                  <a16:creationId xmlns:a16="http://schemas.microsoft.com/office/drawing/2014/main" xmlns="" id="{DAFD9431-62A1-49B8-B755-C510D4F1D7E2}"/>
                </a:ext>
              </a:extLst>
            </p:cNvPr>
            <p:cNvGrpSpPr>
              <a:grpSpLocks noChangeAspect="1"/>
            </p:cNvGrpSpPr>
            <p:nvPr/>
          </p:nvGrpSpPr>
          <p:grpSpPr>
            <a:xfrm>
              <a:off x="6372468" y="3574994"/>
              <a:ext cx="316026" cy="395723"/>
              <a:chOff x="4122738" y="895351"/>
              <a:chExt cx="3990975" cy="4997450"/>
            </a:xfrm>
          </p:grpSpPr>
          <p:sp>
            <p:nvSpPr>
              <p:cNvPr id="54" name="iṥlïḓè">
                <a:extLst>
                  <a:ext uri="{FF2B5EF4-FFF2-40B4-BE49-F238E27FC236}">
                    <a16:creationId xmlns:a16="http://schemas.microsoft.com/office/drawing/2014/main" xmlns="" id="{15A53981-6755-433F-80CD-9D43F23B7A54}"/>
                  </a:ext>
                </a:extLst>
              </p:cNvPr>
              <p:cNvSpPr/>
              <p:nvPr/>
            </p:nvSpPr>
            <p:spPr bwMode="auto">
              <a:xfrm>
                <a:off x="4122738" y="4024313"/>
                <a:ext cx="2182813" cy="1868488"/>
              </a:xfrm>
              <a:custGeom>
                <a:avLst/>
                <a:gdLst>
                  <a:gd name="T0" fmla="*/ 0 w 93"/>
                  <a:gd name="T1" fmla="*/ 23 h 80"/>
                  <a:gd name="T2" fmla="*/ 19 w 93"/>
                  <a:gd name="T3" fmla="*/ 77 h 80"/>
                  <a:gd name="T4" fmla="*/ 24 w 93"/>
                  <a:gd name="T5" fmla="*/ 79 h 80"/>
                  <a:gd name="T6" fmla="*/ 80 w 93"/>
                  <a:gd name="T7" fmla="*/ 69 h 80"/>
                  <a:gd name="T8" fmla="*/ 93 w 93"/>
                  <a:gd name="T9" fmla="*/ 47 h 80"/>
                  <a:gd name="T10" fmla="*/ 12 w 93"/>
                  <a:gd name="T11" fmla="*/ 0 h 80"/>
                  <a:gd name="T12" fmla="*/ 0 w 93"/>
                  <a:gd name="T13" fmla="*/ 23 h 80"/>
                </a:gdLst>
                <a:ahLst/>
                <a:cxnLst>
                  <a:cxn ang="0">
                    <a:pos x="T0" y="T1"/>
                  </a:cxn>
                  <a:cxn ang="0">
                    <a:pos x="T2" y="T3"/>
                  </a:cxn>
                  <a:cxn ang="0">
                    <a:pos x="T4" y="T5"/>
                  </a:cxn>
                  <a:cxn ang="0">
                    <a:pos x="T6" y="T7"/>
                  </a:cxn>
                  <a:cxn ang="0">
                    <a:pos x="T8" y="T9"/>
                  </a:cxn>
                  <a:cxn ang="0">
                    <a:pos x="T10" y="T11"/>
                  </a:cxn>
                  <a:cxn ang="0">
                    <a:pos x="T12" y="T13"/>
                  </a:cxn>
                </a:cxnLst>
                <a:rect l="0" t="0" r="r" b="b"/>
                <a:pathLst>
                  <a:path w="93" h="80">
                    <a:moveTo>
                      <a:pt x="0" y="23"/>
                    </a:moveTo>
                    <a:cubicBezTo>
                      <a:pt x="19" y="77"/>
                      <a:pt x="19" y="77"/>
                      <a:pt x="19" y="77"/>
                    </a:cubicBezTo>
                    <a:cubicBezTo>
                      <a:pt x="19" y="79"/>
                      <a:pt x="22" y="80"/>
                      <a:pt x="24" y="79"/>
                    </a:cubicBezTo>
                    <a:cubicBezTo>
                      <a:pt x="80" y="69"/>
                      <a:pt x="80" y="69"/>
                      <a:pt x="80" y="69"/>
                    </a:cubicBezTo>
                    <a:cubicBezTo>
                      <a:pt x="93" y="47"/>
                      <a:pt x="93" y="47"/>
                      <a:pt x="93" y="47"/>
                    </a:cubicBezTo>
                    <a:cubicBezTo>
                      <a:pt x="12" y="0"/>
                      <a:pt x="12" y="0"/>
                      <a:pt x="12" y="0"/>
                    </a:cubicBezTo>
                    <a:lnTo>
                      <a:pt x="0" y="23"/>
                    </a:lnTo>
                    <a:close/>
                  </a:path>
                </a:pathLst>
              </a:custGeom>
              <a:solidFill>
                <a:srgbClr val="FEDFD2"/>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5" name="îṩľiďê">
                <a:extLst>
                  <a:ext uri="{FF2B5EF4-FFF2-40B4-BE49-F238E27FC236}">
                    <a16:creationId xmlns:a16="http://schemas.microsoft.com/office/drawing/2014/main" xmlns="" id="{6353549F-210C-40AB-AA96-0428A0B75629}"/>
                  </a:ext>
                </a:extLst>
              </p:cNvPr>
              <p:cNvSpPr/>
              <p:nvPr/>
            </p:nvSpPr>
            <p:spPr bwMode="auto">
              <a:xfrm>
                <a:off x="4381500" y="5214938"/>
                <a:ext cx="820738" cy="677863"/>
              </a:xfrm>
              <a:custGeom>
                <a:avLst/>
                <a:gdLst>
                  <a:gd name="T0" fmla="*/ 23 w 35"/>
                  <a:gd name="T1" fmla="*/ 4 h 29"/>
                  <a:gd name="T2" fmla="*/ 0 w 35"/>
                  <a:gd name="T3" fmla="*/ 4 h 29"/>
                  <a:gd name="T4" fmla="*/ 8 w 35"/>
                  <a:gd name="T5" fmla="*/ 26 h 29"/>
                  <a:gd name="T6" fmla="*/ 13 w 35"/>
                  <a:gd name="T7" fmla="*/ 28 h 29"/>
                  <a:gd name="T8" fmla="*/ 35 w 35"/>
                  <a:gd name="T9" fmla="*/ 24 h 29"/>
                  <a:gd name="T10" fmla="*/ 23 w 35"/>
                  <a:gd name="T11" fmla="*/ 4 h 29"/>
                </a:gdLst>
                <a:ahLst/>
                <a:cxnLst>
                  <a:cxn ang="0">
                    <a:pos x="T0" y="T1"/>
                  </a:cxn>
                  <a:cxn ang="0">
                    <a:pos x="T2" y="T3"/>
                  </a:cxn>
                  <a:cxn ang="0">
                    <a:pos x="T4" y="T5"/>
                  </a:cxn>
                  <a:cxn ang="0">
                    <a:pos x="T6" y="T7"/>
                  </a:cxn>
                  <a:cxn ang="0">
                    <a:pos x="T8" y="T9"/>
                  </a:cxn>
                  <a:cxn ang="0">
                    <a:pos x="T10" y="T11"/>
                  </a:cxn>
                </a:cxnLst>
                <a:rect l="0" t="0" r="r" b="b"/>
                <a:pathLst>
                  <a:path w="35" h="29">
                    <a:moveTo>
                      <a:pt x="23" y="4"/>
                    </a:moveTo>
                    <a:cubicBezTo>
                      <a:pt x="16" y="0"/>
                      <a:pt x="8" y="1"/>
                      <a:pt x="0" y="4"/>
                    </a:cubicBezTo>
                    <a:cubicBezTo>
                      <a:pt x="8" y="26"/>
                      <a:pt x="8" y="26"/>
                      <a:pt x="8" y="26"/>
                    </a:cubicBezTo>
                    <a:cubicBezTo>
                      <a:pt x="8" y="28"/>
                      <a:pt x="11" y="29"/>
                      <a:pt x="13" y="28"/>
                    </a:cubicBezTo>
                    <a:cubicBezTo>
                      <a:pt x="35" y="24"/>
                      <a:pt x="35" y="24"/>
                      <a:pt x="35" y="24"/>
                    </a:cubicBezTo>
                    <a:cubicBezTo>
                      <a:pt x="34" y="16"/>
                      <a:pt x="30" y="8"/>
                      <a:pt x="23" y="4"/>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6" name="îšlídê">
                <a:extLst>
                  <a:ext uri="{FF2B5EF4-FFF2-40B4-BE49-F238E27FC236}">
                    <a16:creationId xmlns:a16="http://schemas.microsoft.com/office/drawing/2014/main" xmlns="" id="{9F6D067C-A553-40B2-8D09-8E40FCEC9717}"/>
                  </a:ext>
                </a:extLst>
              </p:cNvPr>
              <p:cNvSpPr/>
              <p:nvPr/>
            </p:nvSpPr>
            <p:spPr bwMode="auto">
              <a:xfrm>
                <a:off x="4122738" y="1735138"/>
                <a:ext cx="2182813" cy="2825750"/>
              </a:xfrm>
              <a:custGeom>
                <a:avLst/>
                <a:gdLst>
                  <a:gd name="T0" fmla="*/ 488 w 1375"/>
                  <a:gd name="T1" fmla="*/ 1722 h 1780"/>
                  <a:gd name="T2" fmla="*/ 0 w 1375"/>
                  <a:gd name="T3" fmla="*/ 1780 h 1780"/>
                  <a:gd name="T4" fmla="*/ 1021 w 1375"/>
                  <a:gd name="T5" fmla="*/ 0 h 1780"/>
                  <a:gd name="T6" fmla="*/ 1375 w 1375"/>
                  <a:gd name="T7" fmla="*/ 191 h 1780"/>
                  <a:gd name="T8" fmla="*/ 488 w 1375"/>
                  <a:gd name="T9" fmla="*/ 1722 h 1780"/>
                </a:gdLst>
                <a:ahLst/>
                <a:cxnLst>
                  <a:cxn ang="0">
                    <a:pos x="T0" y="T1"/>
                  </a:cxn>
                  <a:cxn ang="0">
                    <a:pos x="T2" y="T3"/>
                  </a:cxn>
                  <a:cxn ang="0">
                    <a:pos x="T4" y="T5"/>
                  </a:cxn>
                  <a:cxn ang="0">
                    <a:pos x="T6" y="T7"/>
                  </a:cxn>
                  <a:cxn ang="0">
                    <a:pos x="T8" y="T9"/>
                  </a:cxn>
                </a:cxnLst>
                <a:rect l="0" t="0" r="r" b="b"/>
                <a:pathLst>
                  <a:path w="1375" h="1780">
                    <a:moveTo>
                      <a:pt x="488" y="1722"/>
                    </a:moveTo>
                    <a:lnTo>
                      <a:pt x="0" y="1780"/>
                    </a:lnTo>
                    <a:lnTo>
                      <a:pt x="1021" y="0"/>
                    </a:lnTo>
                    <a:lnTo>
                      <a:pt x="1375" y="191"/>
                    </a:lnTo>
                    <a:lnTo>
                      <a:pt x="488" y="1722"/>
                    </a:lnTo>
                    <a:close/>
                  </a:path>
                </a:pathLst>
              </a:custGeom>
              <a:solidFill>
                <a:schemeClr val="accent1">
                  <a:lumMod val="60000"/>
                  <a:lumOff val="40000"/>
                </a:schemeClr>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7" name="ís1îḑê">
                <a:extLst>
                  <a:ext uri="{FF2B5EF4-FFF2-40B4-BE49-F238E27FC236}">
                    <a16:creationId xmlns:a16="http://schemas.microsoft.com/office/drawing/2014/main" xmlns="" id="{15D1A043-F229-427A-9572-4305EE7DEA1F}"/>
                  </a:ext>
                </a:extLst>
              </p:cNvPr>
              <p:cNvSpPr/>
              <p:nvPr/>
            </p:nvSpPr>
            <p:spPr bwMode="auto">
              <a:xfrm>
                <a:off x="4897438" y="2038351"/>
                <a:ext cx="2182813" cy="3060700"/>
              </a:xfrm>
              <a:custGeom>
                <a:avLst/>
                <a:gdLst>
                  <a:gd name="T0" fmla="*/ 488 w 1375"/>
                  <a:gd name="T1" fmla="*/ 1810 h 1928"/>
                  <a:gd name="T2" fmla="*/ 104 w 1375"/>
                  <a:gd name="T3" fmla="*/ 1928 h 1928"/>
                  <a:gd name="T4" fmla="*/ 0 w 1375"/>
                  <a:gd name="T5" fmla="*/ 1531 h 1928"/>
                  <a:gd name="T6" fmla="*/ 887 w 1375"/>
                  <a:gd name="T7" fmla="*/ 0 h 1928"/>
                  <a:gd name="T8" fmla="*/ 1375 w 1375"/>
                  <a:gd name="T9" fmla="*/ 295 h 1928"/>
                  <a:gd name="T10" fmla="*/ 488 w 1375"/>
                  <a:gd name="T11" fmla="*/ 1810 h 1928"/>
                </a:gdLst>
                <a:ahLst/>
                <a:cxnLst>
                  <a:cxn ang="0">
                    <a:pos x="T0" y="T1"/>
                  </a:cxn>
                  <a:cxn ang="0">
                    <a:pos x="T2" y="T3"/>
                  </a:cxn>
                  <a:cxn ang="0">
                    <a:pos x="T4" y="T5"/>
                  </a:cxn>
                  <a:cxn ang="0">
                    <a:pos x="T6" y="T7"/>
                  </a:cxn>
                  <a:cxn ang="0">
                    <a:pos x="T8" y="T9"/>
                  </a:cxn>
                  <a:cxn ang="0">
                    <a:pos x="T10" y="T11"/>
                  </a:cxn>
                </a:cxnLst>
                <a:rect l="0" t="0" r="r" b="b"/>
                <a:pathLst>
                  <a:path w="1375" h="1928">
                    <a:moveTo>
                      <a:pt x="488" y="1810"/>
                    </a:moveTo>
                    <a:lnTo>
                      <a:pt x="104" y="1928"/>
                    </a:lnTo>
                    <a:lnTo>
                      <a:pt x="0" y="1531"/>
                    </a:lnTo>
                    <a:lnTo>
                      <a:pt x="887" y="0"/>
                    </a:lnTo>
                    <a:lnTo>
                      <a:pt x="1375" y="295"/>
                    </a:lnTo>
                    <a:lnTo>
                      <a:pt x="488" y="1810"/>
                    </a:lnTo>
                    <a:close/>
                  </a:path>
                </a:pathLst>
              </a:custGeom>
              <a:solidFill>
                <a:schemeClr val="accent1">
                  <a:lumMod val="40000"/>
                  <a:lumOff val="60000"/>
                </a:schemeClr>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8" name="îŝḻïḑe">
                <a:extLst>
                  <a:ext uri="{FF2B5EF4-FFF2-40B4-BE49-F238E27FC236}">
                    <a16:creationId xmlns:a16="http://schemas.microsoft.com/office/drawing/2014/main" xmlns="" id="{E00ABA4F-6F5B-4AD8-A00F-FD18AD8BAFB0}"/>
                  </a:ext>
                </a:extLst>
              </p:cNvPr>
              <p:cNvSpPr/>
              <p:nvPr/>
            </p:nvSpPr>
            <p:spPr bwMode="auto">
              <a:xfrm>
                <a:off x="5672138" y="2506663"/>
                <a:ext cx="1971675" cy="3128963"/>
              </a:xfrm>
              <a:custGeom>
                <a:avLst/>
                <a:gdLst>
                  <a:gd name="T0" fmla="*/ 207 w 1242"/>
                  <a:gd name="T1" fmla="*/ 1971 h 1971"/>
                  <a:gd name="T2" fmla="*/ 0 w 1242"/>
                  <a:gd name="T3" fmla="*/ 1515 h 1971"/>
                  <a:gd name="T4" fmla="*/ 887 w 1242"/>
                  <a:gd name="T5" fmla="*/ 0 h 1971"/>
                  <a:gd name="T6" fmla="*/ 1242 w 1242"/>
                  <a:gd name="T7" fmla="*/ 191 h 1971"/>
                  <a:gd name="T8" fmla="*/ 207 w 1242"/>
                  <a:gd name="T9" fmla="*/ 1971 h 1971"/>
                </a:gdLst>
                <a:ahLst/>
                <a:cxnLst>
                  <a:cxn ang="0">
                    <a:pos x="T0" y="T1"/>
                  </a:cxn>
                  <a:cxn ang="0">
                    <a:pos x="T2" y="T3"/>
                  </a:cxn>
                  <a:cxn ang="0">
                    <a:pos x="T4" y="T5"/>
                  </a:cxn>
                  <a:cxn ang="0">
                    <a:pos x="T6" y="T7"/>
                  </a:cxn>
                  <a:cxn ang="0">
                    <a:pos x="T8" y="T9"/>
                  </a:cxn>
                </a:cxnLst>
                <a:rect l="0" t="0" r="r" b="b"/>
                <a:pathLst>
                  <a:path w="1242" h="1971">
                    <a:moveTo>
                      <a:pt x="207" y="1971"/>
                    </a:moveTo>
                    <a:lnTo>
                      <a:pt x="0" y="1515"/>
                    </a:lnTo>
                    <a:lnTo>
                      <a:pt x="887" y="0"/>
                    </a:lnTo>
                    <a:lnTo>
                      <a:pt x="1242" y="191"/>
                    </a:lnTo>
                    <a:lnTo>
                      <a:pt x="207" y="1971"/>
                    </a:lnTo>
                    <a:close/>
                  </a:path>
                </a:pathLst>
              </a:custGeom>
              <a:solidFill>
                <a:schemeClr val="accent1">
                  <a:lumMod val="60000"/>
                  <a:lumOff val="40000"/>
                </a:schemeClr>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59" name="ísļïḓe">
                <a:extLst>
                  <a:ext uri="{FF2B5EF4-FFF2-40B4-BE49-F238E27FC236}">
                    <a16:creationId xmlns:a16="http://schemas.microsoft.com/office/drawing/2014/main" xmlns="" id="{B3F91E9E-7718-4C1C-B4B4-39E4F710344D}"/>
                  </a:ext>
                </a:extLst>
              </p:cNvPr>
              <p:cNvSpPr/>
              <p:nvPr/>
            </p:nvSpPr>
            <p:spPr bwMode="auto">
              <a:xfrm>
                <a:off x="5743575" y="1455738"/>
                <a:ext cx="2041525" cy="1354138"/>
              </a:xfrm>
              <a:custGeom>
                <a:avLst/>
                <a:gdLst>
                  <a:gd name="T0" fmla="*/ 1286 w 1286"/>
                  <a:gd name="T1" fmla="*/ 691 h 853"/>
                  <a:gd name="T2" fmla="*/ 103 w 1286"/>
                  <a:gd name="T3" fmla="*/ 0 h 853"/>
                  <a:gd name="T4" fmla="*/ 0 w 1286"/>
                  <a:gd name="T5" fmla="*/ 176 h 853"/>
                  <a:gd name="T6" fmla="*/ 1197 w 1286"/>
                  <a:gd name="T7" fmla="*/ 853 h 853"/>
                  <a:gd name="T8" fmla="*/ 1286 w 1286"/>
                  <a:gd name="T9" fmla="*/ 691 h 853"/>
                </a:gdLst>
                <a:ahLst/>
                <a:cxnLst>
                  <a:cxn ang="0">
                    <a:pos x="T0" y="T1"/>
                  </a:cxn>
                  <a:cxn ang="0">
                    <a:pos x="T2" y="T3"/>
                  </a:cxn>
                  <a:cxn ang="0">
                    <a:pos x="T4" y="T5"/>
                  </a:cxn>
                  <a:cxn ang="0">
                    <a:pos x="T6" y="T7"/>
                  </a:cxn>
                  <a:cxn ang="0">
                    <a:pos x="T8" y="T9"/>
                  </a:cxn>
                </a:cxnLst>
                <a:rect l="0" t="0" r="r" b="b"/>
                <a:pathLst>
                  <a:path w="1286" h="853">
                    <a:moveTo>
                      <a:pt x="1286" y="691"/>
                    </a:moveTo>
                    <a:lnTo>
                      <a:pt x="103" y="0"/>
                    </a:lnTo>
                    <a:lnTo>
                      <a:pt x="0" y="176"/>
                    </a:lnTo>
                    <a:lnTo>
                      <a:pt x="1197" y="853"/>
                    </a:lnTo>
                    <a:lnTo>
                      <a:pt x="1286" y="691"/>
                    </a:lnTo>
                    <a:close/>
                  </a:path>
                </a:pathLst>
              </a:custGeom>
              <a:solidFill>
                <a:schemeClr val="accent1"/>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0" name="ïṧlíḍe">
                <a:extLst>
                  <a:ext uri="{FF2B5EF4-FFF2-40B4-BE49-F238E27FC236}">
                    <a16:creationId xmlns:a16="http://schemas.microsoft.com/office/drawing/2014/main" xmlns="" id="{6DD2BEFF-0DDF-4217-9EE4-BA5B6CFFDCA2}"/>
                  </a:ext>
                </a:extLst>
              </p:cNvPr>
              <p:cNvSpPr/>
              <p:nvPr/>
            </p:nvSpPr>
            <p:spPr bwMode="auto">
              <a:xfrm>
                <a:off x="5907088" y="895351"/>
                <a:ext cx="2206625" cy="1657350"/>
              </a:xfrm>
              <a:custGeom>
                <a:avLst/>
                <a:gdLst>
                  <a:gd name="T0" fmla="*/ 88 w 94"/>
                  <a:gd name="T1" fmla="*/ 41 h 71"/>
                  <a:gd name="T2" fmla="*/ 22 w 94"/>
                  <a:gd name="T3" fmla="*/ 2 h 71"/>
                  <a:gd name="T4" fmla="*/ 11 w 94"/>
                  <a:gd name="T5" fmla="*/ 5 h 71"/>
                  <a:gd name="T6" fmla="*/ 0 w 94"/>
                  <a:gd name="T7" fmla="*/ 24 h 71"/>
                  <a:gd name="T8" fmla="*/ 80 w 94"/>
                  <a:gd name="T9" fmla="*/ 71 h 71"/>
                  <a:gd name="T10" fmla="*/ 91 w 94"/>
                  <a:gd name="T11" fmla="*/ 51 h 71"/>
                  <a:gd name="T12" fmla="*/ 88 w 94"/>
                  <a:gd name="T13" fmla="*/ 41 h 71"/>
                </a:gdLst>
                <a:ahLst/>
                <a:cxnLst>
                  <a:cxn ang="0">
                    <a:pos x="T0" y="T1"/>
                  </a:cxn>
                  <a:cxn ang="0">
                    <a:pos x="T2" y="T3"/>
                  </a:cxn>
                  <a:cxn ang="0">
                    <a:pos x="T4" y="T5"/>
                  </a:cxn>
                  <a:cxn ang="0">
                    <a:pos x="T6" y="T7"/>
                  </a:cxn>
                  <a:cxn ang="0">
                    <a:pos x="T8" y="T9"/>
                  </a:cxn>
                  <a:cxn ang="0">
                    <a:pos x="T10" y="T11"/>
                  </a:cxn>
                  <a:cxn ang="0">
                    <a:pos x="T12" y="T13"/>
                  </a:cxn>
                </a:cxnLst>
                <a:rect l="0" t="0" r="r" b="b"/>
                <a:pathLst>
                  <a:path w="94" h="71">
                    <a:moveTo>
                      <a:pt x="88" y="41"/>
                    </a:moveTo>
                    <a:cubicBezTo>
                      <a:pt x="22" y="2"/>
                      <a:pt x="22" y="2"/>
                      <a:pt x="22" y="2"/>
                    </a:cubicBezTo>
                    <a:cubicBezTo>
                      <a:pt x="18" y="0"/>
                      <a:pt x="13" y="1"/>
                      <a:pt x="11" y="5"/>
                    </a:cubicBezTo>
                    <a:cubicBezTo>
                      <a:pt x="0" y="24"/>
                      <a:pt x="0" y="24"/>
                      <a:pt x="0" y="24"/>
                    </a:cubicBezTo>
                    <a:cubicBezTo>
                      <a:pt x="80" y="71"/>
                      <a:pt x="80" y="71"/>
                      <a:pt x="80" y="71"/>
                    </a:cubicBezTo>
                    <a:cubicBezTo>
                      <a:pt x="91" y="51"/>
                      <a:pt x="91" y="51"/>
                      <a:pt x="91" y="51"/>
                    </a:cubicBezTo>
                    <a:cubicBezTo>
                      <a:pt x="94" y="48"/>
                      <a:pt x="92" y="43"/>
                      <a:pt x="88" y="41"/>
                    </a:cubicBezTo>
                    <a:close/>
                  </a:path>
                </a:pathLst>
              </a:custGeom>
              <a:solidFill>
                <a:schemeClr val="accent1">
                  <a:lumMod val="40000"/>
                  <a:lumOff val="60000"/>
                </a:schemeClr>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grpSp>
        <p:sp>
          <p:nvSpPr>
            <p:cNvPr id="61" name="îṥ1îḓe">
              <a:extLst>
                <a:ext uri="{FF2B5EF4-FFF2-40B4-BE49-F238E27FC236}">
                  <a16:creationId xmlns:a16="http://schemas.microsoft.com/office/drawing/2014/main" xmlns="" id="{A83302AA-D0B8-41E5-9292-8F1409348F52}"/>
                </a:ext>
              </a:extLst>
            </p:cNvPr>
            <p:cNvSpPr txBox="1"/>
            <p:nvPr/>
          </p:nvSpPr>
          <p:spPr>
            <a:xfrm>
              <a:off x="599929" y="6033360"/>
              <a:ext cx="2004359" cy="363795"/>
            </a:xfrm>
            <a:prstGeom prst="rect">
              <a:avLst/>
            </a:prstGeom>
            <a:noFill/>
          </p:spPr>
          <p:txBody>
            <a:bodyPr wrap="square" lIns="91440" tIns="45720" rIns="91440" bIns="45720" rtlCol="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400" b="1" dirty="0">
                  <a:latin typeface="Times New Roman" panose="02020603050405020304" pitchFamily="18" charset="0"/>
                  <a:ea typeface="楷体" panose="02010609060101010101" pitchFamily="49" charset="-122"/>
                  <a:sym typeface="Times New Roman" panose="02020603050405020304" pitchFamily="18" charset="0"/>
                </a:rPr>
                <a:t>1</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持股</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以上股东增减持信披要求提升</a:t>
              </a:r>
              <a:endParaRPr lang="id-ID" sz="1400" b="1"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2" name="îṩḻîde">
              <a:extLst>
                <a:ext uri="{FF2B5EF4-FFF2-40B4-BE49-F238E27FC236}">
                  <a16:creationId xmlns:a16="http://schemas.microsoft.com/office/drawing/2014/main" xmlns="" id="{DA566408-7CEB-4EFB-BAFB-D5CB06C5A56B}"/>
                </a:ext>
              </a:extLst>
            </p:cNvPr>
            <p:cNvSpPr txBox="1"/>
            <p:nvPr/>
          </p:nvSpPr>
          <p:spPr>
            <a:xfrm>
              <a:off x="724506" y="4368611"/>
              <a:ext cx="1178206" cy="452633"/>
            </a:xfrm>
            <a:prstGeom prst="rect">
              <a:avLst/>
            </a:prstGeom>
            <a:noFill/>
          </p:spPr>
          <p:txBody>
            <a:bodyPr wrap="square" lIns="91440" tIns="45720" rIns="91440" bIns="45720" rtlCol="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400" b="1" dirty="0">
                  <a:latin typeface="Times New Roman" panose="02020603050405020304" pitchFamily="18" charset="0"/>
                  <a:ea typeface="楷体" panose="02010609060101010101" pitchFamily="49" charset="-122"/>
                  <a:sym typeface="Times New Roman" panose="02020603050405020304" pitchFamily="18" charset="0"/>
                </a:rPr>
                <a:t>2</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、完善</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要约收购制度</a:t>
              </a:r>
              <a:endParaRPr lang="id-ID" sz="1400" b="1"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3" name="iconfont-10263-5040019">
              <a:extLst>
                <a:ext uri="{FF2B5EF4-FFF2-40B4-BE49-F238E27FC236}">
                  <a16:creationId xmlns:a16="http://schemas.microsoft.com/office/drawing/2014/main" xmlns="" id="{7E162603-66FE-4393-AA5C-6F4E4AB194BA}"/>
                </a:ext>
              </a:extLst>
            </p:cNvPr>
            <p:cNvSpPr>
              <a:spLocks noChangeAspect="1"/>
            </p:cNvSpPr>
            <p:nvPr/>
          </p:nvSpPr>
          <p:spPr bwMode="auto">
            <a:xfrm>
              <a:off x="3485894" y="4330878"/>
              <a:ext cx="304793" cy="304843"/>
            </a:xfrm>
            <a:custGeom>
              <a:avLst/>
              <a:gdLst>
                <a:gd name="T0" fmla="*/ 12260 w 12800"/>
                <a:gd name="T1" fmla="*/ 7019 h 12803"/>
                <a:gd name="T2" fmla="*/ 11718 w 12800"/>
                <a:gd name="T3" fmla="*/ 7569 h 12803"/>
                <a:gd name="T4" fmla="*/ 11718 w 12800"/>
                <a:gd name="T5" fmla="*/ 11083 h 12803"/>
                <a:gd name="T6" fmla="*/ 11118 w 12800"/>
                <a:gd name="T7" fmla="*/ 11697 h 12803"/>
                <a:gd name="T8" fmla="*/ 1682 w 12800"/>
                <a:gd name="T9" fmla="*/ 11697 h 12803"/>
                <a:gd name="T10" fmla="*/ 1082 w 12800"/>
                <a:gd name="T11" fmla="*/ 11083 h 12803"/>
                <a:gd name="T12" fmla="*/ 1082 w 12800"/>
                <a:gd name="T13" fmla="*/ 1913 h 12803"/>
                <a:gd name="T14" fmla="*/ 1682 w 12800"/>
                <a:gd name="T15" fmla="*/ 1300 h 12803"/>
                <a:gd name="T16" fmla="*/ 5320 w 12800"/>
                <a:gd name="T17" fmla="*/ 1300 h 12803"/>
                <a:gd name="T18" fmla="*/ 5860 w 12800"/>
                <a:gd name="T19" fmla="*/ 746 h 12803"/>
                <a:gd name="T20" fmla="*/ 5320 w 12800"/>
                <a:gd name="T21" fmla="*/ 193 h 12803"/>
                <a:gd name="T22" fmla="*/ 1604 w 12800"/>
                <a:gd name="T23" fmla="*/ 193 h 12803"/>
                <a:gd name="T24" fmla="*/ 0 w 12800"/>
                <a:gd name="T25" fmla="*/ 1835 h 12803"/>
                <a:gd name="T26" fmla="*/ 0 w 12800"/>
                <a:gd name="T27" fmla="*/ 11161 h 12803"/>
                <a:gd name="T28" fmla="*/ 1604 w 12800"/>
                <a:gd name="T29" fmla="*/ 12803 h 12803"/>
                <a:gd name="T30" fmla="*/ 11196 w 12800"/>
                <a:gd name="T31" fmla="*/ 12803 h 12803"/>
                <a:gd name="T32" fmla="*/ 12800 w 12800"/>
                <a:gd name="T33" fmla="*/ 11161 h 12803"/>
                <a:gd name="T34" fmla="*/ 12800 w 12800"/>
                <a:gd name="T35" fmla="*/ 7569 h 12803"/>
                <a:gd name="T36" fmla="*/ 12260 w 12800"/>
                <a:gd name="T37" fmla="*/ 7019 h 12803"/>
                <a:gd name="T38" fmla="*/ 4034 w 12800"/>
                <a:gd name="T39" fmla="*/ 6333 h 12803"/>
                <a:gd name="T40" fmla="*/ 4008 w 12800"/>
                <a:gd name="T41" fmla="*/ 6383 h 12803"/>
                <a:gd name="T42" fmla="*/ 3304 w 12800"/>
                <a:gd name="T43" fmla="*/ 9015 h 12803"/>
                <a:gd name="T44" fmla="*/ 3428 w 12800"/>
                <a:gd name="T45" fmla="*/ 9492 h 12803"/>
                <a:gd name="T46" fmla="*/ 3766 w 12800"/>
                <a:gd name="T47" fmla="*/ 9632 h 12803"/>
                <a:gd name="T48" fmla="*/ 3890 w 12800"/>
                <a:gd name="T49" fmla="*/ 9614 h 12803"/>
                <a:gd name="T50" fmla="*/ 6440 w 12800"/>
                <a:gd name="T51" fmla="*/ 8905 h 12803"/>
                <a:gd name="T52" fmla="*/ 6452 w 12800"/>
                <a:gd name="T53" fmla="*/ 8907 h 12803"/>
                <a:gd name="T54" fmla="*/ 6562 w 12800"/>
                <a:gd name="T55" fmla="*/ 8861 h 12803"/>
                <a:gd name="T56" fmla="*/ 12406 w 12800"/>
                <a:gd name="T57" fmla="*/ 2899 h 12803"/>
                <a:gd name="T58" fmla="*/ 12733 w 12800"/>
                <a:gd name="T59" fmla="*/ 2070 h 12803"/>
                <a:gd name="T60" fmla="*/ 12321 w 12800"/>
                <a:gd name="T61" fmla="*/ 1085 h 12803"/>
                <a:gd name="T62" fmla="*/ 11674 w 12800"/>
                <a:gd name="T63" fmla="*/ 423 h 12803"/>
                <a:gd name="T64" fmla="*/ 10706 w 12800"/>
                <a:gd name="T65" fmla="*/ 3 h 12803"/>
                <a:gd name="T66" fmla="*/ 9894 w 12800"/>
                <a:gd name="T67" fmla="*/ 336 h 12803"/>
                <a:gd name="T68" fmla="*/ 4053 w 12800"/>
                <a:gd name="T69" fmla="*/ 6299 h 12803"/>
                <a:gd name="T70" fmla="*/ 4034 w 12800"/>
                <a:gd name="T71" fmla="*/ 6333 h 12803"/>
                <a:gd name="T72" fmla="*/ 10620 w 12800"/>
                <a:gd name="T73" fmla="*/ 1081 h 12803"/>
                <a:gd name="T74" fmla="*/ 10778 w 12800"/>
                <a:gd name="T75" fmla="*/ 1021 h 12803"/>
                <a:gd name="T76" fmla="*/ 10995 w 12800"/>
                <a:gd name="T77" fmla="*/ 1113 h 12803"/>
                <a:gd name="T78" fmla="*/ 11643 w 12800"/>
                <a:gd name="T79" fmla="*/ 1774 h 12803"/>
                <a:gd name="T80" fmla="*/ 11737 w 12800"/>
                <a:gd name="T81" fmla="*/ 1994 h 12803"/>
                <a:gd name="T82" fmla="*/ 11675 w 12800"/>
                <a:gd name="T83" fmla="*/ 2154 h 12803"/>
                <a:gd name="T84" fmla="*/ 11026 w 12800"/>
                <a:gd name="T85" fmla="*/ 2819 h 12803"/>
                <a:gd name="T86" fmla="*/ 9980 w 12800"/>
                <a:gd name="T87" fmla="*/ 1735 h 12803"/>
                <a:gd name="T88" fmla="*/ 10620 w 12800"/>
                <a:gd name="T89" fmla="*/ 1081 h 12803"/>
                <a:gd name="T90" fmla="*/ 5548 w 12800"/>
                <a:gd name="T91" fmla="*/ 6261 h 12803"/>
                <a:gd name="T92" fmla="*/ 9224 w 12800"/>
                <a:gd name="T93" fmla="*/ 2509 h 12803"/>
                <a:gd name="T94" fmla="*/ 10269 w 12800"/>
                <a:gd name="T95" fmla="*/ 3592 h 12803"/>
                <a:gd name="T96" fmla="*/ 6575 w 12800"/>
                <a:gd name="T97" fmla="*/ 7361 h 12803"/>
                <a:gd name="T98" fmla="*/ 6571 w 12800"/>
                <a:gd name="T99" fmla="*/ 7365 h 12803"/>
                <a:gd name="T100" fmla="*/ 6227 w 12800"/>
                <a:gd name="T101" fmla="*/ 7361 h 12803"/>
                <a:gd name="T102" fmla="*/ 5549 w 12800"/>
                <a:gd name="T103" fmla="*/ 6670 h 12803"/>
                <a:gd name="T104" fmla="*/ 5549 w 12800"/>
                <a:gd name="T105" fmla="*/ 6260 h 12803"/>
                <a:gd name="T106" fmla="*/ 5548 w 12800"/>
                <a:gd name="T107" fmla="*/ 6261 h 12803"/>
                <a:gd name="T108" fmla="*/ 4490 w 12800"/>
                <a:gd name="T109" fmla="*/ 8289 h 12803"/>
                <a:gd name="T110" fmla="*/ 4766 w 12800"/>
                <a:gd name="T111" fmla="*/ 7255 h 12803"/>
                <a:gd name="T112" fmla="*/ 5617 w 12800"/>
                <a:gd name="T113" fmla="*/ 8123 h 12803"/>
                <a:gd name="T114" fmla="*/ 4606 w 12800"/>
                <a:gd name="T115" fmla="*/ 8405 h 12803"/>
                <a:gd name="T116" fmla="*/ 4490 w 12800"/>
                <a:gd name="T117" fmla="*/ 8289 h 1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00" h="12803">
                  <a:moveTo>
                    <a:pt x="12260" y="7019"/>
                  </a:moveTo>
                  <a:cubicBezTo>
                    <a:pt x="11963" y="7019"/>
                    <a:pt x="11720" y="7267"/>
                    <a:pt x="11718" y="7569"/>
                  </a:cubicBezTo>
                  <a:lnTo>
                    <a:pt x="11718" y="11083"/>
                  </a:lnTo>
                  <a:cubicBezTo>
                    <a:pt x="11721" y="11418"/>
                    <a:pt x="11453" y="11692"/>
                    <a:pt x="11118" y="11697"/>
                  </a:cubicBezTo>
                  <a:lnTo>
                    <a:pt x="1682" y="11697"/>
                  </a:lnTo>
                  <a:cubicBezTo>
                    <a:pt x="1350" y="11697"/>
                    <a:pt x="1082" y="11421"/>
                    <a:pt x="1082" y="11083"/>
                  </a:cubicBezTo>
                  <a:lnTo>
                    <a:pt x="1082" y="1913"/>
                  </a:lnTo>
                  <a:cubicBezTo>
                    <a:pt x="1079" y="1579"/>
                    <a:pt x="1347" y="1304"/>
                    <a:pt x="1682" y="1300"/>
                  </a:cubicBezTo>
                  <a:lnTo>
                    <a:pt x="5320" y="1300"/>
                  </a:lnTo>
                  <a:cubicBezTo>
                    <a:pt x="5616" y="1298"/>
                    <a:pt x="5860" y="1050"/>
                    <a:pt x="5860" y="746"/>
                  </a:cubicBezTo>
                  <a:cubicBezTo>
                    <a:pt x="5860" y="442"/>
                    <a:pt x="5620" y="193"/>
                    <a:pt x="5320" y="193"/>
                  </a:cubicBezTo>
                  <a:lnTo>
                    <a:pt x="1604" y="193"/>
                  </a:lnTo>
                  <a:cubicBezTo>
                    <a:pt x="720" y="193"/>
                    <a:pt x="0" y="929"/>
                    <a:pt x="0" y="1835"/>
                  </a:cubicBezTo>
                  <a:lnTo>
                    <a:pt x="0" y="11161"/>
                  </a:lnTo>
                  <a:cubicBezTo>
                    <a:pt x="0" y="12066"/>
                    <a:pt x="720" y="12803"/>
                    <a:pt x="1604" y="12803"/>
                  </a:cubicBezTo>
                  <a:lnTo>
                    <a:pt x="11196" y="12803"/>
                  </a:lnTo>
                  <a:cubicBezTo>
                    <a:pt x="12080" y="12803"/>
                    <a:pt x="12800" y="12066"/>
                    <a:pt x="12800" y="11161"/>
                  </a:cubicBezTo>
                  <a:lnTo>
                    <a:pt x="12800" y="7569"/>
                  </a:lnTo>
                  <a:cubicBezTo>
                    <a:pt x="12798" y="7265"/>
                    <a:pt x="12556" y="7019"/>
                    <a:pt x="12260" y="7019"/>
                  </a:cubicBezTo>
                  <a:close/>
                  <a:moveTo>
                    <a:pt x="4034" y="6333"/>
                  </a:moveTo>
                  <a:cubicBezTo>
                    <a:pt x="4022" y="6348"/>
                    <a:pt x="4013" y="6365"/>
                    <a:pt x="4008" y="6383"/>
                  </a:cubicBezTo>
                  <a:lnTo>
                    <a:pt x="3304" y="9015"/>
                  </a:lnTo>
                  <a:cubicBezTo>
                    <a:pt x="3261" y="9185"/>
                    <a:pt x="3308" y="9365"/>
                    <a:pt x="3428" y="9492"/>
                  </a:cubicBezTo>
                  <a:cubicBezTo>
                    <a:pt x="3518" y="9582"/>
                    <a:pt x="3639" y="9632"/>
                    <a:pt x="3766" y="9632"/>
                  </a:cubicBezTo>
                  <a:cubicBezTo>
                    <a:pt x="3808" y="9632"/>
                    <a:pt x="3850" y="9626"/>
                    <a:pt x="3890" y="9614"/>
                  </a:cubicBezTo>
                  <a:lnTo>
                    <a:pt x="6440" y="8905"/>
                  </a:lnTo>
                  <a:cubicBezTo>
                    <a:pt x="6444" y="8907"/>
                    <a:pt x="6448" y="8907"/>
                    <a:pt x="6452" y="8907"/>
                  </a:cubicBezTo>
                  <a:cubicBezTo>
                    <a:pt x="6494" y="8907"/>
                    <a:pt x="6533" y="8890"/>
                    <a:pt x="6562" y="8861"/>
                  </a:cubicBezTo>
                  <a:lnTo>
                    <a:pt x="12406" y="2899"/>
                  </a:lnTo>
                  <a:cubicBezTo>
                    <a:pt x="12618" y="2684"/>
                    <a:pt x="12733" y="2389"/>
                    <a:pt x="12733" y="2070"/>
                  </a:cubicBezTo>
                  <a:cubicBezTo>
                    <a:pt x="12733" y="1710"/>
                    <a:pt x="12582" y="1350"/>
                    <a:pt x="12321" y="1085"/>
                  </a:cubicBezTo>
                  <a:lnTo>
                    <a:pt x="11674" y="423"/>
                  </a:lnTo>
                  <a:cubicBezTo>
                    <a:pt x="11413" y="157"/>
                    <a:pt x="11060" y="3"/>
                    <a:pt x="10706" y="3"/>
                  </a:cubicBezTo>
                  <a:cubicBezTo>
                    <a:pt x="10402" y="0"/>
                    <a:pt x="10109" y="120"/>
                    <a:pt x="9894" y="336"/>
                  </a:cubicBezTo>
                  <a:lnTo>
                    <a:pt x="4053" y="6299"/>
                  </a:lnTo>
                  <a:cubicBezTo>
                    <a:pt x="4043" y="6308"/>
                    <a:pt x="4037" y="6320"/>
                    <a:pt x="4034" y="6333"/>
                  </a:cubicBezTo>
                  <a:close/>
                  <a:moveTo>
                    <a:pt x="10620" y="1081"/>
                  </a:moveTo>
                  <a:cubicBezTo>
                    <a:pt x="10662" y="1040"/>
                    <a:pt x="10719" y="1019"/>
                    <a:pt x="10778" y="1021"/>
                  </a:cubicBezTo>
                  <a:cubicBezTo>
                    <a:pt x="10859" y="1021"/>
                    <a:pt x="10938" y="1054"/>
                    <a:pt x="10995" y="1113"/>
                  </a:cubicBezTo>
                  <a:lnTo>
                    <a:pt x="11643" y="1774"/>
                  </a:lnTo>
                  <a:cubicBezTo>
                    <a:pt x="11701" y="1833"/>
                    <a:pt x="11735" y="1912"/>
                    <a:pt x="11737" y="1994"/>
                  </a:cubicBezTo>
                  <a:cubicBezTo>
                    <a:pt x="11738" y="2054"/>
                    <a:pt x="11716" y="2111"/>
                    <a:pt x="11675" y="2154"/>
                  </a:cubicBezTo>
                  <a:lnTo>
                    <a:pt x="11026" y="2819"/>
                  </a:lnTo>
                  <a:lnTo>
                    <a:pt x="9980" y="1735"/>
                  </a:lnTo>
                  <a:lnTo>
                    <a:pt x="10620" y="1081"/>
                  </a:lnTo>
                  <a:close/>
                  <a:moveTo>
                    <a:pt x="5548" y="6261"/>
                  </a:moveTo>
                  <a:lnTo>
                    <a:pt x="9224" y="2509"/>
                  </a:lnTo>
                  <a:lnTo>
                    <a:pt x="10269" y="3592"/>
                  </a:lnTo>
                  <a:lnTo>
                    <a:pt x="6575" y="7361"/>
                  </a:lnTo>
                  <a:lnTo>
                    <a:pt x="6571" y="7365"/>
                  </a:lnTo>
                  <a:cubicBezTo>
                    <a:pt x="6475" y="7459"/>
                    <a:pt x="6321" y="7457"/>
                    <a:pt x="6227" y="7361"/>
                  </a:cubicBezTo>
                  <a:lnTo>
                    <a:pt x="5549" y="6670"/>
                  </a:lnTo>
                  <a:cubicBezTo>
                    <a:pt x="5439" y="6556"/>
                    <a:pt x="5439" y="6374"/>
                    <a:pt x="5549" y="6260"/>
                  </a:cubicBezTo>
                  <a:lnTo>
                    <a:pt x="5548" y="6261"/>
                  </a:lnTo>
                  <a:close/>
                  <a:moveTo>
                    <a:pt x="4490" y="8289"/>
                  </a:moveTo>
                  <a:lnTo>
                    <a:pt x="4766" y="7255"/>
                  </a:lnTo>
                  <a:lnTo>
                    <a:pt x="5617" y="8123"/>
                  </a:lnTo>
                  <a:lnTo>
                    <a:pt x="4606" y="8405"/>
                  </a:lnTo>
                  <a:cubicBezTo>
                    <a:pt x="4535" y="8424"/>
                    <a:pt x="4470" y="8359"/>
                    <a:pt x="4490" y="8289"/>
                  </a:cubicBezTo>
                  <a:close/>
                </a:path>
              </a:pathLst>
            </a:custGeom>
            <a:solidFill>
              <a:schemeClr val="accent1"/>
            </a:solidFill>
            <a:ln>
              <a:noFill/>
            </a:ln>
          </p:spPr>
          <p:txBody>
            <a:bodyPr/>
            <a:lstStyle/>
            <a:p>
              <a:endParaRPr lang="zh-CN" alt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4" name="iconfont-10263-5040019">
              <a:extLst>
                <a:ext uri="{FF2B5EF4-FFF2-40B4-BE49-F238E27FC236}">
                  <a16:creationId xmlns:a16="http://schemas.microsoft.com/office/drawing/2014/main" xmlns="" id="{CF0422A0-14B2-4B40-9FC6-CDB1A8B04514}"/>
                </a:ext>
              </a:extLst>
            </p:cNvPr>
            <p:cNvSpPr>
              <a:spLocks noChangeAspect="1"/>
            </p:cNvSpPr>
            <p:nvPr/>
          </p:nvSpPr>
          <p:spPr bwMode="auto">
            <a:xfrm>
              <a:off x="944525" y="5318983"/>
              <a:ext cx="304793" cy="304843"/>
            </a:xfrm>
            <a:custGeom>
              <a:avLst/>
              <a:gdLst>
                <a:gd name="T0" fmla="*/ 12260 w 12800"/>
                <a:gd name="T1" fmla="*/ 7019 h 12803"/>
                <a:gd name="T2" fmla="*/ 11718 w 12800"/>
                <a:gd name="T3" fmla="*/ 7569 h 12803"/>
                <a:gd name="T4" fmla="*/ 11718 w 12800"/>
                <a:gd name="T5" fmla="*/ 11083 h 12803"/>
                <a:gd name="T6" fmla="*/ 11118 w 12800"/>
                <a:gd name="T7" fmla="*/ 11697 h 12803"/>
                <a:gd name="T8" fmla="*/ 1682 w 12800"/>
                <a:gd name="T9" fmla="*/ 11697 h 12803"/>
                <a:gd name="T10" fmla="*/ 1082 w 12800"/>
                <a:gd name="T11" fmla="*/ 11083 h 12803"/>
                <a:gd name="T12" fmla="*/ 1082 w 12800"/>
                <a:gd name="T13" fmla="*/ 1913 h 12803"/>
                <a:gd name="T14" fmla="*/ 1682 w 12800"/>
                <a:gd name="T15" fmla="*/ 1300 h 12803"/>
                <a:gd name="T16" fmla="*/ 5320 w 12800"/>
                <a:gd name="T17" fmla="*/ 1300 h 12803"/>
                <a:gd name="T18" fmla="*/ 5860 w 12800"/>
                <a:gd name="T19" fmla="*/ 746 h 12803"/>
                <a:gd name="T20" fmla="*/ 5320 w 12800"/>
                <a:gd name="T21" fmla="*/ 193 h 12803"/>
                <a:gd name="T22" fmla="*/ 1604 w 12800"/>
                <a:gd name="T23" fmla="*/ 193 h 12803"/>
                <a:gd name="T24" fmla="*/ 0 w 12800"/>
                <a:gd name="T25" fmla="*/ 1835 h 12803"/>
                <a:gd name="T26" fmla="*/ 0 w 12800"/>
                <a:gd name="T27" fmla="*/ 11161 h 12803"/>
                <a:gd name="T28" fmla="*/ 1604 w 12800"/>
                <a:gd name="T29" fmla="*/ 12803 h 12803"/>
                <a:gd name="T30" fmla="*/ 11196 w 12800"/>
                <a:gd name="T31" fmla="*/ 12803 h 12803"/>
                <a:gd name="T32" fmla="*/ 12800 w 12800"/>
                <a:gd name="T33" fmla="*/ 11161 h 12803"/>
                <a:gd name="T34" fmla="*/ 12800 w 12800"/>
                <a:gd name="T35" fmla="*/ 7569 h 12803"/>
                <a:gd name="T36" fmla="*/ 12260 w 12800"/>
                <a:gd name="T37" fmla="*/ 7019 h 12803"/>
                <a:gd name="T38" fmla="*/ 4034 w 12800"/>
                <a:gd name="T39" fmla="*/ 6333 h 12803"/>
                <a:gd name="T40" fmla="*/ 4008 w 12800"/>
                <a:gd name="T41" fmla="*/ 6383 h 12803"/>
                <a:gd name="T42" fmla="*/ 3304 w 12800"/>
                <a:gd name="T43" fmla="*/ 9015 h 12803"/>
                <a:gd name="T44" fmla="*/ 3428 w 12800"/>
                <a:gd name="T45" fmla="*/ 9492 h 12803"/>
                <a:gd name="T46" fmla="*/ 3766 w 12800"/>
                <a:gd name="T47" fmla="*/ 9632 h 12803"/>
                <a:gd name="T48" fmla="*/ 3890 w 12800"/>
                <a:gd name="T49" fmla="*/ 9614 h 12803"/>
                <a:gd name="T50" fmla="*/ 6440 w 12800"/>
                <a:gd name="T51" fmla="*/ 8905 h 12803"/>
                <a:gd name="T52" fmla="*/ 6452 w 12800"/>
                <a:gd name="T53" fmla="*/ 8907 h 12803"/>
                <a:gd name="T54" fmla="*/ 6562 w 12800"/>
                <a:gd name="T55" fmla="*/ 8861 h 12803"/>
                <a:gd name="T56" fmla="*/ 12406 w 12800"/>
                <a:gd name="T57" fmla="*/ 2899 h 12803"/>
                <a:gd name="T58" fmla="*/ 12733 w 12800"/>
                <a:gd name="T59" fmla="*/ 2070 h 12803"/>
                <a:gd name="T60" fmla="*/ 12321 w 12800"/>
                <a:gd name="T61" fmla="*/ 1085 h 12803"/>
                <a:gd name="T62" fmla="*/ 11674 w 12800"/>
                <a:gd name="T63" fmla="*/ 423 h 12803"/>
                <a:gd name="T64" fmla="*/ 10706 w 12800"/>
                <a:gd name="T65" fmla="*/ 3 h 12803"/>
                <a:gd name="T66" fmla="*/ 9894 w 12800"/>
                <a:gd name="T67" fmla="*/ 336 h 12803"/>
                <a:gd name="T68" fmla="*/ 4053 w 12800"/>
                <a:gd name="T69" fmla="*/ 6299 h 12803"/>
                <a:gd name="T70" fmla="*/ 4034 w 12800"/>
                <a:gd name="T71" fmla="*/ 6333 h 12803"/>
                <a:gd name="T72" fmla="*/ 10620 w 12800"/>
                <a:gd name="T73" fmla="*/ 1081 h 12803"/>
                <a:gd name="T74" fmla="*/ 10778 w 12800"/>
                <a:gd name="T75" fmla="*/ 1021 h 12803"/>
                <a:gd name="T76" fmla="*/ 10995 w 12800"/>
                <a:gd name="T77" fmla="*/ 1113 h 12803"/>
                <a:gd name="T78" fmla="*/ 11643 w 12800"/>
                <a:gd name="T79" fmla="*/ 1774 h 12803"/>
                <a:gd name="T80" fmla="*/ 11737 w 12800"/>
                <a:gd name="T81" fmla="*/ 1994 h 12803"/>
                <a:gd name="T82" fmla="*/ 11675 w 12800"/>
                <a:gd name="T83" fmla="*/ 2154 h 12803"/>
                <a:gd name="T84" fmla="*/ 11026 w 12800"/>
                <a:gd name="T85" fmla="*/ 2819 h 12803"/>
                <a:gd name="T86" fmla="*/ 9980 w 12800"/>
                <a:gd name="T87" fmla="*/ 1735 h 12803"/>
                <a:gd name="T88" fmla="*/ 10620 w 12800"/>
                <a:gd name="T89" fmla="*/ 1081 h 12803"/>
                <a:gd name="T90" fmla="*/ 5548 w 12800"/>
                <a:gd name="T91" fmla="*/ 6261 h 12803"/>
                <a:gd name="T92" fmla="*/ 9224 w 12800"/>
                <a:gd name="T93" fmla="*/ 2509 h 12803"/>
                <a:gd name="T94" fmla="*/ 10269 w 12800"/>
                <a:gd name="T95" fmla="*/ 3592 h 12803"/>
                <a:gd name="T96" fmla="*/ 6575 w 12800"/>
                <a:gd name="T97" fmla="*/ 7361 h 12803"/>
                <a:gd name="T98" fmla="*/ 6571 w 12800"/>
                <a:gd name="T99" fmla="*/ 7365 h 12803"/>
                <a:gd name="T100" fmla="*/ 6227 w 12800"/>
                <a:gd name="T101" fmla="*/ 7361 h 12803"/>
                <a:gd name="T102" fmla="*/ 5549 w 12800"/>
                <a:gd name="T103" fmla="*/ 6670 h 12803"/>
                <a:gd name="T104" fmla="*/ 5549 w 12800"/>
                <a:gd name="T105" fmla="*/ 6260 h 12803"/>
                <a:gd name="T106" fmla="*/ 5548 w 12800"/>
                <a:gd name="T107" fmla="*/ 6261 h 12803"/>
                <a:gd name="T108" fmla="*/ 4490 w 12800"/>
                <a:gd name="T109" fmla="*/ 8289 h 12803"/>
                <a:gd name="T110" fmla="*/ 4766 w 12800"/>
                <a:gd name="T111" fmla="*/ 7255 h 12803"/>
                <a:gd name="T112" fmla="*/ 5617 w 12800"/>
                <a:gd name="T113" fmla="*/ 8123 h 12803"/>
                <a:gd name="T114" fmla="*/ 4606 w 12800"/>
                <a:gd name="T115" fmla="*/ 8405 h 12803"/>
                <a:gd name="T116" fmla="*/ 4490 w 12800"/>
                <a:gd name="T117" fmla="*/ 8289 h 1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00" h="12803">
                  <a:moveTo>
                    <a:pt x="12260" y="7019"/>
                  </a:moveTo>
                  <a:cubicBezTo>
                    <a:pt x="11963" y="7019"/>
                    <a:pt x="11720" y="7267"/>
                    <a:pt x="11718" y="7569"/>
                  </a:cubicBezTo>
                  <a:lnTo>
                    <a:pt x="11718" y="11083"/>
                  </a:lnTo>
                  <a:cubicBezTo>
                    <a:pt x="11721" y="11418"/>
                    <a:pt x="11453" y="11692"/>
                    <a:pt x="11118" y="11697"/>
                  </a:cubicBezTo>
                  <a:lnTo>
                    <a:pt x="1682" y="11697"/>
                  </a:lnTo>
                  <a:cubicBezTo>
                    <a:pt x="1350" y="11697"/>
                    <a:pt x="1082" y="11421"/>
                    <a:pt x="1082" y="11083"/>
                  </a:cubicBezTo>
                  <a:lnTo>
                    <a:pt x="1082" y="1913"/>
                  </a:lnTo>
                  <a:cubicBezTo>
                    <a:pt x="1079" y="1579"/>
                    <a:pt x="1347" y="1304"/>
                    <a:pt x="1682" y="1300"/>
                  </a:cubicBezTo>
                  <a:lnTo>
                    <a:pt x="5320" y="1300"/>
                  </a:lnTo>
                  <a:cubicBezTo>
                    <a:pt x="5616" y="1298"/>
                    <a:pt x="5860" y="1050"/>
                    <a:pt x="5860" y="746"/>
                  </a:cubicBezTo>
                  <a:cubicBezTo>
                    <a:pt x="5860" y="442"/>
                    <a:pt x="5620" y="193"/>
                    <a:pt x="5320" y="193"/>
                  </a:cubicBezTo>
                  <a:lnTo>
                    <a:pt x="1604" y="193"/>
                  </a:lnTo>
                  <a:cubicBezTo>
                    <a:pt x="720" y="193"/>
                    <a:pt x="0" y="929"/>
                    <a:pt x="0" y="1835"/>
                  </a:cubicBezTo>
                  <a:lnTo>
                    <a:pt x="0" y="11161"/>
                  </a:lnTo>
                  <a:cubicBezTo>
                    <a:pt x="0" y="12066"/>
                    <a:pt x="720" y="12803"/>
                    <a:pt x="1604" y="12803"/>
                  </a:cubicBezTo>
                  <a:lnTo>
                    <a:pt x="11196" y="12803"/>
                  </a:lnTo>
                  <a:cubicBezTo>
                    <a:pt x="12080" y="12803"/>
                    <a:pt x="12800" y="12066"/>
                    <a:pt x="12800" y="11161"/>
                  </a:cubicBezTo>
                  <a:lnTo>
                    <a:pt x="12800" y="7569"/>
                  </a:lnTo>
                  <a:cubicBezTo>
                    <a:pt x="12798" y="7265"/>
                    <a:pt x="12556" y="7019"/>
                    <a:pt x="12260" y="7019"/>
                  </a:cubicBezTo>
                  <a:close/>
                  <a:moveTo>
                    <a:pt x="4034" y="6333"/>
                  </a:moveTo>
                  <a:cubicBezTo>
                    <a:pt x="4022" y="6348"/>
                    <a:pt x="4013" y="6365"/>
                    <a:pt x="4008" y="6383"/>
                  </a:cubicBezTo>
                  <a:lnTo>
                    <a:pt x="3304" y="9015"/>
                  </a:lnTo>
                  <a:cubicBezTo>
                    <a:pt x="3261" y="9185"/>
                    <a:pt x="3308" y="9365"/>
                    <a:pt x="3428" y="9492"/>
                  </a:cubicBezTo>
                  <a:cubicBezTo>
                    <a:pt x="3518" y="9582"/>
                    <a:pt x="3639" y="9632"/>
                    <a:pt x="3766" y="9632"/>
                  </a:cubicBezTo>
                  <a:cubicBezTo>
                    <a:pt x="3808" y="9632"/>
                    <a:pt x="3850" y="9626"/>
                    <a:pt x="3890" y="9614"/>
                  </a:cubicBezTo>
                  <a:lnTo>
                    <a:pt x="6440" y="8905"/>
                  </a:lnTo>
                  <a:cubicBezTo>
                    <a:pt x="6444" y="8907"/>
                    <a:pt x="6448" y="8907"/>
                    <a:pt x="6452" y="8907"/>
                  </a:cubicBezTo>
                  <a:cubicBezTo>
                    <a:pt x="6494" y="8907"/>
                    <a:pt x="6533" y="8890"/>
                    <a:pt x="6562" y="8861"/>
                  </a:cubicBezTo>
                  <a:lnTo>
                    <a:pt x="12406" y="2899"/>
                  </a:lnTo>
                  <a:cubicBezTo>
                    <a:pt x="12618" y="2684"/>
                    <a:pt x="12733" y="2389"/>
                    <a:pt x="12733" y="2070"/>
                  </a:cubicBezTo>
                  <a:cubicBezTo>
                    <a:pt x="12733" y="1710"/>
                    <a:pt x="12582" y="1350"/>
                    <a:pt x="12321" y="1085"/>
                  </a:cubicBezTo>
                  <a:lnTo>
                    <a:pt x="11674" y="423"/>
                  </a:lnTo>
                  <a:cubicBezTo>
                    <a:pt x="11413" y="157"/>
                    <a:pt x="11060" y="3"/>
                    <a:pt x="10706" y="3"/>
                  </a:cubicBezTo>
                  <a:cubicBezTo>
                    <a:pt x="10402" y="0"/>
                    <a:pt x="10109" y="120"/>
                    <a:pt x="9894" y="336"/>
                  </a:cubicBezTo>
                  <a:lnTo>
                    <a:pt x="4053" y="6299"/>
                  </a:lnTo>
                  <a:cubicBezTo>
                    <a:pt x="4043" y="6308"/>
                    <a:pt x="4037" y="6320"/>
                    <a:pt x="4034" y="6333"/>
                  </a:cubicBezTo>
                  <a:close/>
                  <a:moveTo>
                    <a:pt x="10620" y="1081"/>
                  </a:moveTo>
                  <a:cubicBezTo>
                    <a:pt x="10662" y="1040"/>
                    <a:pt x="10719" y="1019"/>
                    <a:pt x="10778" y="1021"/>
                  </a:cubicBezTo>
                  <a:cubicBezTo>
                    <a:pt x="10859" y="1021"/>
                    <a:pt x="10938" y="1054"/>
                    <a:pt x="10995" y="1113"/>
                  </a:cubicBezTo>
                  <a:lnTo>
                    <a:pt x="11643" y="1774"/>
                  </a:lnTo>
                  <a:cubicBezTo>
                    <a:pt x="11701" y="1833"/>
                    <a:pt x="11735" y="1912"/>
                    <a:pt x="11737" y="1994"/>
                  </a:cubicBezTo>
                  <a:cubicBezTo>
                    <a:pt x="11738" y="2054"/>
                    <a:pt x="11716" y="2111"/>
                    <a:pt x="11675" y="2154"/>
                  </a:cubicBezTo>
                  <a:lnTo>
                    <a:pt x="11026" y="2819"/>
                  </a:lnTo>
                  <a:lnTo>
                    <a:pt x="9980" y="1735"/>
                  </a:lnTo>
                  <a:lnTo>
                    <a:pt x="10620" y="1081"/>
                  </a:lnTo>
                  <a:close/>
                  <a:moveTo>
                    <a:pt x="5548" y="6261"/>
                  </a:moveTo>
                  <a:lnTo>
                    <a:pt x="9224" y="2509"/>
                  </a:lnTo>
                  <a:lnTo>
                    <a:pt x="10269" y="3592"/>
                  </a:lnTo>
                  <a:lnTo>
                    <a:pt x="6575" y="7361"/>
                  </a:lnTo>
                  <a:lnTo>
                    <a:pt x="6571" y="7365"/>
                  </a:lnTo>
                  <a:cubicBezTo>
                    <a:pt x="6475" y="7459"/>
                    <a:pt x="6321" y="7457"/>
                    <a:pt x="6227" y="7361"/>
                  </a:cubicBezTo>
                  <a:lnTo>
                    <a:pt x="5549" y="6670"/>
                  </a:lnTo>
                  <a:cubicBezTo>
                    <a:pt x="5439" y="6556"/>
                    <a:pt x="5439" y="6374"/>
                    <a:pt x="5549" y="6260"/>
                  </a:cubicBezTo>
                  <a:lnTo>
                    <a:pt x="5548" y="6261"/>
                  </a:lnTo>
                  <a:close/>
                  <a:moveTo>
                    <a:pt x="4490" y="8289"/>
                  </a:moveTo>
                  <a:lnTo>
                    <a:pt x="4766" y="7255"/>
                  </a:lnTo>
                  <a:lnTo>
                    <a:pt x="5617" y="8123"/>
                  </a:lnTo>
                  <a:lnTo>
                    <a:pt x="4606" y="8405"/>
                  </a:lnTo>
                  <a:cubicBezTo>
                    <a:pt x="4535" y="8424"/>
                    <a:pt x="4470" y="8359"/>
                    <a:pt x="4490" y="8289"/>
                  </a:cubicBezTo>
                  <a:close/>
                </a:path>
              </a:pathLst>
            </a:custGeom>
            <a:solidFill>
              <a:schemeClr val="accent1"/>
            </a:solidFill>
            <a:ln>
              <a:noFill/>
            </a:ln>
          </p:spPr>
          <p:txBody>
            <a:bodyPr/>
            <a:lstStyle/>
            <a:p>
              <a:endParaRPr lang="zh-CN" alt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5" name="iconfont-10263-5040019">
              <a:extLst>
                <a:ext uri="{FF2B5EF4-FFF2-40B4-BE49-F238E27FC236}">
                  <a16:creationId xmlns:a16="http://schemas.microsoft.com/office/drawing/2014/main" xmlns="" id="{C220749A-6BC5-49C4-8D4D-1FEB9D365C5A}"/>
                </a:ext>
              </a:extLst>
            </p:cNvPr>
            <p:cNvSpPr>
              <a:spLocks noChangeAspect="1"/>
            </p:cNvSpPr>
            <p:nvPr/>
          </p:nvSpPr>
          <p:spPr bwMode="auto">
            <a:xfrm>
              <a:off x="4953882" y="4749952"/>
              <a:ext cx="304793" cy="304843"/>
            </a:xfrm>
            <a:custGeom>
              <a:avLst/>
              <a:gdLst>
                <a:gd name="T0" fmla="*/ 12260 w 12800"/>
                <a:gd name="T1" fmla="*/ 7019 h 12803"/>
                <a:gd name="T2" fmla="*/ 11718 w 12800"/>
                <a:gd name="T3" fmla="*/ 7569 h 12803"/>
                <a:gd name="T4" fmla="*/ 11718 w 12800"/>
                <a:gd name="T5" fmla="*/ 11083 h 12803"/>
                <a:gd name="T6" fmla="*/ 11118 w 12800"/>
                <a:gd name="T7" fmla="*/ 11697 h 12803"/>
                <a:gd name="T8" fmla="*/ 1682 w 12800"/>
                <a:gd name="T9" fmla="*/ 11697 h 12803"/>
                <a:gd name="T10" fmla="*/ 1082 w 12800"/>
                <a:gd name="T11" fmla="*/ 11083 h 12803"/>
                <a:gd name="T12" fmla="*/ 1082 w 12800"/>
                <a:gd name="T13" fmla="*/ 1913 h 12803"/>
                <a:gd name="T14" fmla="*/ 1682 w 12800"/>
                <a:gd name="T15" fmla="*/ 1300 h 12803"/>
                <a:gd name="T16" fmla="*/ 5320 w 12800"/>
                <a:gd name="T17" fmla="*/ 1300 h 12803"/>
                <a:gd name="T18" fmla="*/ 5860 w 12800"/>
                <a:gd name="T19" fmla="*/ 746 h 12803"/>
                <a:gd name="T20" fmla="*/ 5320 w 12800"/>
                <a:gd name="T21" fmla="*/ 193 h 12803"/>
                <a:gd name="T22" fmla="*/ 1604 w 12800"/>
                <a:gd name="T23" fmla="*/ 193 h 12803"/>
                <a:gd name="T24" fmla="*/ 0 w 12800"/>
                <a:gd name="T25" fmla="*/ 1835 h 12803"/>
                <a:gd name="T26" fmla="*/ 0 w 12800"/>
                <a:gd name="T27" fmla="*/ 11161 h 12803"/>
                <a:gd name="T28" fmla="*/ 1604 w 12800"/>
                <a:gd name="T29" fmla="*/ 12803 h 12803"/>
                <a:gd name="T30" fmla="*/ 11196 w 12800"/>
                <a:gd name="T31" fmla="*/ 12803 h 12803"/>
                <a:gd name="T32" fmla="*/ 12800 w 12800"/>
                <a:gd name="T33" fmla="*/ 11161 h 12803"/>
                <a:gd name="T34" fmla="*/ 12800 w 12800"/>
                <a:gd name="T35" fmla="*/ 7569 h 12803"/>
                <a:gd name="T36" fmla="*/ 12260 w 12800"/>
                <a:gd name="T37" fmla="*/ 7019 h 12803"/>
                <a:gd name="T38" fmla="*/ 4034 w 12800"/>
                <a:gd name="T39" fmla="*/ 6333 h 12803"/>
                <a:gd name="T40" fmla="*/ 4008 w 12800"/>
                <a:gd name="T41" fmla="*/ 6383 h 12803"/>
                <a:gd name="T42" fmla="*/ 3304 w 12800"/>
                <a:gd name="T43" fmla="*/ 9015 h 12803"/>
                <a:gd name="T44" fmla="*/ 3428 w 12800"/>
                <a:gd name="T45" fmla="*/ 9492 h 12803"/>
                <a:gd name="T46" fmla="*/ 3766 w 12800"/>
                <a:gd name="T47" fmla="*/ 9632 h 12803"/>
                <a:gd name="T48" fmla="*/ 3890 w 12800"/>
                <a:gd name="T49" fmla="*/ 9614 h 12803"/>
                <a:gd name="T50" fmla="*/ 6440 w 12800"/>
                <a:gd name="T51" fmla="*/ 8905 h 12803"/>
                <a:gd name="T52" fmla="*/ 6452 w 12800"/>
                <a:gd name="T53" fmla="*/ 8907 h 12803"/>
                <a:gd name="T54" fmla="*/ 6562 w 12800"/>
                <a:gd name="T55" fmla="*/ 8861 h 12803"/>
                <a:gd name="T56" fmla="*/ 12406 w 12800"/>
                <a:gd name="T57" fmla="*/ 2899 h 12803"/>
                <a:gd name="T58" fmla="*/ 12733 w 12800"/>
                <a:gd name="T59" fmla="*/ 2070 h 12803"/>
                <a:gd name="T60" fmla="*/ 12321 w 12800"/>
                <a:gd name="T61" fmla="*/ 1085 h 12803"/>
                <a:gd name="T62" fmla="*/ 11674 w 12800"/>
                <a:gd name="T63" fmla="*/ 423 h 12803"/>
                <a:gd name="T64" fmla="*/ 10706 w 12800"/>
                <a:gd name="T65" fmla="*/ 3 h 12803"/>
                <a:gd name="T66" fmla="*/ 9894 w 12800"/>
                <a:gd name="T67" fmla="*/ 336 h 12803"/>
                <a:gd name="T68" fmla="*/ 4053 w 12800"/>
                <a:gd name="T69" fmla="*/ 6299 h 12803"/>
                <a:gd name="T70" fmla="*/ 4034 w 12800"/>
                <a:gd name="T71" fmla="*/ 6333 h 12803"/>
                <a:gd name="T72" fmla="*/ 10620 w 12800"/>
                <a:gd name="T73" fmla="*/ 1081 h 12803"/>
                <a:gd name="T74" fmla="*/ 10778 w 12800"/>
                <a:gd name="T75" fmla="*/ 1021 h 12803"/>
                <a:gd name="T76" fmla="*/ 10995 w 12800"/>
                <a:gd name="T77" fmla="*/ 1113 h 12803"/>
                <a:gd name="T78" fmla="*/ 11643 w 12800"/>
                <a:gd name="T79" fmla="*/ 1774 h 12803"/>
                <a:gd name="T80" fmla="*/ 11737 w 12800"/>
                <a:gd name="T81" fmla="*/ 1994 h 12803"/>
                <a:gd name="T82" fmla="*/ 11675 w 12800"/>
                <a:gd name="T83" fmla="*/ 2154 h 12803"/>
                <a:gd name="T84" fmla="*/ 11026 w 12800"/>
                <a:gd name="T85" fmla="*/ 2819 h 12803"/>
                <a:gd name="T86" fmla="*/ 9980 w 12800"/>
                <a:gd name="T87" fmla="*/ 1735 h 12803"/>
                <a:gd name="T88" fmla="*/ 10620 w 12800"/>
                <a:gd name="T89" fmla="*/ 1081 h 12803"/>
                <a:gd name="T90" fmla="*/ 5548 w 12800"/>
                <a:gd name="T91" fmla="*/ 6261 h 12803"/>
                <a:gd name="T92" fmla="*/ 9224 w 12800"/>
                <a:gd name="T93" fmla="*/ 2509 h 12803"/>
                <a:gd name="T94" fmla="*/ 10269 w 12800"/>
                <a:gd name="T95" fmla="*/ 3592 h 12803"/>
                <a:gd name="T96" fmla="*/ 6575 w 12800"/>
                <a:gd name="T97" fmla="*/ 7361 h 12803"/>
                <a:gd name="T98" fmla="*/ 6571 w 12800"/>
                <a:gd name="T99" fmla="*/ 7365 h 12803"/>
                <a:gd name="T100" fmla="*/ 6227 w 12800"/>
                <a:gd name="T101" fmla="*/ 7361 h 12803"/>
                <a:gd name="T102" fmla="*/ 5549 w 12800"/>
                <a:gd name="T103" fmla="*/ 6670 h 12803"/>
                <a:gd name="T104" fmla="*/ 5549 w 12800"/>
                <a:gd name="T105" fmla="*/ 6260 h 12803"/>
                <a:gd name="T106" fmla="*/ 5548 w 12800"/>
                <a:gd name="T107" fmla="*/ 6261 h 12803"/>
                <a:gd name="T108" fmla="*/ 4490 w 12800"/>
                <a:gd name="T109" fmla="*/ 8289 h 12803"/>
                <a:gd name="T110" fmla="*/ 4766 w 12800"/>
                <a:gd name="T111" fmla="*/ 7255 h 12803"/>
                <a:gd name="T112" fmla="*/ 5617 w 12800"/>
                <a:gd name="T113" fmla="*/ 8123 h 12803"/>
                <a:gd name="T114" fmla="*/ 4606 w 12800"/>
                <a:gd name="T115" fmla="*/ 8405 h 12803"/>
                <a:gd name="T116" fmla="*/ 4490 w 12800"/>
                <a:gd name="T117" fmla="*/ 8289 h 1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00" h="12803">
                  <a:moveTo>
                    <a:pt x="12260" y="7019"/>
                  </a:moveTo>
                  <a:cubicBezTo>
                    <a:pt x="11963" y="7019"/>
                    <a:pt x="11720" y="7267"/>
                    <a:pt x="11718" y="7569"/>
                  </a:cubicBezTo>
                  <a:lnTo>
                    <a:pt x="11718" y="11083"/>
                  </a:lnTo>
                  <a:cubicBezTo>
                    <a:pt x="11721" y="11418"/>
                    <a:pt x="11453" y="11692"/>
                    <a:pt x="11118" y="11697"/>
                  </a:cubicBezTo>
                  <a:lnTo>
                    <a:pt x="1682" y="11697"/>
                  </a:lnTo>
                  <a:cubicBezTo>
                    <a:pt x="1350" y="11697"/>
                    <a:pt x="1082" y="11421"/>
                    <a:pt x="1082" y="11083"/>
                  </a:cubicBezTo>
                  <a:lnTo>
                    <a:pt x="1082" y="1913"/>
                  </a:lnTo>
                  <a:cubicBezTo>
                    <a:pt x="1079" y="1579"/>
                    <a:pt x="1347" y="1304"/>
                    <a:pt x="1682" y="1300"/>
                  </a:cubicBezTo>
                  <a:lnTo>
                    <a:pt x="5320" y="1300"/>
                  </a:lnTo>
                  <a:cubicBezTo>
                    <a:pt x="5616" y="1298"/>
                    <a:pt x="5860" y="1050"/>
                    <a:pt x="5860" y="746"/>
                  </a:cubicBezTo>
                  <a:cubicBezTo>
                    <a:pt x="5860" y="442"/>
                    <a:pt x="5620" y="193"/>
                    <a:pt x="5320" y="193"/>
                  </a:cubicBezTo>
                  <a:lnTo>
                    <a:pt x="1604" y="193"/>
                  </a:lnTo>
                  <a:cubicBezTo>
                    <a:pt x="720" y="193"/>
                    <a:pt x="0" y="929"/>
                    <a:pt x="0" y="1835"/>
                  </a:cubicBezTo>
                  <a:lnTo>
                    <a:pt x="0" y="11161"/>
                  </a:lnTo>
                  <a:cubicBezTo>
                    <a:pt x="0" y="12066"/>
                    <a:pt x="720" y="12803"/>
                    <a:pt x="1604" y="12803"/>
                  </a:cubicBezTo>
                  <a:lnTo>
                    <a:pt x="11196" y="12803"/>
                  </a:lnTo>
                  <a:cubicBezTo>
                    <a:pt x="12080" y="12803"/>
                    <a:pt x="12800" y="12066"/>
                    <a:pt x="12800" y="11161"/>
                  </a:cubicBezTo>
                  <a:lnTo>
                    <a:pt x="12800" y="7569"/>
                  </a:lnTo>
                  <a:cubicBezTo>
                    <a:pt x="12798" y="7265"/>
                    <a:pt x="12556" y="7019"/>
                    <a:pt x="12260" y="7019"/>
                  </a:cubicBezTo>
                  <a:close/>
                  <a:moveTo>
                    <a:pt x="4034" y="6333"/>
                  </a:moveTo>
                  <a:cubicBezTo>
                    <a:pt x="4022" y="6348"/>
                    <a:pt x="4013" y="6365"/>
                    <a:pt x="4008" y="6383"/>
                  </a:cubicBezTo>
                  <a:lnTo>
                    <a:pt x="3304" y="9015"/>
                  </a:lnTo>
                  <a:cubicBezTo>
                    <a:pt x="3261" y="9185"/>
                    <a:pt x="3308" y="9365"/>
                    <a:pt x="3428" y="9492"/>
                  </a:cubicBezTo>
                  <a:cubicBezTo>
                    <a:pt x="3518" y="9582"/>
                    <a:pt x="3639" y="9632"/>
                    <a:pt x="3766" y="9632"/>
                  </a:cubicBezTo>
                  <a:cubicBezTo>
                    <a:pt x="3808" y="9632"/>
                    <a:pt x="3850" y="9626"/>
                    <a:pt x="3890" y="9614"/>
                  </a:cubicBezTo>
                  <a:lnTo>
                    <a:pt x="6440" y="8905"/>
                  </a:lnTo>
                  <a:cubicBezTo>
                    <a:pt x="6444" y="8907"/>
                    <a:pt x="6448" y="8907"/>
                    <a:pt x="6452" y="8907"/>
                  </a:cubicBezTo>
                  <a:cubicBezTo>
                    <a:pt x="6494" y="8907"/>
                    <a:pt x="6533" y="8890"/>
                    <a:pt x="6562" y="8861"/>
                  </a:cubicBezTo>
                  <a:lnTo>
                    <a:pt x="12406" y="2899"/>
                  </a:lnTo>
                  <a:cubicBezTo>
                    <a:pt x="12618" y="2684"/>
                    <a:pt x="12733" y="2389"/>
                    <a:pt x="12733" y="2070"/>
                  </a:cubicBezTo>
                  <a:cubicBezTo>
                    <a:pt x="12733" y="1710"/>
                    <a:pt x="12582" y="1350"/>
                    <a:pt x="12321" y="1085"/>
                  </a:cubicBezTo>
                  <a:lnTo>
                    <a:pt x="11674" y="423"/>
                  </a:lnTo>
                  <a:cubicBezTo>
                    <a:pt x="11413" y="157"/>
                    <a:pt x="11060" y="3"/>
                    <a:pt x="10706" y="3"/>
                  </a:cubicBezTo>
                  <a:cubicBezTo>
                    <a:pt x="10402" y="0"/>
                    <a:pt x="10109" y="120"/>
                    <a:pt x="9894" y="336"/>
                  </a:cubicBezTo>
                  <a:lnTo>
                    <a:pt x="4053" y="6299"/>
                  </a:lnTo>
                  <a:cubicBezTo>
                    <a:pt x="4043" y="6308"/>
                    <a:pt x="4037" y="6320"/>
                    <a:pt x="4034" y="6333"/>
                  </a:cubicBezTo>
                  <a:close/>
                  <a:moveTo>
                    <a:pt x="10620" y="1081"/>
                  </a:moveTo>
                  <a:cubicBezTo>
                    <a:pt x="10662" y="1040"/>
                    <a:pt x="10719" y="1019"/>
                    <a:pt x="10778" y="1021"/>
                  </a:cubicBezTo>
                  <a:cubicBezTo>
                    <a:pt x="10859" y="1021"/>
                    <a:pt x="10938" y="1054"/>
                    <a:pt x="10995" y="1113"/>
                  </a:cubicBezTo>
                  <a:lnTo>
                    <a:pt x="11643" y="1774"/>
                  </a:lnTo>
                  <a:cubicBezTo>
                    <a:pt x="11701" y="1833"/>
                    <a:pt x="11735" y="1912"/>
                    <a:pt x="11737" y="1994"/>
                  </a:cubicBezTo>
                  <a:cubicBezTo>
                    <a:pt x="11738" y="2054"/>
                    <a:pt x="11716" y="2111"/>
                    <a:pt x="11675" y="2154"/>
                  </a:cubicBezTo>
                  <a:lnTo>
                    <a:pt x="11026" y="2819"/>
                  </a:lnTo>
                  <a:lnTo>
                    <a:pt x="9980" y="1735"/>
                  </a:lnTo>
                  <a:lnTo>
                    <a:pt x="10620" y="1081"/>
                  </a:lnTo>
                  <a:close/>
                  <a:moveTo>
                    <a:pt x="5548" y="6261"/>
                  </a:moveTo>
                  <a:lnTo>
                    <a:pt x="9224" y="2509"/>
                  </a:lnTo>
                  <a:lnTo>
                    <a:pt x="10269" y="3592"/>
                  </a:lnTo>
                  <a:lnTo>
                    <a:pt x="6575" y="7361"/>
                  </a:lnTo>
                  <a:lnTo>
                    <a:pt x="6571" y="7365"/>
                  </a:lnTo>
                  <a:cubicBezTo>
                    <a:pt x="6475" y="7459"/>
                    <a:pt x="6321" y="7457"/>
                    <a:pt x="6227" y="7361"/>
                  </a:cubicBezTo>
                  <a:lnTo>
                    <a:pt x="5549" y="6670"/>
                  </a:lnTo>
                  <a:cubicBezTo>
                    <a:pt x="5439" y="6556"/>
                    <a:pt x="5439" y="6374"/>
                    <a:pt x="5549" y="6260"/>
                  </a:cubicBezTo>
                  <a:lnTo>
                    <a:pt x="5548" y="6261"/>
                  </a:lnTo>
                  <a:close/>
                  <a:moveTo>
                    <a:pt x="4490" y="8289"/>
                  </a:moveTo>
                  <a:lnTo>
                    <a:pt x="4766" y="7255"/>
                  </a:lnTo>
                  <a:lnTo>
                    <a:pt x="5617" y="8123"/>
                  </a:lnTo>
                  <a:lnTo>
                    <a:pt x="4606" y="8405"/>
                  </a:lnTo>
                  <a:cubicBezTo>
                    <a:pt x="4535" y="8424"/>
                    <a:pt x="4470" y="8359"/>
                    <a:pt x="4490" y="8289"/>
                  </a:cubicBezTo>
                  <a:close/>
                </a:path>
              </a:pathLst>
            </a:custGeom>
            <a:solidFill>
              <a:schemeClr val="accent1"/>
            </a:solidFill>
            <a:ln>
              <a:noFill/>
            </a:ln>
          </p:spPr>
          <p:txBody>
            <a:bodyPr/>
            <a:lstStyle/>
            <a:p>
              <a:endParaRPr lang="zh-CN" alt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6" name="îṩḻîde">
              <a:extLst>
                <a:ext uri="{FF2B5EF4-FFF2-40B4-BE49-F238E27FC236}">
                  <a16:creationId xmlns:a16="http://schemas.microsoft.com/office/drawing/2014/main" xmlns="" id="{55F0EF4C-0B43-4D23-B134-A2BCEAAB70AE}"/>
                </a:ext>
              </a:extLst>
            </p:cNvPr>
            <p:cNvSpPr txBox="1"/>
            <p:nvPr/>
          </p:nvSpPr>
          <p:spPr>
            <a:xfrm>
              <a:off x="2832787" y="4940049"/>
              <a:ext cx="1646172" cy="454113"/>
            </a:xfrm>
            <a:prstGeom prst="rect">
              <a:avLst/>
            </a:prstGeom>
            <a:noFill/>
          </p:spPr>
          <p:txBody>
            <a:bodyPr wrap="square" lIns="91440" tIns="45720" rIns="91440" bIns="45720" rtlCol="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400" b="1" dirty="0">
                  <a:latin typeface="Times New Roman" panose="02020603050405020304" pitchFamily="18" charset="0"/>
                  <a:ea typeface="楷体" panose="02010609060101010101" pitchFamily="49" charset="-122"/>
                  <a:sym typeface="Times New Roman" panose="02020603050405020304" pitchFamily="18" charset="0"/>
                </a:rPr>
                <a:t>3</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、延长收购人股份锁定期</a:t>
              </a:r>
            </a:p>
          </p:txBody>
        </p:sp>
        <p:sp>
          <p:nvSpPr>
            <p:cNvPr id="67" name="îsļîḓe">
              <a:extLst>
                <a:ext uri="{FF2B5EF4-FFF2-40B4-BE49-F238E27FC236}">
                  <a16:creationId xmlns:a16="http://schemas.microsoft.com/office/drawing/2014/main" xmlns="" id="{1CAF9260-317C-4A1A-807D-86725990C909}"/>
                </a:ext>
              </a:extLst>
            </p:cNvPr>
            <p:cNvSpPr/>
            <p:nvPr/>
          </p:nvSpPr>
          <p:spPr>
            <a:xfrm>
              <a:off x="6281333" y="5031270"/>
              <a:ext cx="678999" cy="678998"/>
            </a:xfrm>
            <a:prstGeom prst="ellipse">
              <a:avLst/>
            </a:prstGeom>
            <a:solidFill>
              <a:srgbClr val="D9D9D9"/>
            </a:solidFill>
            <a:ln w="38100" cap="rnd">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20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8" name="iconfont-10263-5040019">
              <a:extLst>
                <a:ext uri="{FF2B5EF4-FFF2-40B4-BE49-F238E27FC236}">
                  <a16:creationId xmlns:a16="http://schemas.microsoft.com/office/drawing/2014/main" xmlns="" id="{E72CD636-0E0C-4D15-9922-620D7FF02FF9}"/>
                </a:ext>
              </a:extLst>
            </p:cNvPr>
            <p:cNvSpPr>
              <a:spLocks noChangeAspect="1"/>
            </p:cNvSpPr>
            <p:nvPr/>
          </p:nvSpPr>
          <p:spPr bwMode="auto">
            <a:xfrm>
              <a:off x="6485352" y="5205686"/>
              <a:ext cx="304793" cy="304843"/>
            </a:xfrm>
            <a:custGeom>
              <a:avLst/>
              <a:gdLst>
                <a:gd name="T0" fmla="*/ 12260 w 12800"/>
                <a:gd name="T1" fmla="*/ 7019 h 12803"/>
                <a:gd name="T2" fmla="*/ 11718 w 12800"/>
                <a:gd name="T3" fmla="*/ 7569 h 12803"/>
                <a:gd name="T4" fmla="*/ 11718 w 12800"/>
                <a:gd name="T5" fmla="*/ 11083 h 12803"/>
                <a:gd name="T6" fmla="*/ 11118 w 12800"/>
                <a:gd name="T7" fmla="*/ 11697 h 12803"/>
                <a:gd name="T8" fmla="*/ 1682 w 12800"/>
                <a:gd name="T9" fmla="*/ 11697 h 12803"/>
                <a:gd name="T10" fmla="*/ 1082 w 12800"/>
                <a:gd name="T11" fmla="*/ 11083 h 12803"/>
                <a:gd name="T12" fmla="*/ 1082 w 12800"/>
                <a:gd name="T13" fmla="*/ 1913 h 12803"/>
                <a:gd name="T14" fmla="*/ 1682 w 12800"/>
                <a:gd name="T15" fmla="*/ 1300 h 12803"/>
                <a:gd name="T16" fmla="*/ 5320 w 12800"/>
                <a:gd name="T17" fmla="*/ 1300 h 12803"/>
                <a:gd name="T18" fmla="*/ 5860 w 12800"/>
                <a:gd name="T19" fmla="*/ 746 h 12803"/>
                <a:gd name="T20" fmla="*/ 5320 w 12800"/>
                <a:gd name="T21" fmla="*/ 193 h 12803"/>
                <a:gd name="T22" fmla="*/ 1604 w 12800"/>
                <a:gd name="T23" fmla="*/ 193 h 12803"/>
                <a:gd name="T24" fmla="*/ 0 w 12800"/>
                <a:gd name="T25" fmla="*/ 1835 h 12803"/>
                <a:gd name="T26" fmla="*/ 0 w 12800"/>
                <a:gd name="T27" fmla="*/ 11161 h 12803"/>
                <a:gd name="T28" fmla="*/ 1604 w 12800"/>
                <a:gd name="T29" fmla="*/ 12803 h 12803"/>
                <a:gd name="T30" fmla="*/ 11196 w 12800"/>
                <a:gd name="T31" fmla="*/ 12803 h 12803"/>
                <a:gd name="T32" fmla="*/ 12800 w 12800"/>
                <a:gd name="T33" fmla="*/ 11161 h 12803"/>
                <a:gd name="T34" fmla="*/ 12800 w 12800"/>
                <a:gd name="T35" fmla="*/ 7569 h 12803"/>
                <a:gd name="T36" fmla="*/ 12260 w 12800"/>
                <a:gd name="T37" fmla="*/ 7019 h 12803"/>
                <a:gd name="T38" fmla="*/ 4034 w 12800"/>
                <a:gd name="T39" fmla="*/ 6333 h 12803"/>
                <a:gd name="T40" fmla="*/ 4008 w 12800"/>
                <a:gd name="T41" fmla="*/ 6383 h 12803"/>
                <a:gd name="T42" fmla="*/ 3304 w 12800"/>
                <a:gd name="T43" fmla="*/ 9015 h 12803"/>
                <a:gd name="T44" fmla="*/ 3428 w 12800"/>
                <a:gd name="T45" fmla="*/ 9492 h 12803"/>
                <a:gd name="T46" fmla="*/ 3766 w 12800"/>
                <a:gd name="T47" fmla="*/ 9632 h 12803"/>
                <a:gd name="T48" fmla="*/ 3890 w 12800"/>
                <a:gd name="T49" fmla="*/ 9614 h 12803"/>
                <a:gd name="T50" fmla="*/ 6440 w 12800"/>
                <a:gd name="T51" fmla="*/ 8905 h 12803"/>
                <a:gd name="T52" fmla="*/ 6452 w 12800"/>
                <a:gd name="T53" fmla="*/ 8907 h 12803"/>
                <a:gd name="T54" fmla="*/ 6562 w 12800"/>
                <a:gd name="T55" fmla="*/ 8861 h 12803"/>
                <a:gd name="T56" fmla="*/ 12406 w 12800"/>
                <a:gd name="T57" fmla="*/ 2899 h 12803"/>
                <a:gd name="T58" fmla="*/ 12733 w 12800"/>
                <a:gd name="T59" fmla="*/ 2070 h 12803"/>
                <a:gd name="T60" fmla="*/ 12321 w 12800"/>
                <a:gd name="T61" fmla="*/ 1085 h 12803"/>
                <a:gd name="T62" fmla="*/ 11674 w 12800"/>
                <a:gd name="T63" fmla="*/ 423 h 12803"/>
                <a:gd name="T64" fmla="*/ 10706 w 12800"/>
                <a:gd name="T65" fmla="*/ 3 h 12803"/>
                <a:gd name="T66" fmla="*/ 9894 w 12800"/>
                <a:gd name="T67" fmla="*/ 336 h 12803"/>
                <a:gd name="T68" fmla="*/ 4053 w 12800"/>
                <a:gd name="T69" fmla="*/ 6299 h 12803"/>
                <a:gd name="T70" fmla="*/ 4034 w 12800"/>
                <a:gd name="T71" fmla="*/ 6333 h 12803"/>
                <a:gd name="T72" fmla="*/ 10620 w 12800"/>
                <a:gd name="T73" fmla="*/ 1081 h 12803"/>
                <a:gd name="T74" fmla="*/ 10778 w 12800"/>
                <a:gd name="T75" fmla="*/ 1021 h 12803"/>
                <a:gd name="T76" fmla="*/ 10995 w 12800"/>
                <a:gd name="T77" fmla="*/ 1113 h 12803"/>
                <a:gd name="T78" fmla="*/ 11643 w 12800"/>
                <a:gd name="T79" fmla="*/ 1774 h 12803"/>
                <a:gd name="T80" fmla="*/ 11737 w 12800"/>
                <a:gd name="T81" fmla="*/ 1994 h 12803"/>
                <a:gd name="T82" fmla="*/ 11675 w 12800"/>
                <a:gd name="T83" fmla="*/ 2154 h 12803"/>
                <a:gd name="T84" fmla="*/ 11026 w 12800"/>
                <a:gd name="T85" fmla="*/ 2819 h 12803"/>
                <a:gd name="T86" fmla="*/ 9980 w 12800"/>
                <a:gd name="T87" fmla="*/ 1735 h 12803"/>
                <a:gd name="T88" fmla="*/ 10620 w 12800"/>
                <a:gd name="T89" fmla="*/ 1081 h 12803"/>
                <a:gd name="T90" fmla="*/ 5548 w 12800"/>
                <a:gd name="T91" fmla="*/ 6261 h 12803"/>
                <a:gd name="T92" fmla="*/ 9224 w 12800"/>
                <a:gd name="T93" fmla="*/ 2509 h 12803"/>
                <a:gd name="T94" fmla="*/ 10269 w 12800"/>
                <a:gd name="T95" fmla="*/ 3592 h 12803"/>
                <a:gd name="T96" fmla="*/ 6575 w 12800"/>
                <a:gd name="T97" fmla="*/ 7361 h 12803"/>
                <a:gd name="T98" fmla="*/ 6571 w 12800"/>
                <a:gd name="T99" fmla="*/ 7365 h 12803"/>
                <a:gd name="T100" fmla="*/ 6227 w 12800"/>
                <a:gd name="T101" fmla="*/ 7361 h 12803"/>
                <a:gd name="T102" fmla="*/ 5549 w 12800"/>
                <a:gd name="T103" fmla="*/ 6670 h 12803"/>
                <a:gd name="T104" fmla="*/ 5549 w 12800"/>
                <a:gd name="T105" fmla="*/ 6260 h 12803"/>
                <a:gd name="T106" fmla="*/ 5548 w 12800"/>
                <a:gd name="T107" fmla="*/ 6261 h 12803"/>
                <a:gd name="T108" fmla="*/ 4490 w 12800"/>
                <a:gd name="T109" fmla="*/ 8289 h 12803"/>
                <a:gd name="T110" fmla="*/ 4766 w 12800"/>
                <a:gd name="T111" fmla="*/ 7255 h 12803"/>
                <a:gd name="T112" fmla="*/ 5617 w 12800"/>
                <a:gd name="T113" fmla="*/ 8123 h 12803"/>
                <a:gd name="T114" fmla="*/ 4606 w 12800"/>
                <a:gd name="T115" fmla="*/ 8405 h 12803"/>
                <a:gd name="T116" fmla="*/ 4490 w 12800"/>
                <a:gd name="T117" fmla="*/ 8289 h 1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00" h="12803">
                  <a:moveTo>
                    <a:pt x="12260" y="7019"/>
                  </a:moveTo>
                  <a:cubicBezTo>
                    <a:pt x="11963" y="7019"/>
                    <a:pt x="11720" y="7267"/>
                    <a:pt x="11718" y="7569"/>
                  </a:cubicBezTo>
                  <a:lnTo>
                    <a:pt x="11718" y="11083"/>
                  </a:lnTo>
                  <a:cubicBezTo>
                    <a:pt x="11721" y="11418"/>
                    <a:pt x="11453" y="11692"/>
                    <a:pt x="11118" y="11697"/>
                  </a:cubicBezTo>
                  <a:lnTo>
                    <a:pt x="1682" y="11697"/>
                  </a:lnTo>
                  <a:cubicBezTo>
                    <a:pt x="1350" y="11697"/>
                    <a:pt x="1082" y="11421"/>
                    <a:pt x="1082" y="11083"/>
                  </a:cubicBezTo>
                  <a:lnTo>
                    <a:pt x="1082" y="1913"/>
                  </a:lnTo>
                  <a:cubicBezTo>
                    <a:pt x="1079" y="1579"/>
                    <a:pt x="1347" y="1304"/>
                    <a:pt x="1682" y="1300"/>
                  </a:cubicBezTo>
                  <a:lnTo>
                    <a:pt x="5320" y="1300"/>
                  </a:lnTo>
                  <a:cubicBezTo>
                    <a:pt x="5616" y="1298"/>
                    <a:pt x="5860" y="1050"/>
                    <a:pt x="5860" y="746"/>
                  </a:cubicBezTo>
                  <a:cubicBezTo>
                    <a:pt x="5860" y="442"/>
                    <a:pt x="5620" y="193"/>
                    <a:pt x="5320" y="193"/>
                  </a:cubicBezTo>
                  <a:lnTo>
                    <a:pt x="1604" y="193"/>
                  </a:lnTo>
                  <a:cubicBezTo>
                    <a:pt x="720" y="193"/>
                    <a:pt x="0" y="929"/>
                    <a:pt x="0" y="1835"/>
                  </a:cubicBezTo>
                  <a:lnTo>
                    <a:pt x="0" y="11161"/>
                  </a:lnTo>
                  <a:cubicBezTo>
                    <a:pt x="0" y="12066"/>
                    <a:pt x="720" y="12803"/>
                    <a:pt x="1604" y="12803"/>
                  </a:cubicBezTo>
                  <a:lnTo>
                    <a:pt x="11196" y="12803"/>
                  </a:lnTo>
                  <a:cubicBezTo>
                    <a:pt x="12080" y="12803"/>
                    <a:pt x="12800" y="12066"/>
                    <a:pt x="12800" y="11161"/>
                  </a:cubicBezTo>
                  <a:lnTo>
                    <a:pt x="12800" y="7569"/>
                  </a:lnTo>
                  <a:cubicBezTo>
                    <a:pt x="12798" y="7265"/>
                    <a:pt x="12556" y="7019"/>
                    <a:pt x="12260" y="7019"/>
                  </a:cubicBezTo>
                  <a:close/>
                  <a:moveTo>
                    <a:pt x="4034" y="6333"/>
                  </a:moveTo>
                  <a:cubicBezTo>
                    <a:pt x="4022" y="6348"/>
                    <a:pt x="4013" y="6365"/>
                    <a:pt x="4008" y="6383"/>
                  </a:cubicBezTo>
                  <a:lnTo>
                    <a:pt x="3304" y="9015"/>
                  </a:lnTo>
                  <a:cubicBezTo>
                    <a:pt x="3261" y="9185"/>
                    <a:pt x="3308" y="9365"/>
                    <a:pt x="3428" y="9492"/>
                  </a:cubicBezTo>
                  <a:cubicBezTo>
                    <a:pt x="3518" y="9582"/>
                    <a:pt x="3639" y="9632"/>
                    <a:pt x="3766" y="9632"/>
                  </a:cubicBezTo>
                  <a:cubicBezTo>
                    <a:pt x="3808" y="9632"/>
                    <a:pt x="3850" y="9626"/>
                    <a:pt x="3890" y="9614"/>
                  </a:cubicBezTo>
                  <a:lnTo>
                    <a:pt x="6440" y="8905"/>
                  </a:lnTo>
                  <a:cubicBezTo>
                    <a:pt x="6444" y="8907"/>
                    <a:pt x="6448" y="8907"/>
                    <a:pt x="6452" y="8907"/>
                  </a:cubicBezTo>
                  <a:cubicBezTo>
                    <a:pt x="6494" y="8907"/>
                    <a:pt x="6533" y="8890"/>
                    <a:pt x="6562" y="8861"/>
                  </a:cubicBezTo>
                  <a:lnTo>
                    <a:pt x="12406" y="2899"/>
                  </a:lnTo>
                  <a:cubicBezTo>
                    <a:pt x="12618" y="2684"/>
                    <a:pt x="12733" y="2389"/>
                    <a:pt x="12733" y="2070"/>
                  </a:cubicBezTo>
                  <a:cubicBezTo>
                    <a:pt x="12733" y="1710"/>
                    <a:pt x="12582" y="1350"/>
                    <a:pt x="12321" y="1085"/>
                  </a:cubicBezTo>
                  <a:lnTo>
                    <a:pt x="11674" y="423"/>
                  </a:lnTo>
                  <a:cubicBezTo>
                    <a:pt x="11413" y="157"/>
                    <a:pt x="11060" y="3"/>
                    <a:pt x="10706" y="3"/>
                  </a:cubicBezTo>
                  <a:cubicBezTo>
                    <a:pt x="10402" y="0"/>
                    <a:pt x="10109" y="120"/>
                    <a:pt x="9894" y="336"/>
                  </a:cubicBezTo>
                  <a:lnTo>
                    <a:pt x="4053" y="6299"/>
                  </a:lnTo>
                  <a:cubicBezTo>
                    <a:pt x="4043" y="6308"/>
                    <a:pt x="4037" y="6320"/>
                    <a:pt x="4034" y="6333"/>
                  </a:cubicBezTo>
                  <a:close/>
                  <a:moveTo>
                    <a:pt x="10620" y="1081"/>
                  </a:moveTo>
                  <a:cubicBezTo>
                    <a:pt x="10662" y="1040"/>
                    <a:pt x="10719" y="1019"/>
                    <a:pt x="10778" y="1021"/>
                  </a:cubicBezTo>
                  <a:cubicBezTo>
                    <a:pt x="10859" y="1021"/>
                    <a:pt x="10938" y="1054"/>
                    <a:pt x="10995" y="1113"/>
                  </a:cubicBezTo>
                  <a:lnTo>
                    <a:pt x="11643" y="1774"/>
                  </a:lnTo>
                  <a:cubicBezTo>
                    <a:pt x="11701" y="1833"/>
                    <a:pt x="11735" y="1912"/>
                    <a:pt x="11737" y="1994"/>
                  </a:cubicBezTo>
                  <a:cubicBezTo>
                    <a:pt x="11738" y="2054"/>
                    <a:pt x="11716" y="2111"/>
                    <a:pt x="11675" y="2154"/>
                  </a:cubicBezTo>
                  <a:lnTo>
                    <a:pt x="11026" y="2819"/>
                  </a:lnTo>
                  <a:lnTo>
                    <a:pt x="9980" y="1735"/>
                  </a:lnTo>
                  <a:lnTo>
                    <a:pt x="10620" y="1081"/>
                  </a:lnTo>
                  <a:close/>
                  <a:moveTo>
                    <a:pt x="5548" y="6261"/>
                  </a:moveTo>
                  <a:lnTo>
                    <a:pt x="9224" y="2509"/>
                  </a:lnTo>
                  <a:lnTo>
                    <a:pt x="10269" y="3592"/>
                  </a:lnTo>
                  <a:lnTo>
                    <a:pt x="6575" y="7361"/>
                  </a:lnTo>
                  <a:lnTo>
                    <a:pt x="6571" y="7365"/>
                  </a:lnTo>
                  <a:cubicBezTo>
                    <a:pt x="6475" y="7459"/>
                    <a:pt x="6321" y="7457"/>
                    <a:pt x="6227" y="7361"/>
                  </a:cubicBezTo>
                  <a:lnTo>
                    <a:pt x="5549" y="6670"/>
                  </a:lnTo>
                  <a:cubicBezTo>
                    <a:pt x="5439" y="6556"/>
                    <a:pt x="5439" y="6374"/>
                    <a:pt x="5549" y="6260"/>
                  </a:cubicBezTo>
                  <a:lnTo>
                    <a:pt x="5548" y="6261"/>
                  </a:lnTo>
                  <a:close/>
                  <a:moveTo>
                    <a:pt x="4490" y="8289"/>
                  </a:moveTo>
                  <a:lnTo>
                    <a:pt x="4766" y="7255"/>
                  </a:lnTo>
                  <a:lnTo>
                    <a:pt x="5617" y="8123"/>
                  </a:lnTo>
                  <a:lnTo>
                    <a:pt x="4606" y="8405"/>
                  </a:lnTo>
                  <a:cubicBezTo>
                    <a:pt x="4535" y="8424"/>
                    <a:pt x="4470" y="8359"/>
                    <a:pt x="4490" y="8289"/>
                  </a:cubicBezTo>
                  <a:close/>
                </a:path>
              </a:pathLst>
            </a:custGeom>
            <a:solidFill>
              <a:schemeClr val="accent1"/>
            </a:solidFill>
            <a:ln>
              <a:noFill/>
            </a:ln>
          </p:spPr>
          <p:txBody>
            <a:bodyPr/>
            <a:lstStyle/>
            <a:p>
              <a:endParaRPr lang="zh-CN" alt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69" name="îṩḻîde">
              <a:extLst>
                <a:ext uri="{FF2B5EF4-FFF2-40B4-BE49-F238E27FC236}">
                  <a16:creationId xmlns:a16="http://schemas.microsoft.com/office/drawing/2014/main" xmlns="" id="{5EDAC7C5-D61F-40AB-BDC0-350DF12647CB}"/>
                </a:ext>
              </a:extLst>
            </p:cNvPr>
            <p:cNvSpPr txBox="1"/>
            <p:nvPr/>
          </p:nvSpPr>
          <p:spPr>
            <a:xfrm>
              <a:off x="5801375" y="4522069"/>
              <a:ext cx="1672746" cy="363795"/>
            </a:xfrm>
            <a:prstGeom prst="rect">
              <a:avLst/>
            </a:prstGeom>
            <a:noFill/>
          </p:spPr>
          <p:txBody>
            <a:bodyPr wrap="square" lIns="91440" tIns="45720" rIns="91440" bIns="45720" rtlCol="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400" b="1" dirty="0">
                  <a:latin typeface="Times New Roman" panose="02020603050405020304" pitchFamily="18" charset="0"/>
                  <a:ea typeface="楷体" panose="02010609060101010101" pitchFamily="49" charset="-122"/>
                  <a:sym typeface="Times New Roman" panose="02020603050405020304" pitchFamily="18" charset="0"/>
                </a:rPr>
                <a:t>1</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、完善重组罚则体系</a:t>
              </a:r>
            </a:p>
          </p:txBody>
        </p:sp>
        <p:sp>
          <p:nvSpPr>
            <p:cNvPr id="70" name="îsļîḓe">
              <a:extLst>
                <a:ext uri="{FF2B5EF4-FFF2-40B4-BE49-F238E27FC236}">
                  <a16:creationId xmlns:a16="http://schemas.microsoft.com/office/drawing/2014/main" xmlns="" id="{8E1E43AA-9CA6-4DA3-AC63-6245071F6F3C}"/>
                </a:ext>
              </a:extLst>
            </p:cNvPr>
            <p:cNvSpPr/>
            <p:nvPr/>
          </p:nvSpPr>
          <p:spPr>
            <a:xfrm>
              <a:off x="7530918" y="5693876"/>
              <a:ext cx="678999" cy="678998"/>
            </a:xfrm>
            <a:prstGeom prst="ellipse">
              <a:avLst/>
            </a:prstGeom>
            <a:solidFill>
              <a:srgbClr val="D9D9D9"/>
            </a:solidFill>
            <a:ln w="38100" cap="rnd">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20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71" name="iconfont-10263-5040019">
              <a:extLst>
                <a:ext uri="{FF2B5EF4-FFF2-40B4-BE49-F238E27FC236}">
                  <a16:creationId xmlns:a16="http://schemas.microsoft.com/office/drawing/2014/main" xmlns="" id="{DEA5FA58-D1A4-4B59-B83A-6BED37D315E1}"/>
                </a:ext>
              </a:extLst>
            </p:cNvPr>
            <p:cNvSpPr>
              <a:spLocks noChangeAspect="1"/>
            </p:cNvSpPr>
            <p:nvPr/>
          </p:nvSpPr>
          <p:spPr bwMode="auto">
            <a:xfrm>
              <a:off x="7734937" y="5868292"/>
              <a:ext cx="304793" cy="304843"/>
            </a:xfrm>
            <a:custGeom>
              <a:avLst/>
              <a:gdLst>
                <a:gd name="T0" fmla="*/ 12260 w 12800"/>
                <a:gd name="T1" fmla="*/ 7019 h 12803"/>
                <a:gd name="T2" fmla="*/ 11718 w 12800"/>
                <a:gd name="T3" fmla="*/ 7569 h 12803"/>
                <a:gd name="T4" fmla="*/ 11718 w 12800"/>
                <a:gd name="T5" fmla="*/ 11083 h 12803"/>
                <a:gd name="T6" fmla="*/ 11118 w 12800"/>
                <a:gd name="T7" fmla="*/ 11697 h 12803"/>
                <a:gd name="T8" fmla="*/ 1682 w 12800"/>
                <a:gd name="T9" fmla="*/ 11697 h 12803"/>
                <a:gd name="T10" fmla="*/ 1082 w 12800"/>
                <a:gd name="T11" fmla="*/ 11083 h 12803"/>
                <a:gd name="T12" fmla="*/ 1082 w 12800"/>
                <a:gd name="T13" fmla="*/ 1913 h 12803"/>
                <a:gd name="T14" fmla="*/ 1682 w 12800"/>
                <a:gd name="T15" fmla="*/ 1300 h 12803"/>
                <a:gd name="T16" fmla="*/ 5320 w 12800"/>
                <a:gd name="T17" fmla="*/ 1300 h 12803"/>
                <a:gd name="T18" fmla="*/ 5860 w 12800"/>
                <a:gd name="T19" fmla="*/ 746 h 12803"/>
                <a:gd name="T20" fmla="*/ 5320 w 12800"/>
                <a:gd name="T21" fmla="*/ 193 h 12803"/>
                <a:gd name="T22" fmla="*/ 1604 w 12800"/>
                <a:gd name="T23" fmla="*/ 193 h 12803"/>
                <a:gd name="T24" fmla="*/ 0 w 12800"/>
                <a:gd name="T25" fmla="*/ 1835 h 12803"/>
                <a:gd name="T26" fmla="*/ 0 w 12800"/>
                <a:gd name="T27" fmla="*/ 11161 h 12803"/>
                <a:gd name="T28" fmla="*/ 1604 w 12800"/>
                <a:gd name="T29" fmla="*/ 12803 h 12803"/>
                <a:gd name="T30" fmla="*/ 11196 w 12800"/>
                <a:gd name="T31" fmla="*/ 12803 h 12803"/>
                <a:gd name="T32" fmla="*/ 12800 w 12800"/>
                <a:gd name="T33" fmla="*/ 11161 h 12803"/>
                <a:gd name="T34" fmla="*/ 12800 w 12800"/>
                <a:gd name="T35" fmla="*/ 7569 h 12803"/>
                <a:gd name="T36" fmla="*/ 12260 w 12800"/>
                <a:gd name="T37" fmla="*/ 7019 h 12803"/>
                <a:gd name="T38" fmla="*/ 4034 w 12800"/>
                <a:gd name="T39" fmla="*/ 6333 h 12803"/>
                <a:gd name="T40" fmla="*/ 4008 w 12800"/>
                <a:gd name="T41" fmla="*/ 6383 h 12803"/>
                <a:gd name="T42" fmla="*/ 3304 w 12800"/>
                <a:gd name="T43" fmla="*/ 9015 h 12803"/>
                <a:gd name="T44" fmla="*/ 3428 w 12800"/>
                <a:gd name="T45" fmla="*/ 9492 h 12803"/>
                <a:gd name="T46" fmla="*/ 3766 w 12800"/>
                <a:gd name="T47" fmla="*/ 9632 h 12803"/>
                <a:gd name="T48" fmla="*/ 3890 w 12800"/>
                <a:gd name="T49" fmla="*/ 9614 h 12803"/>
                <a:gd name="T50" fmla="*/ 6440 w 12800"/>
                <a:gd name="T51" fmla="*/ 8905 h 12803"/>
                <a:gd name="T52" fmla="*/ 6452 w 12800"/>
                <a:gd name="T53" fmla="*/ 8907 h 12803"/>
                <a:gd name="T54" fmla="*/ 6562 w 12800"/>
                <a:gd name="T55" fmla="*/ 8861 h 12803"/>
                <a:gd name="T56" fmla="*/ 12406 w 12800"/>
                <a:gd name="T57" fmla="*/ 2899 h 12803"/>
                <a:gd name="T58" fmla="*/ 12733 w 12800"/>
                <a:gd name="T59" fmla="*/ 2070 h 12803"/>
                <a:gd name="T60" fmla="*/ 12321 w 12800"/>
                <a:gd name="T61" fmla="*/ 1085 h 12803"/>
                <a:gd name="T62" fmla="*/ 11674 w 12800"/>
                <a:gd name="T63" fmla="*/ 423 h 12803"/>
                <a:gd name="T64" fmla="*/ 10706 w 12800"/>
                <a:gd name="T65" fmla="*/ 3 h 12803"/>
                <a:gd name="T66" fmla="*/ 9894 w 12800"/>
                <a:gd name="T67" fmla="*/ 336 h 12803"/>
                <a:gd name="T68" fmla="*/ 4053 w 12800"/>
                <a:gd name="T69" fmla="*/ 6299 h 12803"/>
                <a:gd name="T70" fmla="*/ 4034 w 12800"/>
                <a:gd name="T71" fmla="*/ 6333 h 12803"/>
                <a:gd name="T72" fmla="*/ 10620 w 12800"/>
                <a:gd name="T73" fmla="*/ 1081 h 12803"/>
                <a:gd name="T74" fmla="*/ 10778 w 12800"/>
                <a:gd name="T75" fmla="*/ 1021 h 12803"/>
                <a:gd name="T76" fmla="*/ 10995 w 12800"/>
                <a:gd name="T77" fmla="*/ 1113 h 12803"/>
                <a:gd name="T78" fmla="*/ 11643 w 12800"/>
                <a:gd name="T79" fmla="*/ 1774 h 12803"/>
                <a:gd name="T80" fmla="*/ 11737 w 12800"/>
                <a:gd name="T81" fmla="*/ 1994 h 12803"/>
                <a:gd name="T82" fmla="*/ 11675 w 12800"/>
                <a:gd name="T83" fmla="*/ 2154 h 12803"/>
                <a:gd name="T84" fmla="*/ 11026 w 12800"/>
                <a:gd name="T85" fmla="*/ 2819 h 12803"/>
                <a:gd name="T86" fmla="*/ 9980 w 12800"/>
                <a:gd name="T87" fmla="*/ 1735 h 12803"/>
                <a:gd name="T88" fmla="*/ 10620 w 12800"/>
                <a:gd name="T89" fmla="*/ 1081 h 12803"/>
                <a:gd name="T90" fmla="*/ 5548 w 12800"/>
                <a:gd name="T91" fmla="*/ 6261 h 12803"/>
                <a:gd name="T92" fmla="*/ 9224 w 12800"/>
                <a:gd name="T93" fmla="*/ 2509 h 12803"/>
                <a:gd name="T94" fmla="*/ 10269 w 12800"/>
                <a:gd name="T95" fmla="*/ 3592 h 12803"/>
                <a:gd name="T96" fmla="*/ 6575 w 12800"/>
                <a:gd name="T97" fmla="*/ 7361 h 12803"/>
                <a:gd name="T98" fmla="*/ 6571 w 12800"/>
                <a:gd name="T99" fmla="*/ 7365 h 12803"/>
                <a:gd name="T100" fmla="*/ 6227 w 12800"/>
                <a:gd name="T101" fmla="*/ 7361 h 12803"/>
                <a:gd name="T102" fmla="*/ 5549 w 12800"/>
                <a:gd name="T103" fmla="*/ 6670 h 12803"/>
                <a:gd name="T104" fmla="*/ 5549 w 12800"/>
                <a:gd name="T105" fmla="*/ 6260 h 12803"/>
                <a:gd name="T106" fmla="*/ 5548 w 12800"/>
                <a:gd name="T107" fmla="*/ 6261 h 12803"/>
                <a:gd name="T108" fmla="*/ 4490 w 12800"/>
                <a:gd name="T109" fmla="*/ 8289 h 12803"/>
                <a:gd name="T110" fmla="*/ 4766 w 12800"/>
                <a:gd name="T111" fmla="*/ 7255 h 12803"/>
                <a:gd name="T112" fmla="*/ 5617 w 12800"/>
                <a:gd name="T113" fmla="*/ 8123 h 12803"/>
                <a:gd name="T114" fmla="*/ 4606 w 12800"/>
                <a:gd name="T115" fmla="*/ 8405 h 12803"/>
                <a:gd name="T116" fmla="*/ 4490 w 12800"/>
                <a:gd name="T117" fmla="*/ 8289 h 1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00" h="12803">
                  <a:moveTo>
                    <a:pt x="12260" y="7019"/>
                  </a:moveTo>
                  <a:cubicBezTo>
                    <a:pt x="11963" y="7019"/>
                    <a:pt x="11720" y="7267"/>
                    <a:pt x="11718" y="7569"/>
                  </a:cubicBezTo>
                  <a:lnTo>
                    <a:pt x="11718" y="11083"/>
                  </a:lnTo>
                  <a:cubicBezTo>
                    <a:pt x="11721" y="11418"/>
                    <a:pt x="11453" y="11692"/>
                    <a:pt x="11118" y="11697"/>
                  </a:cubicBezTo>
                  <a:lnTo>
                    <a:pt x="1682" y="11697"/>
                  </a:lnTo>
                  <a:cubicBezTo>
                    <a:pt x="1350" y="11697"/>
                    <a:pt x="1082" y="11421"/>
                    <a:pt x="1082" y="11083"/>
                  </a:cubicBezTo>
                  <a:lnTo>
                    <a:pt x="1082" y="1913"/>
                  </a:lnTo>
                  <a:cubicBezTo>
                    <a:pt x="1079" y="1579"/>
                    <a:pt x="1347" y="1304"/>
                    <a:pt x="1682" y="1300"/>
                  </a:cubicBezTo>
                  <a:lnTo>
                    <a:pt x="5320" y="1300"/>
                  </a:lnTo>
                  <a:cubicBezTo>
                    <a:pt x="5616" y="1298"/>
                    <a:pt x="5860" y="1050"/>
                    <a:pt x="5860" y="746"/>
                  </a:cubicBezTo>
                  <a:cubicBezTo>
                    <a:pt x="5860" y="442"/>
                    <a:pt x="5620" y="193"/>
                    <a:pt x="5320" y="193"/>
                  </a:cubicBezTo>
                  <a:lnTo>
                    <a:pt x="1604" y="193"/>
                  </a:lnTo>
                  <a:cubicBezTo>
                    <a:pt x="720" y="193"/>
                    <a:pt x="0" y="929"/>
                    <a:pt x="0" y="1835"/>
                  </a:cubicBezTo>
                  <a:lnTo>
                    <a:pt x="0" y="11161"/>
                  </a:lnTo>
                  <a:cubicBezTo>
                    <a:pt x="0" y="12066"/>
                    <a:pt x="720" y="12803"/>
                    <a:pt x="1604" y="12803"/>
                  </a:cubicBezTo>
                  <a:lnTo>
                    <a:pt x="11196" y="12803"/>
                  </a:lnTo>
                  <a:cubicBezTo>
                    <a:pt x="12080" y="12803"/>
                    <a:pt x="12800" y="12066"/>
                    <a:pt x="12800" y="11161"/>
                  </a:cubicBezTo>
                  <a:lnTo>
                    <a:pt x="12800" y="7569"/>
                  </a:lnTo>
                  <a:cubicBezTo>
                    <a:pt x="12798" y="7265"/>
                    <a:pt x="12556" y="7019"/>
                    <a:pt x="12260" y="7019"/>
                  </a:cubicBezTo>
                  <a:close/>
                  <a:moveTo>
                    <a:pt x="4034" y="6333"/>
                  </a:moveTo>
                  <a:cubicBezTo>
                    <a:pt x="4022" y="6348"/>
                    <a:pt x="4013" y="6365"/>
                    <a:pt x="4008" y="6383"/>
                  </a:cubicBezTo>
                  <a:lnTo>
                    <a:pt x="3304" y="9015"/>
                  </a:lnTo>
                  <a:cubicBezTo>
                    <a:pt x="3261" y="9185"/>
                    <a:pt x="3308" y="9365"/>
                    <a:pt x="3428" y="9492"/>
                  </a:cubicBezTo>
                  <a:cubicBezTo>
                    <a:pt x="3518" y="9582"/>
                    <a:pt x="3639" y="9632"/>
                    <a:pt x="3766" y="9632"/>
                  </a:cubicBezTo>
                  <a:cubicBezTo>
                    <a:pt x="3808" y="9632"/>
                    <a:pt x="3850" y="9626"/>
                    <a:pt x="3890" y="9614"/>
                  </a:cubicBezTo>
                  <a:lnTo>
                    <a:pt x="6440" y="8905"/>
                  </a:lnTo>
                  <a:cubicBezTo>
                    <a:pt x="6444" y="8907"/>
                    <a:pt x="6448" y="8907"/>
                    <a:pt x="6452" y="8907"/>
                  </a:cubicBezTo>
                  <a:cubicBezTo>
                    <a:pt x="6494" y="8907"/>
                    <a:pt x="6533" y="8890"/>
                    <a:pt x="6562" y="8861"/>
                  </a:cubicBezTo>
                  <a:lnTo>
                    <a:pt x="12406" y="2899"/>
                  </a:lnTo>
                  <a:cubicBezTo>
                    <a:pt x="12618" y="2684"/>
                    <a:pt x="12733" y="2389"/>
                    <a:pt x="12733" y="2070"/>
                  </a:cubicBezTo>
                  <a:cubicBezTo>
                    <a:pt x="12733" y="1710"/>
                    <a:pt x="12582" y="1350"/>
                    <a:pt x="12321" y="1085"/>
                  </a:cubicBezTo>
                  <a:lnTo>
                    <a:pt x="11674" y="423"/>
                  </a:lnTo>
                  <a:cubicBezTo>
                    <a:pt x="11413" y="157"/>
                    <a:pt x="11060" y="3"/>
                    <a:pt x="10706" y="3"/>
                  </a:cubicBezTo>
                  <a:cubicBezTo>
                    <a:pt x="10402" y="0"/>
                    <a:pt x="10109" y="120"/>
                    <a:pt x="9894" y="336"/>
                  </a:cubicBezTo>
                  <a:lnTo>
                    <a:pt x="4053" y="6299"/>
                  </a:lnTo>
                  <a:cubicBezTo>
                    <a:pt x="4043" y="6308"/>
                    <a:pt x="4037" y="6320"/>
                    <a:pt x="4034" y="6333"/>
                  </a:cubicBezTo>
                  <a:close/>
                  <a:moveTo>
                    <a:pt x="10620" y="1081"/>
                  </a:moveTo>
                  <a:cubicBezTo>
                    <a:pt x="10662" y="1040"/>
                    <a:pt x="10719" y="1019"/>
                    <a:pt x="10778" y="1021"/>
                  </a:cubicBezTo>
                  <a:cubicBezTo>
                    <a:pt x="10859" y="1021"/>
                    <a:pt x="10938" y="1054"/>
                    <a:pt x="10995" y="1113"/>
                  </a:cubicBezTo>
                  <a:lnTo>
                    <a:pt x="11643" y="1774"/>
                  </a:lnTo>
                  <a:cubicBezTo>
                    <a:pt x="11701" y="1833"/>
                    <a:pt x="11735" y="1912"/>
                    <a:pt x="11737" y="1994"/>
                  </a:cubicBezTo>
                  <a:cubicBezTo>
                    <a:pt x="11738" y="2054"/>
                    <a:pt x="11716" y="2111"/>
                    <a:pt x="11675" y="2154"/>
                  </a:cubicBezTo>
                  <a:lnTo>
                    <a:pt x="11026" y="2819"/>
                  </a:lnTo>
                  <a:lnTo>
                    <a:pt x="9980" y="1735"/>
                  </a:lnTo>
                  <a:lnTo>
                    <a:pt x="10620" y="1081"/>
                  </a:lnTo>
                  <a:close/>
                  <a:moveTo>
                    <a:pt x="5548" y="6261"/>
                  </a:moveTo>
                  <a:lnTo>
                    <a:pt x="9224" y="2509"/>
                  </a:lnTo>
                  <a:lnTo>
                    <a:pt x="10269" y="3592"/>
                  </a:lnTo>
                  <a:lnTo>
                    <a:pt x="6575" y="7361"/>
                  </a:lnTo>
                  <a:lnTo>
                    <a:pt x="6571" y="7365"/>
                  </a:lnTo>
                  <a:cubicBezTo>
                    <a:pt x="6475" y="7459"/>
                    <a:pt x="6321" y="7457"/>
                    <a:pt x="6227" y="7361"/>
                  </a:cubicBezTo>
                  <a:lnTo>
                    <a:pt x="5549" y="6670"/>
                  </a:lnTo>
                  <a:cubicBezTo>
                    <a:pt x="5439" y="6556"/>
                    <a:pt x="5439" y="6374"/>
                    <a:pt x="5549" y="6260"/>
                  </a:cubicBezTo>
                  <a:lnTo>
                    <a:pt x="5548" y="6261"/>
                  </a:lnTo>
                  <a:close/>
                  <a:moveTo>
                    <a:pt x="4490" y="8289"/>
                  </a:moveTo>
                  <a:lnTo>
                    <a:pt x="4766" y="7255"/>
                  </a:lnTo>
                  <a:lnTo>
                    <a:pt x="5617" y="8123"/>
                  </a:lnTo>
                  <a:lnTo>
                    <a:pt x="4606" y="8405"/>
                  </a:lnTo>
                  <a:cubicBezTo>
                    <a:pt x="4535" y="8424"/>
                    <a:pt x="4470" y="8359"/>
                    <a:pt x="4490" y="8289"/>
                  </a:cubicBezTo>
                  <a:close/>
                </a:path>
              </a:pathLst>
            </a:custGeom>
            <a:solidFill>
              <a:schemeClr val="accent1"/>
            </a:solidFill>
            <a:ln>
              <a:noFill/>
            </a:ln>
          </p:spPr>
          <p:txBody>
            <a:bodyPr/>
            <a:lstStyle/>
            <a:p>
              <a:endParaRPr lang="zh-CN" alt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72" name="îṩḻîde">
              <a:extLst>
                <a:ext uri="{FF2B5EF4-FFF2-40B4-BE49-F238E27FC236}">
                  <a16:creationId xmlns:a16="http://schemas.microsoft.com/office/drawing/2014/main" xmlns="" id="{A677735B-5D1D-4929-85AA-87526849548C}"/>
                </a:ext>
              </a:extLst>
            </p:cNvPr>
            <p:cNvSpPr txBox="1"/>
            <p:nvPr/>
          </p:nvSpPr>
          <p:spPr>
            <a:xfrm>
              <a:off x="7196517" y="6544476"/>
              <a:ext cx="1347799" cy="363795"/>
            </a:xfrm>
            <a:prstGeom prst="rect">
              <a:avLst/>
            </a:prstGeom>
            <a:noFill/>
          </p:spPr>
          <p:txBody>
            <a:bodyPr wrap="square" lIns="91440" tIns="45720" rIns="91440" bIns="45720" rtlCol="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400" b="1" dirty="0">
                  <a:latin typeface="Times New Roman" panose="02020603050405020304" pitchFamily="18" charset="0"/>
                  <a:ea typeface="楷体" panose="02010609060101010101" pitchFamily="49" charset="-122"/>
                  <a:sym typeface="Times New Roman" panose="02020603050405020304" pitchFamily="18" charset="0"/>
                </a:rPr>
                <a:t>2</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、为深化改革预留制度空间</a:t>
              </a:r>
            </a:p>
          </p:txBody>
        </p:sp>
        <p:sp>
          <p:nvSpPr>
            <p:cNvPr id="73" name="矩形 72">
              <a:extLst>
                <a:ext uri="{FF2B5EF4-FFF2-40B4-BE49-F238E27FC236}">
                  <a16:creationId xmlns:a16="http://schemas.microsoft.com/office/drawing/2014/main" xmlns="" id="{47A97CD2-9F07-4991-A22C-FE30F80B8831}"/>
                </a:ext>
              </a:extLst>
            </p:cNvPr>
            <p:cNvSpPr/>
            <p:nvPr/>
          </p:nvSpPr>
          <p:spPr>
            <a:xfrm>
              <a:off x="1958255" y="3607495"/>
              <a:ext cx="2476709" cy="331815"/>
            </a:xfrm>
            <a:prstGeom prst="rect">
              <a:avLst/>
            </a:prstGeom>
          </p:spPr>
          <p:txBody>
            <a:bodyPr wrap="none">
              <a:spAutoFit/>
            </a:bodyPr>
            <a:lstStyle/>
            <a:p>
              <a:pPr algn="just">
                <a:spcAft>
                  <a:spcPts val="0"/>
                </a:spcAft>
              </a:pPr>
              <a:r>
                <a:rPr lang="zh-CN" altLang="en-US" sz="1600" b="1" kern="100" dirty="0">
                  <a:latin typeface="楷体" panose="02010609060101010101" pitchFamily="49" charset="-122"/>
                  <a:ea typeface="楷体" panose="02010609060101010101" pitchFamily="49" charset="-122"/>
                  <a:cs typeface="Times New Roman" panose="02020603050405020304" pitchFamily="18" charset="0"/>
                </a:rPr>
                <a:t>一、</a:t>
              </a:r>
              <a:r>
                <a:rPr lang="zh-CN" altLang="zh-CN" sz="1600" b="1" kern="100" dirty="0">
                  <a:latin typeface="楷体" panose="02010609060101010101" pitchFamily="49" charset="-122"/>
                  <a:ea typeface="楷体" panose="02010609060101010101" pitchFamily="49" charset="-122"/>
                  <a:cs typeface="Times New Roman" panose="02020603050405020304" pitchFamily="18" charset="0"/>
                </a:rPr>
                <a:t>规范上市公司收购行为</a:t>
              </a:r>
              <a:endParaRPr lang="zh-CN" altLang="zh-CN" sz="1200" kern="100" dirty="0">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74" name="îsļîḓe">
              <a:extLst>
                <a:ext uri="{FF2B5EF4-FFF2-40B4-BE49-F238E27FC236}">
                  <a16:creationId xmlns:a16="http://schemas.microsoft.com/office/drawing/2014/main" xmlns="" id="{4C0A421C-FCB7-4CE3-9998-C1ED592E87A1}"/>
                </a:ext>
              </a:extLst>
            </p:cNvPr>
            <p:cNvSpPr/>
            <p:nvPr/>
          </p:nvSpPr>
          <p:spPr>
            <a:xfrm>
              <a:off x="9191959" y="5796856"/>
              <a:ext cx="678999" cy="678998"/>
            </a:xfrm>
            <a:prstGeom prst="ellipse">
              <a:avLst/>
            </a:prstGeom>
            <a:solidFill>
              <a:srgbClr val="D9D9D9"/>
            </a:solidFill>
            <a:ln w="38100" cap="rnd">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20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75" name="iconfont-10263-5040019">
              <a:extLst>
                <a:ext uri="{FF2B5EF4-FFF2-40B4-BE49-F238E27FC236}">
                  <a16:creationId xmlns:a16="http://schemas.microsoft.com/office/drawing/2014/main" xmlns="" id="{E1D6706D-DA76-4048-812B-E3875A7DD86E}"/>
                </a:ext>
              </a:extLst>
            </p:cNvPr>
            <p:cNvSpPr>
              <a:spLocks noChangeAspect="1"/>
            </p:cNvSpPr>
            <p:nvPr/>
          </p:nvSpPr>
          <p:spPr bwMode="auto">
            <a:xfrm>
              <a:off x="9376777" y="5983933"/>
              <a:ext cx="304793" cy="304843"/>
            </a:xfrm>
            <a:custGeom>
              <a:avLst/>
              <a:gdLst>
                <a:gd name="T0" fmla="*/ 12260 w 12800"/>
                <a:gd name="T1" fmla="*/ 7019 h 12803"/>
                <a:gd name="T2" fmla="*/ 11718 w 12800"/>
                <a:gd name="T3" fmla="*/ 7569 h 12803"/>
                <a:gd name="T4" fmla="*/ 11718 w 12800"/>
                <a:gd name="T5" fmla="*/ 11083 h 12803"/>
                <a:gd name="T6" fmla="*/ 11118 w 12800"/>
                <a:gd name="T7" fmla="*/ 11697 h 12803"/>
                <a:gd name="T8" fmla="*/ 1682 w 12800"/>
                <a:gd name="T9" fmla="*/ 11697 h 12803"/>
                <a:gd name="T10" fmla="*/ 1082 w 12800"/>
                <a:gd name="T11" fmla="*/ 11083 h 12803"/>
                <a:gd name="T12" fmla="*/ 1082 w 12800"/>
                <a:gd name="T13" fmla="*/ 1913 h 12803"/>
                <a:gd name="T14" fmla="*/ 1682 w 12800"/>
                <a:gd name="T15" fmla="*/ 1300 h 12803"/>
                <a:gd name="T16" fmla="*/ 5320 w 12800"/>
                <a:gd name="T17" fmla="*/ 1300 h 12803"/>
                <a:gd name="T18" fmla="*/ 5860 w 12800"/>
                <a:gd name="T19" fmla="*/ 746 h 12803"/>
                <a:gd name="T20" fmla="*/ 5320 w 12800"/>
                <a:gd name="T21" fmla="*/ 193 h 12803"/>
                <a:gd name="T22" fmla="*/ 1604 w 12800"/>
                <a:gd name="T23" fmla="*/ 193 h 12803"/>
                <a:gd name="T24" fmla="*/ 0 w 12800"/>
                <a:gd name="T25" fmla="*/ 1835 h 12803"/>
                <a:gd name="T26" fmla="*/ 0 w 12800"/>
                <a:gd name="T27" fmla="*/ 11161 h 12803"/>
                <a:gd name="T28" fmla="*/ 1604 w 12800"/>
                <a:gd name="T29" fmla="*/ 12803 h 12803"/>
                <a:gd name="T30" fmla="*/ 11196 w 12800"/>
                <a:gd name="T31" fmla="*/ 12803 h 12803"/>
                <a:gd name="T32" fmla="*/ 12800 w 12800"/>
                <a:gd name="T33" fmla="*/ 11161 h 12803"/>
                <a:gd name="T34" fmla="*/ 12800 w 12800"/>
                <a:gd name="T35" fmla="*/ 7569 h 12803"/>
                <a:gd name="T36" fmla="*/ 12260 w 12800"/>
                <a:gd name="T37" fmla="*/ 7019 h 12803"/>
                <a:gd name="T38" fmla="*/ 4034 w 12800"/>
                <a:gd name="T39" fmla="*/ 6333 h 12803"/>
                <a:gd name="T40" fmla="*/ 4008 w 12800"/>
                <a:gd name="T41" fmla="*/ 6383 h 12803"/>
                <a:gd name="T42" fmla="*/ 3304 w 12800"/>
                <a:gd name="T43" fmla="*/ 9015 h 12803"/>
                <a:gd name="T44" fmla="*/ 3428 w 12800"/>
                <a:gd name="T45" fmla="*/ 9492 h 12803"/>
                <a:gd name="T46" fmla="*/ 3766 w 12800"/>
                <a:gd name="T47" fmla="*/ 9632 h 12803"/>
                <a:gd name="T48" fmla="*/ 3890 w 12800"/>
                <a:gd name="T49" fmla="*/ 9614 h 12803"/>
                <a:gd name="T50" fmla="*/ 6440 w 12800"/>
                <a:gd name="T51" fmla="*/ 8905 h 12803"/>
                <a:gd name="T52" fmla="*/ 6452 w 12800"/>
                <a:gd name="T53" fmla="*/ 8907 h 12803"/>
                <a:gd name="T54" fmla="*/ 6562 w 12800"/>
                <a:gd name="T55" fmla="*/ 8861 h 12803"/>
                <a:gd name="T56" fmla="*/ 12406 w 12800"/>
                <a:gd name="T57" fmla="*/ 2899 h 12803"/>
                <a:gd name="T58" fmla="*/ 12733 w 12800"/>
                <a:gd name="T59" fmla="*/ 2070 h 12803"/>
                <a:gd name="T60" fmla="*/ 12321 w 12800"/>
                <a:gd name="T61" fmla="*/ 1085 h 12803"/>
                <a:gd name="T62" fmla="*/ 11674 w 12800"/>
                <a:gd name="T63" fmla="*/ 423 h 12803"/>
                <a:gd name="T64" fmla="*/ 10706 w 12800"/>
                <a:gd name="T65" fmla="*/ 3 h 12803"/>
                <a:gd name="T66" fmla="*/ 9894 w 12800"/>
                <a:gd name="T67" fmla="*/ 336 h 12803"/>
                <a:gd name="T68" fmla="*/ 4053 w 12800"/>
                <a:gd name="T69" fmla="*/ 6299 h 12803"/>
                <a:gd name="T70" fmla="*/ 4034 w 12800"/>
                <a:gd name="T71" fmla="*/ 6333 h 12803"/>
                <a:gd name="T72" fmla="*/ 10620 w 12800"/>
                <a:gd name="T73" fmla="*/ 1081 h 12803"/>
                <a:gd name="T74" fmla="*/ 10778 w 12800"/>
                <a:gd name="T75" fmla="*/ 1021 h 12803"/>
                <a:gd name="T76" fmla="*/ 10995 w 12800"/>
                <a:gd name="T77" fmla="*/ 1113 h 12803"/>
                <a:gd name="T78" fmla="*/ 11643 w 12800"/>
                <a:gd name="T79" fmla="*/ 1774 h 12803"/>
                <a:gd name="T80" fmla="*/ 11737 w 12800"/>
                <a:gd name="T81" fmla="*/ 1994 h 12803"/>
                <a:gd name="T82" fmla="*/ 11675 w 12800"/>
                <a:gd name="T83" fmla="*/ 2154 h 12803"/>
                <a:gd name="T84" fmla="*/ 11026 w 12800"/>
                <a:gd name="T85" fmla="*/ 2819 h 12803"/>
                <a:gd name="T86" fmla="*/ 9980 w 12800"/>
                <a:gd name="T87" fmla="*/ 1735 h 12803"/>
                <a:gd name="T88" fmla="*/ 10620 w 12800"/>
                <a:gd name="T89" fmla="*/ 1081 h 12803"/>
                <a:gd name="T90" fmla="*/ 5548 w 12800"/>
                <a:gd name="T91" fmla="*/ 6261 h 12803"/>
                <a:gd name="T92" fmla="*/ 9224 w 12800"/>
                <a:gd name="T93" fmla="*/ 2509 h 12803"/>
                <a:gd name="T94" fmla="*/ 10269 w 12800"/>
                <a:gd name="T95" fmla="*/ 3592 h 12803"/>
                <a:gd name="T96" fmla="*/ 6575 w 12800"/>
                <a:gd name="T97" fmla="*/ 7361 h 12803"/>
                <a:gd name="T98" fmla="*/ 6571 w 12800"/>
                <a:gd name="T99" fmla="*/ 7365 h 12803"/>
                <a:gd name="T100" fmla="*/ 6227 w 12800"/>
                <a:gd name="T101" fmla="*/ 7361 h 12803"/>
                <a:gd name="T102" fmla="*/ 5549 w 12800"/>
                <a:gd name="T103" fmla="*/ 6670 h 12803"/>
                <a:gd name="T104" fmla="*/ 5549 w 12800"/>
                <a:gd name="T105" fmla="*/ 6260 h 12803"/>
                <a:gd name="T106" fmla="*/ 5548 w 12800"/>
                <a:gd name="T107" fmla="*/ 6261 h 12803"/>
                <a:gd name="T108" fmla="*/ 4490 w 12800"/>
                <a:gd name="T109" fmla="*/ 8289 h 12803"/>
                <a:gd name="T110" fmla="*/ 4766 w 12800"/>
                <a:gd name="T111" fmla="*/ 7255 h 12803"/>
                <a:gd name="T112" fmla="*/ 5617 w 12800"/>
                <a:gd name="T113" fmla="*/ 8123 h 12803"/>
                <a:gd name="T114" fmla="*/ 4606 w 12800"/>
                <a:gd name="T115" fmla="*/ 8405 h 12803"/>
                <a:gd name="T116" fmla="*/ 4490 w 12800"/>
                <a:gd name="T117" fmla="*/ 8289 h 1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00" h="12803">
                  <a:moveTo>
                    <a:pt x="12260" y="7019"/>
                  </a:moveTo>
                  <a:cubicBezTo>
                    <a:pt x="11963" y="7019"/>
                    <a:pt x="11720" y="7267"/>
                    <a:pt x="11718" y="7569"/>
                  </a:cubicBezTo>
                  <a:lnTo>
                    <a:pt x="11718" y="11083"/>
                  </a:lnTo>
                  <a:cubicBezTo>
                    <a:pt x="11721" y="11418"/>
                    <a:pt x="11453" y="11692"/>
                    <a:pt x="11118" y="11697"/>
                  </a:cubicBezTo>
                  <a:lnTo>
                    <a:pt x="1682" y="11697"/>
                  </a:lnTo>
                  <a:cubicBezTo>
                    <a:pt x="1350" y="11697"/>
                    <a:pt x="1082" y="11421"/>
                    <a:pt x="1082" y="11083"/>
                  </a:cubicBezTo>
                  <a:lnTo>
                    <a:pt x="1082" y="1913"/>
                  </a:lnTo>
                  <a:cubicBezTo>
                    <a:pt x="1079" y="1579"/>
                    <a:pt x="1347" y="1304"/>
                    <a:pt x="1682" y="1300"/>
                  </a:cubicBezTo>
                  <a:lnTo>
                    <a:pt x="5320" y="1300"/>
                  </a:lnTo>
                  <a:cubicBezTo>
                    <a:pt x="5616" y="1298"/>
                    <a:pt x="5860" y="1050"/>
                    <a:pt x="5860" y="746"/>
                  </a:cubicBezTo>
                  <a:cubicBezTo>
                    <a:pt x="5860" y="442"/>
                    <a:pt x="5620" y="193"/>
                    <a:pt x="5320" y="193"/>
                  </a:cubicBezTo>
                  <a:lnTo>
                    <a:pt x="1604" y="193"/>
                  </a:lnTo>
                  <a:cubicBezTo>
                    <a:pt x="720" y="193"/>
                    <a:pt x="0" y="929"/>
                    <a:pt x="0" y="1835"/>
                  </a:cubicBezTo>
                  <a:lnTo>
                    <a:pt x="0" y="11161"/>
                  </a:lnTo>
                  <a:cubicBezTo>
                    <a:pt x="0" y="12066"/>
                    <a:pt x="720" y="12803"/>
                    <a:pt x="1604" y="12803"/>
                  </a:cubicBezTo>
                  <a:lnTo>
                    <a:pt x="11196" y="12803"/>
                  </a:lnTo>
                  <a:cubicBezTo>
                    <a:pt x="12080" y="12803"/>
                    <a:pt x="12800" y="12066"/>
                    <a:pt x="12800" y="11161"/>
                  </a:cubicBezTo>
                  <a:lnTo>
                    <a:pt x="12800" y="7569"/>
                  </a:lnTo>
                  <a:cubicBezTo>
                    <a:pt x="12798" y="7265"/>
                    <a:pt x="12556" y="7019"/>
                    <a:pt x="12260" y="7019"/>
                  </a:cubicBezTo>
                  <a:close/>
                  <a:moveTo>
                    <a:pt x="4034" y="6333"/>
                  </a:moveTo>
                  <a:cubicBezTo>
                    <a:pt x="4022" y="6348"/>
                    <a:pt x="4013" y="6365"/>
                    <a:pt x="4008" y="6383"/>
                  </a:cubicBezTo>
                  <a:lnTo>
                    <a:pt x="3304" y="9015"/>
                  </a:lnTo>
                  <a:cubicBezTo>
                    <a:pt x="3261" y="9185"/>
                    <a:pt x="3308" y="9365"/>
                    <a:pt x="3428" y="9492"/>
                  </a:cubicBezTo>
                  <a:cubicBezTo>
                    <a:pt x="3518" y="9582"/>
                    <a:pt x="3639" y="9632"/>
                    <a:pt x="3766" y="9632"/>
                  </a:cubicBezTo>
                  <a:cubicBezTo>
                    <a:pt x="3808" y="9632"/>
                    <a:pt x="3850" y="9626"/>
                    <a:pt x="3890" y="9614"/>
                  </a:cubicBezTo>
                  <a:lnTo>
                    <a:pt x="6440" y="8905"/>
                  </a:lnTo>
                  <a:cubicBezTo>
                    <a:pt x="6444" y="8907"/>
                    <a:pt x="6448" y="8907"/>
                    <a:pt x="6452" y="8907"/>
                  </a:cubicBezTo>
                  <a:cubicBezTo>
                    <a:pt x="6494" y="8907"/>
                    <a:pt x="6533" y="8890"/>
                    <a:pt x="6562" y="8861"/>
                  </a:cubicBezTo>
                  <a:lnTo>
                    <a:pt x="12406" y="2899"/>
                  </a:lnTo>
                  <a:cubicBezTo>
                    <a:pt x="12618" y="2684"/>
                    <a:pt x="12733" y="2389"/>
                    <a:pt x="12733" y="2070"/>
                  </a:cubicBezTo>
                  <a:cubicBezTo>
                    <a:pt x="12733" y="1710"/>
                    <a:pt x="12582" y="1350"/>
                    <a:pt x="12321" y="1085"/>
                  </a:cubicBezTo>
                  <a:lnTo>
                    <a:pt x="11674" y="423"/>
                  </a:lnTo>
                  <a:cubicBezTo>
                    <a:pt x="11413" y="157"/>
                    <a:pt x="11060" y="3"/>
                    <a:pt x="10706" y="3"/>
                  </a:cubicBezTo>
                  <a:cubicBezTo>
                    <a:pt x="10402" y="0"/>
                    <a:pt x="10109" y="120"/>
                    <a:pt x="9894" y="336"/>
                  </a:cubicBezTo>
                  <a:lnTo>
                    <a:pt x="4053" y="6299"/>
                  </a:lnTo>
                  <a:cubicBezTo>
                    <a:pt x="4043" y="6308"/>
                    <a:pt x="4037" y="6320"/>
                    <a:pt x="4034" y="6333"/>
                  </a:cubicBezTo>
                  <a:close/>
                  <a:moveTo>
                    <a:pt x="10620" y="1081"/>
                  </a:moveTo>
                  <a:cubicBezTo>
                    <a:pt x="10662" y="1040"/>
                    <a:pt x="10719" y="1019"/>
                    <a:pt x="10778" y="1021"/>
                  </a:cubicBezTo>
                  <a:cubicBezTo>
                    <a:pt x="10859" y="1021"/>
                    <a:pt x="10938" y="1054"/>
                    <a:pt x="10995" y="1113"/>
                  </a:cubicBezTo>
                  <a:lnTo>
                    <a:pt x="11643" y="1774"/>
                  </a:lnTo>
                  <a:cubicBezTo>
                    <a:pt x="11701" y="1833"/>
                    <a:pt x="11735" y="1912"/>
                    <a:pt x="11737" y="1994"/>
                  </a:cubicBezTo>
                  <a:cubicBezTo>
                    <a:pt x="11738" y="2054"/>
                    <a:pt x="11716" y="2111"/>
                    <a:pt x="11675" y="2154"/>
                  </a:cubicBezTo>
                  <a:lnTo>
                    <a:pt x="11026" y="2819"/>
                  </a:lnTo>
                  <a:lnTo>
                    <a:pt x="9980" y="1735"/>
                  </a:lnTo>
                  <a:lnTo>
                    <a:pt x="10620" y="1081"/>
                  </a:lnTo>
                  <a:close/>
                  <a:moveTo>
                    <a:pt x="5548" y="6261"/>
                  </a:moveTo>
                  <a:lnTo>
                    <a:pt x="9224" y="2509"/>
                  </a:lnTo>
                  <a:lnTo>
                    <a:pt x="10269" y="3592"/>
                  </a:lnTo>
                  <a:lnTo>
                    <a:pt x="6575" y="7361"/>
                  </a:lnTo>
                  <a:lnTo>
                    <a:pt x="6571" y="7365"/>
                  </a:lnTo>
                  <a:cubicBezTo>
                    <a:pt x="6475" y="7459"/>
                    <a:pt x="6321" y="7457"/>
                    <a:pt x="6227" y="7361"/>
                  </a:cubicBezTo>
                  <a:lnTo>
                    <a:pt x="5549" y="6670"/>
                  </a:lnTo>
                  <a:cubicBezTo>
                    <a:pt x="5439" y="6556"/>
                    <a:pt x="5439" y="6374"/>
                    <a:pt x="5549" y="6260"/>
                  </a:cubicBezTo>
                  <a:lnTo>
                    <a:pt x="5548" y="6261"/>
                  </a:lnTo>
                  <a:close/>
                  <a:moveTo>
                    <a:pt x="4490" y="8289"/>
                  </a:moveTo>
                  <a:lnTo>
                    <a:pt x="4766" y="7255"/>
                  </a:lnTo>
                  <a:lnTo>
                    <a:pt x="5617" y="8123"/>
                  </a:lnTo>
                  <a:lnTo>
                    <a:pt x="4606" y="8405"/>
                  </a:lnTo>
                  <a:cubicBezTo>
                    <a:pt x="4535" y="8424"/>
                    <a:pt x="4470" y="8359"/>
                    <a:pt x="4490" y="8289"/>
                  </a:cubicBezTo>
                  <a:close/>
                </a:path>
              </a:pathLst>
            </a:custGeom>
            <a:solidFill>
              <a:schemeClr val="accent1"/>
            </a:solidFill>
            <a:ln>
              <a:noFill/>
            </a:ln>
          </p:spPr>
          <p:txBody>
            <a:bodyPr/>
            <a:lstStyle/>
            <a:p>
              <a:endParaRPr lang="zh-CN" alt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76" name="îṩḻîde">
              <a:extLst>
                <a:ext uri="{FF2B5EF4-FFF2-40B4-BE49-F238E27FC236}">
                  <a16:creationId xmlns:a16="http://schemas.microsoft.com/office/drawing/2014/main" xmlns="" id="{6E06C1BF-4531-4FFF-8ED4-CFABC13C9BB3}"/>
                </a:ext>
              </a:extLst>
            </p:cNvPr>
            <p:cNvSpPr txBox="1"/>
            <p:nvPr/>
          </p:nvSpPr>
          <p:spPr>
            <a:xfrm>
              <a:off x="8800336" y="5322947"/>
              <a:ext cx="1292783" cy="363795"/>
            </a:xfrm>
            <a:prstGeom prst="rect">
              <a:avLst/>
            </a:prstGeom>
            <a:noFill/>
          </p:spPr>
          <p:txBody>
            <a:bodyPr wrap="square" lIns="91440" tIns="45720" rIns="91440" bIns="45720" rtlCol="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400" b="1" dirty="0">
                  <a:latin typeface="Times New Roman" panose="02020603050405020304" pitchFamily="18" charset="0"/>
                  <a:ea typeface="楷体" panose="02010609060101010101" pitchFamily="49" charset="-122"/>
                  <a:sym typeface="Times New Roman" panose="02020603050405020304" pitchFamily="18" charset="0"/>
                </a:rPr>
                <a:t>3</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、落实简政放权要求</a:t>
              </a:r>
            </a:p>
          </p:txBody>
        </p:sp>
        <p:sp>
          <p:nvSpPr>
            <p:cNvPr id="77" name="矩形 76">
              <a:extLst>
                <a:ext uri="{FF2B5EF4-FFF2-40B4-BE49-F238E27FC236}">
                  <a16:creationId xmlns:a16="http://schemas.microsoft.com/office/drawing/2014/main" xmlns="" id="{765F497A-B6FF-44A2-BB68-83E915C5F2E5}"/>
                </a:ext>
              </a:extLst>
            </p:cNvPr>
            <p:cNvSpPr/>
            <p:nvPr/>
          </p:nvSpPr>
          <p:spPr>
            <a:xfrm>
              <a:off x="6639645" y="3626878"/>
              <a:ext cx="2476709" cy="331815"/>
            </a:xfrm>
            <a:prstGeom prst="rect">
              <a:avLst/>
            </a:prstGeom>
          </p:spPr>
          <p:txBody>
            <a:bodyPr wrap="none">
              <a:spAutoFit/>
            </a:bodyPr>
            <a:lstStyle/>
            <a:p>
              <a:pPr algn="just">
                <a:spcAft>
                  <a:spcPts val="0"/>
                </a:spcAft>
              </a:pPr>
              <a:r>
                <a:rPr lang="zh-CN" altLang="en-US" sz="1600" b="1" kern="100" dirty="0">
                  <a:latin typeface="楷体" panose="02010609060101010101" pitchFamily="49" charset="-122"/>
                  <a:ea typeface="楷体" panose="02010609060101010101" pitchFamily="49" charset="-122"/>
                  <a:cs typeface="Times New Roman" panose="02020603050405020304" pitchFamily="18" charset="0"/>
                </a:rPr>
                <a:t>二、完善重大资产重组制度</a:t>
              </a:r>
              <a:endParaRPr lang="zh-CN" altLang="zh-CN" sz="1200" kern="100" dirty="0">
                <a:effectLst/>
                <a:latin typeface="楷体" panose="02010609060101010101" pitchFamily="49" charset="-122"/>
                <a:ea typeface="楷体" panose="02010609060101010101" pitchFamily="49" charset="-122"/>
                <a:cs typeface="Times New Roman" panose="02020603050405020304" pitchFamily="18" charset="0"/>
              </a:endParaRPr>
            </a:p>
          </p:txBody>
        </p:sp>
        <p:grpSp>
          <p:nvGrpSpPr>
            <p:cNvPr id="78" name="íṩḷiďé"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a:extLst>
                <a:ext uri="{FF2B5EF4-FFF2-40B4-BE49-F238E27FC236}">
                  <a16:creationId xmlns:a16="http://schemas.microsoft.com/office/drawing/2014/main" xmlns="" id="{30C2ACB1-493A-4850-A782-B63C7C466FA3}"/>
                </a:ext>
              </a:extLst>
            </p:cNvPr>
            <p:cNvGrpSpPr>
              <a:grpSpLocks noChangeAspect="1"/>
            </p:cNvGrpSpPr>
            <p:nvPr/>
          </p:nvGrpSpPr>
          <p:grpSpPr>
            <a:xfrm>
              <a:off x="1541731" y="3525089"/>
              <a:ext cx="316026" cy="395723"/>
              <a:chOff x="4122738" y="895351"/>
              <a:chExt cx="3990975" cy="4997450"/>
            </a:xfrm>
          </p:grpSpPr>
          <p:sp>
            <p:nvSpPr>
              <p:cNvPr id="79" name="iṥlïḓè">
                <a:extLst>
                  <a:ext uri="{FF2B5EF4-FFF2-40B4-BE49-F238E27FC236}">
                    <a16:creationId xmlns:a16="http://schemas.microsoft.com/office/drawing/2014/main" xmlns="" id="{0B33E65B-B7B7-49CF-853B-C0EDD08D16DD}"/>
                  </a:ext>
                </a:extLst>
              </p:cNvPr>
              <p:cNvSpPr/>
              <p:nvPr/>
            </p:nvSpPr>
            <p:spPr bwMode="auto">
              <a:xfrm>
                <a:off x="4122738" y="4024313"/>
                <a:ext cx="2182813" cy="1868488"/>
              </a:xfrm>
              <a:custGeom>
                <a:avLst/>
                <a:gdLst>
                  <a:gd name="T0" fmla="*/ 0 w 93"/>
                  <a:gd name="T1" fmla="*/ 23 h 80"/>
                  <a:gd name="T2" fmla="*/ 19 w 93"/>
                  <a:gd name="T3" fmla="*/ 77 h 80"/>
                  <a:gd name="T4" fmla="*/ 24 w 93"/>
                  <a:gd name="T5" fmla="*/ 79 h 80"/>
                  <a:gd name="T6" fmla="*/ 80 w 93"/>
                  <a:gd name="T7" fmla="*/ 69 h 80"/>
                  <a:gd name="T8" fmla="*/ 93 w 93"/>
                  <a:gd name="T9" fmla="*/ 47 h 80"/>
                  <a:gd name="T10" fmla="*/ 12 w 93"/>
                  <a:gd name="T11" fmla="*/ 0 h 80"/>
                  <a:gd name="T12" fmla="*/ 0 w 93"/>
                  <a:gd name="T13" fmla="*/ 23 h 80"/>
                </a:gdLst>
                <a:ahLst/>
                <a:cxnLst>
                  <a:cxn ang="0">
                    <a:pos x="T0" y="T1"/>
                  </a:cxn>
                  <a:cxn ang="0">
                    <a:pos x="T2" y="T3"/>
                  </a:cxn>
                  <a:cxn ang="0">
                    <a:pos x="T4" y="T5"/>
                  </a:cxn>
                  <a:cxn ang="0">
                    <a:pos x="T6" y="T7"/>
                  </a:cxn>
                  <a:cxn ang="0">
                    <a:pos x="T8" y="T9"/>
                  </a:cxn>
                  <a:cxn ang="0">
                    <a:pos x="T10" y="T11"/>
                  </a:cxn>
                  <a:cxn ang="0">
                    <a:pos x="T12" y="T13"/>
                  </a:cxn>
                </a:cxnLst>
                <a:rect l="0" t="0" r="r" b="b"/>
                <a:pathLst>
                  <a:path w="93" h="80">
                    <a:moveTo>
                      <a:pt x="0" y="23"/>
                    </a:moveTo>
                    <a:cubicBezTo>
                      <a:pt x="19" y="77"/>
                      <a:pt x="19" y="77"/>
                      <a:pt x="19" y="77"/>
                    </a:cubicBezTo>
                    <a:cubicBezTo>
                      <a:pt x="19" y="79"/>
                      <a:pt x="22" y="80"/>
                      <a:pt x="24" y="79"/>
                    </a:cubicBezTo>
                    <a:cubicBezTo>
                      <a:pt x="80" y="69"/>
                      <a:pt x="80" y="69"/>
                      <a:pt x="80" y="69"/>
                    </a:cubicBezTo>
                    <a:cubicBezTo>
                      <a:pt x="93" y="47"/>
                      <a:pt x="93" y="47"/>
                      <a:pt x="93" y="47"/>
                    </a:cubicBezTo>
                    <a:cubicBezTo>
                      <a:pt x="12" y="0"/>
                      <a:pt x="12" y="0"/>
                      <a:pt x="12" y="0"/>
                    </a:cubicBezTo>
                    <a:lnTo>
                      <a:pt x="0" y="23"/>
                    </a:lnTo>
                    <a:close/>
                  </a:path>
                </a:pathLst>
              </a:custGeom>
              <a:solidFill>
                <a:srgbClr val="FEDFD2"/>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80" name="îṩľiďê">
                <a:extLst>
                  <a:ext uri="{FF2B5EF4-FFF2-40B4-BE49-F238E27FC236}">
                    <a16:creationId xmlns:a16="http://schemas.microsoft.com/office/drawing/2014/main" xmlns="" id="{EE3D70F6-6FB0-499A-AF0C-B152E70ACB7C}"/>
                  </a:ext>
                </a:extLst>
              </p:cNvPr>
              <p:cNvSpPr/>
              <p:nvPr/>
            </p:nvSpPr>
            <p:spPr bwMode="auto">
              <a:xfrm>
                <a:off x="4381500" y="5214938"/>
                <a:ext cx="820738" cy="677863"/>
              </a:xfrm>
              <a:custGeom>
                <a:avLst/>
                <a:gdLst>
                  <a:gd name="T0" fmla="*/ 23 w 35"/>
                  <a:gd name="T1" fmla="*/ 4 h 29"/>
                  <a:gd name="T2" fmla="*/ 0 w 35"/>
                  <a:gd name="T3" fmla="*/ 4 h 29"/>
                  <a:gd name="T4" fmla="*/ 8 w 35"/>
                  <a:gd name="T5" fmla="*/ 26 h 29"/>
                  <a:gd name="T6" fmla="*/ 13 w 35"/>
                  <a:gd name="T7" fmla="*/ 28 h 29"/>
                  <a:gd name="T8" fmla="*/ 35 w 35"/>
                  <a:gd name="T9" fmla="*/ 24 h 29"/>
                  <a:gd name="T10" fmla="*/ 23 w 35"/>
                  <a:gd name="T11" fmla="*/ 4 h 29"/>
                </a:gdLst>
                <a:ahLst/>
                <a:cxnLst>
                  <a:cxn ang="0">
                    <a:pos x="T0" y="T1"/>
                  </a:cxn>
                  <a:cxn ang="0">
                    <a:pos x="T2" y="T3"/>
                  </a:cxn>
                  <a:cxn ang="0">
                    <a:pos x="T4" y="T5"/>
                  </a:cxn>
                  <a:cxn ang="0">
                    <a:pos x="T6" y="T7"/>
                  </a:cxn>
                  <a:cxn ang="0">
                    <a:pos x="T8" y="T9"/>
                  </a:cxn>
                  <a:cxn ang="0">
                    <a:pos x="T10" y="T11"/>
                  </a:cxn>
                </a:cxnLst>
                <a:rect l="0" t="0" r="r" b="b"/>
                <a:pathLst>
                  <a:path w="35" h="29">
                    <a:moveTo>
                      <a:pt x="23" y="4"/>
                    </a:moveTo>
                    <a:cubicBezTo>
                      <a:pt x="16" y="0"/>
                      <a:pt x="8" y="1"/>
                      <a:pt x="0" y="4"/>
                    </a:cubicBezTo>
                    <a:cubicBezTo>
                      <a:pt x="8" y="26"/>
                      <a:pt x="8" y="26"/>
                      <a:pt x="8" y="26"/>
                    </a:cubicBezTo>
                    <a:cubicBezTo>
                      <a:pt x="8" y="28"/>
                      <a:pt x="11" y="29"/>
                      <a:pt x="13" y="28"/>
                    </a:cubicBezTo>
                    <a:cubicBezTo>
                      <a:pt x="35" y="24"/>
                      <a:pt x="35" y="24"/>
                      <a:pt x="35" y="24"/>
                    </a:cubicBezTo>
                    <a:cubicBezTo>
                      <a:pt x="34" y="16"/>
                      <a:pt x="30" y="8"/>
                      <a:pt x="23" y="4"/>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dirty="0">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81" name="îšlídê">
                <a:extLst>
                  <a:ext uri="{FF2B5EF4-FFF2-40B4-BE49-F238E27FC236}">
                    <a16:creationId xmlns:a16="http://schemas.microsoft.com/office/drawing/2014/main" xmlns="" id="{36051897-DAED-4D36-AA90-25360EB54270}"/>
                  </a:ext>
                </a:extLst>
              </p:cNvPr>
              <p:cNvSpPr/>
              <p:nvPr/>
            </p:nvSpPr>
            <p:spPr bwMode="auto">
              <a:xfrm>
                <a:off x="4122738" y="1735138"/>
                <a:ext cx="2182813" cy="2825750"/>
              </a:xfrm>
              <a:custGeom>
                <a:avLst/>
                <a:gdLst>
                  <a:gd name="T0" fmla="*/ 488 w 1375"/>
                  <a:gd name="T1" fmla="*/ 1722 h 1780"/>
                  <a:gd name="T2" fmla="*/ 0 w 1375"/>
                  <a:gd name="T3" fmla="*/ 1780 h 1780"/>
                  <a:gd name="T4" fmla="*/ 1021 w 1375"/>
                  <a:gd name="T5" fmla="*/ 0 h 1780"/>
                  <a:gd name="T6" fmla="*/ 1375 w 1375"/>
                  <a:gd name="T7" fmla="*/ 191 h 1780"/>
                  <a:gd name="T8" fmla="*/ 488 w 1375"/>
                  <a:gd name="T9" fmla="*/ 1722 h 1780"/>
                </a:gdLst>
                <a:ahLst/>
                <a:cxnLst>
                  <a:cxn ang="0">
                    <a:pos x="T0" y="T1"/>
                  </a:cxn>
                  <a:cxn ang="0">
                    <a:pos x="T2" y="T3"/>
                  </a:cxn>
                  <a:cxn ang="0">
                    <a:pos x="T4" y="T5"/>
                  </a:cxn>
                  <a:cxn ang="0">
                    <a:pos x="T6" y="T7"/>
                  </a:cxn>
                  <a:cxn ang="0">
                    <a:pos x="T8" y="T9"/>
                  </a:cxn>
                </a:cxnLst>
                <a:rect l="0" t="0" r="r" b="b"/>
                <a:pathLst>
                  <a:path w="1375" h="1780">
                    <a:moveTo>
                      <a:pt x="488" y="1722"/>
                    </a:moveTo>
                    <a:lnTo>
                      <a:pt x="0" y="1780"/>
                    </a:lnTo>
                    <a:lnTo>
                      <a:pt x="1021" y="0"/>
                    </a:lnTo>
                    <a:lnTo>
                      <a:pt x="1375" y="191"/>
                    </a:lnTo>
                    <a:lnTo>
                      <a:pt x="488" y="1722"/>
                    </a:lnTo>
                    <a:close/>
                  </a:path>
                </a:pathLst>
              </a:custGeom>
              <a:solidFill>
                <a:schemeClr val="accent1">
                  <a:lumMod val="60000"/>
                  <a:lumOff val="40000"/>
                </a:schemeClr>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82" name="ís1îḑê">
                <a:extLst>
                  <a:ext uri="{FF2B5EF4-FFF2-40B4-BE49-F238E27FC236}">
                    <a16:creationId xmlns:a16="http://schemas.microsoft.com/office/drawing/2014/main" xmlns="" id="{30BEFBAB-30C2-475A-8984-C122781A3B13}"/>
                  </a:ext>
                </a:extLst>
              </p:cNvPr>
              <p:cNvSpPr/>
              <p:nvPr/>
            </p:nvSpPr>
            <p:spPr bwMode="auto">
              <a:xfrm>
                <a:off x="4897438" y="2038351"/>
                <a:ext cx="2182813" cy="3060700"/>
              </a:xfrm>
              <a:custGeom>
                <a:avLst/>
                <a:gdLst>
                  <a:gd name="T0" fmla="*/ 488 w 1375"/>
                  <a:gd name="T1" fmla="*/ 1810 h 1928"/>
                  <a:gd name="T2" fmla="*/ 104 w 1375"/>
                  <a:gd name="T3" fmla="*/ 1928 h 1928"/>
                  <a:gd name="T4" fmla="*/ 0 w 1375"/>
                  <a:gd name="T5" fmla="*/ 1531 h 1928"/>
                  <a:gd name="T6" fmla="*/ 887 w 1375"/>
                  <a:gd name="T7" fmla="*/ 0 h 1928"/>
                  <a:gd name="T8" fmla="*/ 1375 w 1375"/>
                  <a:gd name="T9" fmla="*/ 295 h 1928"/>
                  <a:gd name="T10" fmla="*/ 488 w 1375"/>
                  <a:gd name="T11" fmla="*/ 1810 h 1928"/>
                </a:gdLst>
                <a:ahLst/>
                <a:cxnLst>
                  <a:cxn ang="0">
                    <a:pos x="T0" y="T1"/>
                  </a:cxn>
                  <a:cxn ang="0">
                    <a:pos x="T2" y="T3"/>
                  </a:cxn>
                  <a:cxn ang="0">
                    <a:pos x="T4" y="T5"/>
                  </a:cxn>
                  <a:cxn ang="0">
                    <a:pos x="T6" y="T7"/>
                  </a:cxn>
                  <a:cxn ang="0">
                    <a:pos x="T8" y="T9"/>
                  </a:cxn>
                  <a:cxn ang="0">
                    <a:pos x="T10" y="T11"/>
                  </a:cxn>
                </a:cxnLst>
                <a:rect l="0" t="0" r="r" b="b"/>
                <a:pathLst>
                  <a:path w="1375" h="1928">
                    <a:moveTo>
                      <a:pt x="488" y="1810"/>
                    </a:moveTo>
                    <a:lnTo>
                      <a:pt x="104" y="1928"/>
                    </a:lnTo>
                    <a:lnTo>
                      <a:pt x="0" y="1531"/>
                    </a:lnTo>
                    <a:lnTo>
                      <a:pt x="887" y="0"/>
                    </a:lnTo>
                    <a:lnTo>
                      <a:pt x="1375" y="295"/>
                    </a:lnTo>
                    <a:lnTo>
                      <a:pt x="488" y="1810"/>
                    </a:lnTo>
                    <a:close/>
                  </a:path>
                </a:pathLst>
              </a:custGeom>
              <a:solidFill>
                <a:schemeClr val="accent1">
                  <a:lumMod val="40000"/>
                  <a:lumOff val="60000"/>
                </a:schemeClr>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83" name="îŝḻïḑe">
                <a:extLst>
                  <a:ext uri="{FF2B5EF4-FFF2-40B4-BE49-F238E27FC236}">
                    <a16:creationId xmlns:a16="http://schemas.microsoft.com/office/drawing/2014/main" xmlns="" id="{C6B86DD9-3D59-4A96-9E4D-2040A4B3BCBB}"/>
                  </a:ext>
                </a:extLst>
              </p:cNvPr>
              <p:cNvSpPr/>
              <p:nvPr/>
            </p:nvSpPr>
            <p:spPr bwMode="auto">
              <a:xfrm>
                <a:off x="5672138" y="2506663"/>
                <a:ext cx="1971675" cy="3128963"/>
              </a:xfrm>
              <a:custGeom>
                <a:avLst/>
                <a:gdLst>
                  <a:gd name="T0" fmla="*/ 207 w 1242"/>
                  <a:gd name="T1" fmla="*/ 1971 h 1971"/>
                  <a:gd name="T2" fmla="*/ 0 w 1242"/>
                  <a:gd name="T3" fmla="*/ 1515 h 1971"/>
                  <a:gd name="T4" fmla="*/ 887 w 1242"/>
                  <a:gd name="T5" fmla="*/ 0 h 1971"/>
                  <a:gd name="T6" fmla="*/ 1242 w 1242"/>
                  <a:gd name="T7" fmla="*/ 191 h 1971"/>
                  <a:gd name="T8" fmla="*/ 207 w 1242"/>
                  <a:gd name="T9" fmla="*/ 1971 h 1971"/>
                </a:gdLst>
                <a:ahLst/>
                <a:cxnLst>
                  <a:cxn ang="0">
                    <a:pos x="T0" y="T1"/>
                  </a:cxn>
                  <a:cxn ang="0">
                    <a:pos x="T2" y="T3"/>
                  </a:cxn>
                  <a:cxn ang="0">
                    <a:pos x="T4" y="T5"/>
                  </a:cxn>
                  <a:cxn ang="0">
                    <a:pos x="T6" y="T7"/>
                  </a:cxn>
                  <a:cxn ang="0">
                    <a:pos x="T8" y="T9"/>
                  </a:cxn>
                </a:cxnLst>
                <a:rect l="0" t="0" r="r" b="b"/>
                <a:pathLst>
                  <a:path w="1242" h="1971">
                    <a:moveTo>
                      <a:pt x="207" y="1971"/>
                    </a:moveTo>
                    <a:lnTo>
                      <a:pt x="0" y="1515"/>
                    </a:lnTo>
                    <a:lnTo>
                      <a:pt x="887" y="0"/>
                    </a:lnTo>
                    <a:lnTo>
                      <a:pt x="1242" y="191"/>
                    </a:lnTo>
                    <a:lnTo>
                      <a:pt x="207" y="1971"/>
                    </a:lnTo>
                    <a:close/>
                  </a:path>
                </a:pathLst>
              </a:custGeom>
              <a:solidFill>
                <a:schemeClr val="accent1">
                  <a:lumMod val="60000"/>
                  <a:lumOff val="40000"/>
                </a:schemeClr>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84" name="ísļïḓe">
                <a:extLst>
                  <a:ext uri="{FF2B5EF4-FFF2-40B4-BE49-F238E27FC236}">
                    <a16:creationId xmlns:a16="http://schemas.microsoft.com/office/drawing/2014/main" xmlns="" id="{A6DBB735-DD75-4D64-90D4-4E5C8B6DF403}"/>
                  </a:ext>
                </a:extLst>
              </p:cNvPr>
              <p:cNvSpPr/>
              <p:nvPr/>
            </p:nvSpPr>
            <p:spPr bwMode="auto">
              <a:xfrm>
                <a:off x="5743575" y="1455738"/>
                <a:ext cx="2041525" cy="1354138"/>
              </a:xfrm>
              <a:custGeom>
                <a:avLst/>
                <a:gdLst>
                  <a:gd name="T0" fmla="*/ 1286 w 1286"/>
                  <a:gd name="T1" fmla="*/ 691 h 853"/>
                  <a:gd name="T2" fmla="*/ 103 w 1286"/>
                  <a:gd name="T3" fmla="*/ 0 h 853"/>
                  <a:gd name="T4" fmla="*/ 0 w 1286"/>
                  <a:gd name="T5" fmla="*/ 176 h 853"/>
                  <a:gd name="T6" fmla="*/ 1197 w 1286"/>
                  <a:gd name="T7" fmla="*/ 853 h 853"/>
                  <a:gd name="T8" fmla="*/ 1286 w 1286"/>
                  <a:gd name="T9" fmla="*/ 691 h 853"/>
                </a:gdLst>
                <a:ahLst/>
                <a:cxnLst>
                  <a:cxn ang="0">
                    <a:pos x="T0" y="T1"/>
                  </a:cxn>
                  <a:cxn ang="0">
                    <a:pos x="T2" y="T3"/>
                  </a:cxn>
                  <a:cxn ang="0">
                    <a:pos x="T4" y="T5"/>
                  </a:cxn>
                  <a:cxn ang="0">
                    <a:pos x="T6" y="T7"/>
                  </a:cxn>
                  <a:cxn ang="0">
                    <a:pos x="T8" y="T9"/>
                  </a:cxn>
                </a:cxnLst>
                <a:rect l="0" t="0" r="r" b="b"/>
                <a:pathLst>
                  <a:path w="1286" h="853">
                    <a:moveTo>
                      <a:pt x="1286" y="691"/>
                    </a:moveTo>
                    <a:lnTo>
                      <a:pt x="103" y="0"/>
                    </a:lnTo>
                    <a:lnTo>
                      <a:pt x="0" y="176"/>
                    </a:lnTo>
                    <a:lnTo>
                      <a:pt x="1197" y="853"/>
                    </a:lnTo>
                    <a:lnTo>
                      <a:pt x="1286" y="691"/>
                    </a:lnTo>
                    <a:close/>
                  </a:path>
                </a:pathLst>
              </a:custGeom>
              <a:solidFill>
                <a:schemeClr val="accent1"/>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85" name="ïṧlíḍe">
                <a:extLst>
                  <a:ext uri="{FF2B5EF4-FFF2-40B4-BE49-F238E27FC236}">
                    <a16:creationId xmlns:a16="http://schemas.microsoft.com/office/drawing/2014/main" xmlns="" id="{6F243D22-B357-4D5D-90EF-B71D3F8E705B}"/>
                  </a:ext>
                </a:extLst>
              </p:cNvPr>
              <p:cNvSpPr/>
              <p:nvPr/>
            </p:nvSpPr>
            <p:spPr bwMode="auto">
              <a:xfrm>
                <a:off x="5907088" y="895351"/>
                <a:ext cx="2206625" cy="1657350"/>
              </a:xfrm>
              <a:custGeom>
                <a:avLst/>
                <a:gdLst>
                  <a:gd name="T0" fmla="*/ 88 w 94"/>
                  <a:gd name="T1" fmla="*/ 41 h 71"/>
                  <a:gd name="T2" fmla="*/ 22 w 94"/>
                  <a:gd name="T3" fmla="*/ 2 h 71"/>
                  <a:gd name="T4" fmla="*/ 11 w 94"/>
                  <a:gd name="T5" fmla="*/ 5 h 71"/>
                  <a:gd name="T6" fmla="*/ 0 w 94"/>
                  <a:gd name="T7" fmla="*/ 24 h 71"/>
                  <a:gd name="T8" fmla="*/ 80 w 94"/>
                  <a:gd name="T9" fmla="*/ 71 h 71"/>
                  <a:gd name="T10" fmla="*/ 91 w 94"/>
                  <a:gd name="T11" fmla="*/ 51 h 71"/>
                  <a:gd name="T12" fmla="*/ 88 w 94"/>
                  <a:gd name="T13" fmla="*/ 41 h 71"/>
                </a:gdLst>
                <a:ahLst/>
                <a:cxnLst>
                  <a:cxn ang="0">
                    <a:pos x="T0" y="T1"/>
                  </a:cxn>
                  <a:cxn ang="0">
                    <a:pos x="T2" y="T3"/>
                  </a:cxn>
                  <a:cxn ang="0">
                    <a:pos x="T4" y="T5"/>
                  </a:cxn>
                  <a:cxn ang="0">
                    <a:pos x="T6" y="T7"/>
                  </a:cxn>
                  <a:cxn ang="0">
                    <a:pos x="T8" y="T9"/>
                  </a:cxn>
                  <a:cxn ang="0">
                    <a:pos x="T10" y="T11"/>
                  </a:cxn>
                  <a:cxn ang="0">
                    <a:pos x="T12" y="T13"/>
                  </a:cxn>
                </a:cxnLst>
                <a:rect l="0" t="0" r="r" b="b"/>
                <a:pathLst>
                  <a:path w="94" h="71">
                    <a:moveTo>
                      <a:pt x="88" y="41"/>
                    </a:moveTo>
                    <a:cubicBezTo>
                      <a:pt x="22" y="2"/>
                      <a:pt x="22" y="2"/>
                      <a:pt x="22" y="2"/>
                    </a:cubicBezTo>
                    <a:cubicBezTo>
                      <a:pt x="18" y="0"/>
                      <a:pt x="13" y="1"/>
                      <a:pt x="11" y="5"/>
                    </a:cubicBezTo>
                    <a:cubicBezTo>
                      <a:pt x="0" y="24"/>
                      <a:pt x="0" y="24"/>
                      <a:pt x="0" y="24"/>
                    </a:cubicBezTo>
                    <a:cubicBezTo>
                      <a:pt x="80" y="71"/>
                      <a:pt x="80" y="71"/>
                      <a:pt x="80" y="71"/>
                    </a:cubicBezTo>
                    <a:cubicBezTo>
                      <a:pt x="91" y="51"/>
                      <a:pt x="91" y="51"/>
                      <a:pt x="91" y="51"/>
                    </a:cubicBezTo>
                    <a:cubicBezTo>
                      <a:pt x="94" y="48"/>
                      <a:pt x="92" y="43"/>
                      <a:pt x="88" y="41"/>
                    </a:cubicBezTo>
                    <a:close/>
                  </a:path>
                </a:pathLst>
              </a:custGeom>
              <a:solidFill>
                <a:schemeClr val="accent1">
                  <a:lumMod val="40000"/>
                  <a:lumOff val="60000"/>
                </a:schemeClr>
              </a:solidFill>
              <a:ln>
                <a:noFill/>
              </a:ln>
              <a:extLst>
                <a:ext uri="{91240B29-F687-4F45-9708-019B960494DF}">
                  <a14:hiddenLine xmlns:a14="http://schemas.microsoft.com/office/drawing/2010/main" xmlns="" w="9525">
                    <a:solidFill>
                      <a:srgbClr val="000000"/>
                    </a:solidFill>
                    <a:round/>
                  </a14:hiddenLine>
                </a:ext>
              </a:extLst>
            </p:spPr>
            <p:txBody>
              <a:bodyPr wrap="square" anchor="ctr">
                <a:noAutofit/>
              </a:bodyPr>
              <a:lstStyle/>
              <a:p>
                <a:pPr algn="ctr"/>
                <a:endParaRPr>
                  <a:latin typeface="Times New Roman" panose="02020603050405020304" pitchFamily="18" charset="0"/>
                  <a:ea typeface="楷体" panose="02010609060101010101" pitchFamily="49" charset="-122"/>
                  <a:sym typeface="Times New Roman" panose="02020603050405020304" pitchFamily="18" charset="0"/>
                </a:endParaRPr>
              </a:p>
            </p:txBody>
          </p:sp>
        </p:grpSp>
        <p:sp>
          <p:nvSpPr>
            <p:cNvPr id="86" name="iṧļíḑè">
              <a:extLst>
                <a:ext uri="{FF2B5EF4-FFF2-40B4-BE49-F238E27FC236}">
                  <a16:creationId xmlns:a16="http://schemas.microsoft.com/office/drawing/2014/main" xmlns="" id="{837DE7D0-10BF-42A1-86FC-5A3453C27204}"/>
                </a:ext>
              </a:extLst>
            </p:cNvPr>
            <p:cNvSpPr/>
            <p:nvPr/>
          </p:nvSpPr>
          <p:spPr>
            <a:xfrm>
              <a:off x="1851413" y="4408315"/>
              <a:ext cx="678999" cy="678998"/>
            </a:xfrm>
            <a:prstGeom prst="ellipse">
              <a:avLst/>
            </a:prstGeom>
            <a:solidFill>
              <a:srgbClr val="D9D9D9"/>
            </a:solidFill>
            <a:ln w="38100" cap="rnd">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2000" b="1" dirty="0">
                <a:solidFill>
                  <a:schemeClr val="bg1"/>
                </a:solidFill>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87" name="iconfont-10263-5040019">
              <a:extLst>
                <a:ext uri="{FF2B5EF4-FFF2-40B4-BE49-F238E27FC236}">
                  <a16:creationId xmlns:a16="http://schemas.microsoft.com/office/drawing/2014/main" xmlns="" id="{4AE8AA47-7E78-4DCF-AC5B-BCB98AEB59E8}"/>
                </a:ext>
              </a:extLst>
            </p:cNvPr>
            <p:cNvSpPr>
              <a:spLocks noChangeAspect="1"/>
            </p:cNvSpPr>
            <p:nvPr/>
          </p:nvSpPr>
          <p:spPr bwMode="auto">
            <a:xfrm>
              <a:off x="2040699" y="4589393"/>
              <a:ext cx="304793" cy="304843"/>
            </a:xfrm>
            <a:custGeom>
              <a:avLst/>
              <a:gdLst>
                <a:gd name="T0" fmla="*/ 12260 w 12800"/>
                <a:gd name="T1" fmla="*/ 7019 h 12803"/>
                <a:gd name="T2" fmla="*/ 11718 w 12800"/>
                <a:gd name="T3" fmla="*/ 7569 h 12803"/>
                <a:gd name="T4" fmla="*/ 11718 w 12800"/>
                <a:gd name="T5" fmla="*/ 11083 h 12803"/>
                <a:gd name="T6" fmla="*/ 11118 w 12800"/>
                <a:gd name="T7" fmla="*/ 11697 h 12803"/>
                <a:gd name="T8" fmla="*/ 1682 w 12800"/>
                <a:gd name="T9" fmla="*/ 11697 h 12803"/>
                <a:gd name="T10" fmla="*/ 1082 w 12800"/>
                <a:gd name="T11" fmla="*/ 11083 h 12803"/>
                <a:gd name="T12" fmla="*/ 1082 w 12800"/>
                <a:gd name="T13" fmla="*/ 1913 h 12803"/>
                <a:gd name="T14" fmla="*/ 1682 w 12800"/>
                <a:gd name="T15" fmla="*/ 1300 h 12803"/>
                <a:gd name="T16" fmla="*/ 5320 w 12800"/>
                <a:gd name="T17" fmla="*/ 1300 h 12803"/>
                <a:gd name="T18" fmla="*/ 5860 w 12800"/>
                <a:gd name="T19" fmla="*/ 746 h 12803"/>
                <a:gd name="T20" fmla="*/ 5320 w 12800"/>
                <a:gd name="T21" fmla="*/ 193 h 12803"/>
                <a:gd name="T22" fmla="*/ 1604 w 12800"/>
                <a:gd name="T23" fmla="*/ 193 h 12803"/>
                <a:gd name="T24" fmla="*/ 0 w 12800"/>
                <a:gd name="T25" fmla="*/ 1835 h 12803"/>
                <a:gd name="T26" fmla="*/ 0 w 12800"/>
                <a:gd name="T27" fmla="*/ 11161 h 12803"/>
                <a:gd name="T28" fmla="*/ 1604 w 12800"/>
                <a:gd name="T29" fmla="*/ 12803 h 12803"/>
                <a:gd name="T30" fmla="*/ 11196 w 12800"/>
                <a:gd name="T31" fmla="*/ 12803 h 12803"/>
                <a:gd name="T32" fmla="*/ 12800 w 12800"/>
                <a:gd name="T33" fmla="*/ 11161 h 12803"/>
                <a:gd name="T34" fmla="*/ 12800 w 12800"/>
                <a:gd name="T35" fmla="*/ 7569 h 12803"/>
                <a:gd name="T36" fmla="*/ 12260 w 12800"/>
                <a:gd name="T37" fmla="*/ 7019 h 12803"/>
                <a:gd name="T38" fmla="*/ 4034 w 12800"/>
                <a:gd name="T39" fmla="*/ 6333 h 12803"/>
                <a:gd name="T40" fmla="*/ 4008 w 12800"/>
                <a:gd name="T41" fmla="*/ 6383 h 12803"/>
                <a:gd name="T42" fmla="*/ 3304 w 12800"/>
                <a:gd name="T43" fmla="*/ 9015 h 12803"/>
                <a:gd name="T44" fmla="*/ 3428 w 12800"/>
                <a:gd name="T45" fmla="*/ 9492 h 12803"/>
                <a:gd name="T46" fmla="*/ 3766 w 12800"/>
                <a:gd name="T47" fmla="*/ 9632 h 12803"/>
                <a:gd name="T48" fmla="*/ 3890 w 12800"/>
                <a:gd name="T49" fmla="*/ 9614 h 12803"/>
                <a:gd name="T50" fmla="*/ 6440 w 12800"/>
                <a:gd name="T51" fmla="*/ 8905 h 12803"/>
                <a:gd name="T52" fmla="*/ 6452 w 12800"/>
                <a:gd name="T53" fmla="*/ 8907 h 12803"/>
                <a:gd name="T54" fmla="*/ 6562 w 12800"/>
                <a:gd name="T55" fmla="*/ 8861 h 12803"/>
                <a:gd name="T56" fmla="*/ 12406 w 12800"/>
                <a:gd name="T57" fmla="*/ 2899 h 12803"/>
                <a:gd name="T58" fmla="*/ 12733 w 12800"/>
                <a:gd name="T59" fmla="*/ 2070 h 12803"/>
                <a:gd name="T60" fmla="*/ 12321 w 12800"/>
                <a:gd name="T61" fmla="*/ 1085 h 12803"/>
                <a:gd name="T62" fmla="*/ 11674 w 12800"/>
                <a:gd name="T63" fmla="*/ 423 h 12803"/>
                <a:gd name="T64" fmla="*/ 10706 w 12800"/>
                <a:gd name="T65" fmla="*/ 3 h 12803"/>
                <a:gd name="T66" fmla="*/ 9894 w 12800"/>
                <a:gd name="T67" fmla="*/ 336 h 12803"/>
                <a:gd name="T68" fmla="*/ 4053 w 12800"/>
                <a:gd name="T69" fmla="*/ 6299 h 12803"/>
                <a:gd name="T70" fmla="*/ 4034 w 12800"/>
                <a:gd name="T71" fmla="*/ 6333 h 12803"/>
                <a:gd name="T72" fmla="*/ 10620 w 12800"/>
                <a:gd name="T73" fmla="*/ 1081 h 12803"/>
                <a:gd name="T74" fmla="*/ 10778 w 12800"/>
                <a:gd name="T75" fmla="*/ 1021 h 12803"/>
                <a:gd name="T76" fmla="*/ 10995 w 12800"/>
                <a:gd name="T77" fmla="*/ 1113 h 12803"/>
                <a:gd name="T78" fmla="*/ 11643 w 12800"/>
                <a:gd name="T79" fmla="*/ 1774 h 12803"/>
                <a:gd name="T80" fmla="*/ 11737 w 12800"/>
                <a:gd name="T81" fmla="*/ 1994 h 12803"/>
                <a:gd name="T82" fmla="*/ 11675 w 12800"/>
                <a:gd name="T83" fmla="*/ 2154 h 12803"/>
                <a:gd name="T84" fmla="*/ 11026 w 12800"/>
                <a:gd name="T85" fmla="*/ 2819 h 12803"/>
                <a:gd name="T86" fmla="*/ 9980 w 12800"/>
                <a:gd name="T87" fmla="*/ 1735 h 12803"/>
                <a:gd name="T88" fmla="*/ 10620 w 12800"/>
                <a:gd name="T89" fmla="*/ 1081 h 12803"/>
                <a:gd name="T90" fmla="*/ 5548 w 12800"/>
                <a:gd name="T91" fmla="*/ 6261 h 12803"/>
                <a:gd name="T92" fmla="*/ 9224 w 12800"/>
                <a:gd name="T93" fmla="*/ 2509 h 12803"/>
                <a:gd name="T94" fmla="*/ 10269 w 12800"/>
                <a:gd name="T95" fmla="*/ 3592 h 12803"/>
                <a:gd name="T96" fmla="*/ 6575 w 12800"/>
                <a:gd name="T97" fmla="*/ 7361 h 12803"/>
                <a:gd name="T98" fmla="*/ 6571 w 12800"/>
                <a:gd name="T99" fmla="*/ 7365 h 12803"/>
                <a:gd name="T100" fmla="*/ 6227 w 12800"/>
                <a:gd name="T101" fmla="*/ 7361 h 12803"/>
                <a:gd name="T102" fmla="*/ 5549 w 12800"/>
                <a:gd name="T103" fmla="*/ 6670 h 12803"/>
                <a:gd name="T104" fmla="*/ 5549 w 12800"/>
                <a:gd name="T105" fmla="*/ 6260 h 12803"/>
                <a:gd name="T106" fmla="*/ 5548 w 12800"/>
                <a:gd name="T107" fmla="*/ 6261 h 12803"/>
                <a:gd name="T108" fmla="*/ 4490 w 12800"/>
                <a:gd name="T109" fmla="*/ 8289 h 12803"/>
                <a:gd name="T110" fmla="*/ 4766 w 12800"/>
                <a:gd name="T111" fmla="*/ 7255 h 12803"/>
                <a:gd name="T112" fmla="*/ 5617 w 12800"/>
                <a:gd name="T113" fmla="*/ 8123 h 12803"/>
                <a:gd name="T114" fmla="*/ 4606 w 12800"/>
                <a:gd name="T115" fmla="*/ 8405 h 12803"/>
                <a:gd name="T116" fmla="*/ 4490 w 12800"/>
                <a:gd name="T117" fmla="*/ 8289 h 1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800" h="12803">
                  <a:moveTo>
                    <a:pt x="12260" y="7019"/>
                  </a:moveTo>
                  <a:cubicBezTo>
                    <a:pt x="11963" y="7019"/>
                    <a:pt x="11720" y="7267"/>
                    <a:pt x="11718" y="7569"/>
                  </a:cubicBezTo>
                  <a:lnTo>
                    <a:pt x="11718" y="11083"/>
                  </a:lnTo>
                  <a:cubicBezTo>
                    <a:pt x="11721" y="11418"/>
                    <a:pt x="11453" y="11692"/>
                    <a:pt x="11118" y="11697"/>
                  </a:cubicBezTo>
                  <a:lnTo>
                    <a:pt x="1682" y="11697"/>
                  </a:lnTo>
                  <a:cubicBezTo>
                    <a:pt x="1350" y="11697"/>
                    <a:pt x="1082" y="11421"/>
                    <a:pt x="1082" y="11083"/>
                  </a:cubicBezTo>
                  <a:lnTo>
                    <a:pt x="1082" y="1913"/>
                  </a:lnTo>
                  <a:cubicBezTo>
                    <a:pt x="1079" y="1579"/>
                    <a:pt x="1347" y="1304"/>
                    <a:pt x="1682" y="1300"/>
                  </a:cubicBezTo>
                  <a:lnTo>
                    <a:pt x="5320" y="1300"/>
                  </a:lnTo>
                  <a:cubicBezTo>
                    <a:pt x="5616" y="1298"/>
                    <a:pt x="5860" y="1050"/>
                    <a:pt x="5860" y="746"/>
                  </a:cubicBezTo>
                  <a:cubicBezTo>
                    <a:pt x="5860" y="442"/>
                    <a:pt x="5620" y="193"/>
                    <a:pt x="5320" y="193"/>
                  </a:cubicBezTo>
                  <a:lnTo>
                    <a:pt x="1604" y="193"/>
                  </a:lnTo>
                  <a:cubicBezTo>
                    <a:pt x="720" y="193"/>
                    <a:pt x="0" y="929"/>
                    <a:pt x="0" y="1835"/>
                  </a:cubicBezTo>
                  <a:lnTo>
                    <a:pt x="0" y="11161"/>
                  </a:lnTo>
                  <a:cubicBezTo>
                    <a:pt x="0" y="12066"/>
                    <a:pt x="720" y="12803"/>
                    <a:pt x="1604" y="12803"/>
                  </a:cubicBezTo>
                  <a:lnTo>
                    <a:pt x="11196" y="12803"/>
                  </a:lnTo>
                  <a:cubicBezTo>
                    <a:pt x="12080" y="12803"/>
                    <a:pt x="12800" y="12066"/>
                    <a:pt x="12800" y="11161"/>
                  </a:cubicBezTo>
                  <a:lnTo>
                    <a:pt x="12800" y="7569"/>
                  </a:lnTo>
                  <a:cubicBezTo>
                    <a:pt x="12798" y="7265"/>
                    <a:pt x="12556" y="7019"/>
                    <a:pt x="12260" y="7019"/>
                  </a:cubicBezTo>
                  <a:close/>
                  <a:moveTo>
                    <a:pt x="4034" y="6333"/>
                  </a:moveTo>
                  <a:cubicBezTo>
                    <a:pt x="4022" y="6348"/>
                    <a:pt x="4013" y="6365"/>
                    <a:pt x="4008" y="6383"/>
                  </a:cubicBezTo>
                  <a:lnTo>
                    <a:pt x="3304" y="9015"/>
                  </a:lnTo>
                  <a:cubicBezTo>
                    <a:pt x="3261" y="9185"/>
                    <a:pt x="3308" y="9365"/>
                    <a:pt x="3428" y="9492"/>
                  </a:cubicBezTo>
                  <a:cubicBezTo>
                    <a:pt x="3518" y="9582"/>
                    <a:pt x="3639" y="9632"/>
                    <a:pt x="3766" y="9632"/>
                  </a:cubicBezTo>
                  <a:cubicBezTo>
                    <a:pt x="3808" y="9632"/>
                    <a:pt x="3850" y="9626"/>
                    <a:pt x="3890" y="9614"/>
                  </a:cubicBezTo>
                  <a:lnTo>
                    <a:pt x="6440" y="8905"/>
                  </a:lnTo>
                  <a:cubicBezTo>
                    <a:pt x="6444" y="8907"/>
                    <a:pt x="6448" y="8907"/>
                    <a:pt x="6452" y="8907"/>
                  </a:cubicBezTo>
                  <a:cubicBezTo>
                    <a:pt x="6494" y="8907"/>
                    <a:pt x="6533" y="8890"/>
                    <a:pt x="6562" y="8861"/>
                  </a:cubicBezTo>
                  <a:lnTo>
                    <a:pt x="12406" y="2899"/>
                  </a:lnTo>
                  <a:cubicBezTo>
                    <a:pt x="12618" y="2684"/>
                    <a:pt x="12733" y="2389"/>
                    <a:pt x="12733" y="2070"/>
                  </a:cubicBezTo>
                  <a:cubicBezTo>
                    <a:pt x="12733" y="1710"/>
                    <a:pt x="12582" y="1350"/>
                    <a:pt x="12321" y="1085"/>
                  </a:cubicBezTo>
                  <a:lnTo>
                    <a:pt x="11674" y="423"/>
                  </a:lnTo>
                  <a:cubicBezTo>
                    <a:pt x="11413" y="157"/>
                    <a:pt x="11060" y="3"/>
                    <a:pt x="10706" y="3"/>
                  </a:cubicBezTo>
                  <a:cubicBezTo>
                    <a:pt x="10402" y="0"/>
                    <a:pt x="10109" y="120"/>
                    <a:pt x="9894" y="336"/>
                  </a:cubicBezTo>
                  <a:lnTo>
                    <a:pt x="4053" y="6299"/>
                  </a:lnTo>
                  <a:cubicBezTo>
                    <a:pt x="4043" y="6308"/>
                    <a:pt x="4037" y="6320"/>
                    <a:pt x="4034" y="6333"/>
                  </a:cubicBezTo>
                  <a:close/>
                  <a:moveTo>
                    <a:pt x="10620" y="1081"/>
                  </a:moveTo>
                  <a:cubicBezTo>
                    <a:pt x="10662" y="1040"/>
                    <a:pt x="10719" y="1019"/>
                    <a:pt x="10778" y="1021"/>
                  </a:cubicBezTo>
                  <a:cubicBezTo>
                    <a:pt x="10859" y="1021"/>
                    <a:pt x="10938" y="1054"/>
                    <a:pt x="10995" y="1113"/>
                  </a:cubicBezTo>
                  <a:lnTo>
                    <a:pt x="11643" y="1774"/>
                  </a:lnTo>
                  <a:cubicBezTo>
                    <a:pt x="11701" y="1833"/>
                    <a:pt x="11735" y="1912"/>
                    <a:pt x="11737" y="1994"/>
                  </a:cubicBezTo>
                  <a:cubicBezTo>
                    <a:pt x="11738" y="2054"/>
                    <a:pt x="11716" y="2111"/>
                    <a:pt x="11675" y="2154"/>
                  </a:cubicBezTo>
                  <a:lnTo>
                    <a:pt x="11026" y="2819"/>
                  </a:lnTo>
                  <a:lnTo>
                    <a:pt x="9980" y="1735"/>
                  </a:lnTo>
                  <a:lnTo>
                    <a:pt x="10620" y="1081"/>
                  </a:lnTo>
                  <a:close/>
                  <a:moveTo>
                    <a:pt x="5548" y="6261"/>
                  </a:moveTo>
                  <a:lnTo>
                    <a:pt x="9224" y="2509"/>
                  </a:lnTo>
                  <a:lnTo>
                    <a:pt x="10269" y="3592"/>
                  </a:lnTo>
                  <a:lnTo>
                    <a:pt x="6575" y="7361"/>
                  </a:lnTo>
                  <a:lnTo>
                    <a:pt x="6571" y="7365"/>
                  </a:lnTo>
                  <a:cubicBezTo>
                    <a:pt x="6475" y="7459"/>
                    <a:pt x="6321" y="7457"/>
                    <a:pt x="6227" y="7361"/>
                  </a:cubicBezTo>
                  <a:lnTo>
                    <a:pt x="5549" y="6670"/>
                  </a:lnTo>
                  <a:cubicBezTo>
                    <a:pt x="5439" y="6556"/>
                    <a:pt x="5439" y="6374"/>
                    <a:pt x="5549" y="6260"/>
                  </a:cubicBezTo>
                  <a:lnTo>
                    <a:pt x="5548" y="6261"/>
                  </a:lnTo>
                  <a:close/>
                  <a:moveTo>
                    <a:pt x="4490" y="8289"/>
                  </a:moveTo>
                  <a:lnTo>
                    <a:pt x="4766" y="7255"/>
                  </a:lnTo>
                  <a:lnTo>
                    <a:pt x="5617" y="8123"/>
                  </a:lnTo>
                  <a:lnTo>
                    <a:pt x="4606" y="8405"/>
                  </a:lnTo>
                  <a:cubicBezTo>
                    <a:pt x="4535" y="8424"/>
                    <a:pt x="4470" y="8359"/>
                    <a:pt x="4490" y="8289"/>
                  </a:cubicBezTo>
                  <a:close/>
                </a:path>
              </a:pathLst>
            </a:custGeom>
            <a:solidFill>
              <a:schemeClr val="accent1"/>
            </a:solidFill>
            <a:ln>
              <a:noFill/>
            </a:ln>
          </p:spPr>
          <p:txBody>
            <a:bodyPr/>
            <a:lstStyle/>
            <a:p>
              <a:endParaRPr lang="zh-CN" altLang="en-US">
                <a:latin typeface="Times New Roman" panose="02020603050405020304" pitchFamily="18" charset="0"/>
                <a:ea typeface="楷体" panose="02010609060101010101" pitchFamily="49" charset="-122"/>
                <a:sym typeface="Times New Roman" panose="02020603050405020304" pitchFamily="18" charset="0"/>
              </a:endParaRPr>
            </a:p>
          </p:txBody>
        </p:sp>
        <p:sp>
          <p:nvSpPr>
            <p:cNvPr id="88" name="îṩḻîde">
              <a:extLst>
                <a:ext uri="{FF2B5EF4-FFF2-40B4-BE49-F238E27FC236}">
                  <a16:creationId xmlns:a16="http://schemas.microsoft.com/office/drawing/2014/main" xmlns="" id="{D2CCEA49-9009-4C88-A0F2-138C7C69560D}"/>
                </a:ext>
              </a:extLst>
            </p:cNvPr>
            <p:cNvSpPr txBox="1"/>
            <p:nvPr/>
          </p:nvSpPr>
          <p:spPr>
            <a:xfrm>
              <a:off x="4479166" y="5263519"/>
              <a:ext cx="1313348" cy="620393"/>
            </a:xfrm>
            <a:prstGeom prst="rect">
              <a:avLst/>
            </a:prstGeom>
            <a:noFill/>
          </p:spPr>
          <p:txBody>
            <a:bodyPr wrap="square" lIns="91440" tIns="45720" rIns="91440" bIns="45720" rtlCol="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400" b="1" dirty="0">
                  <a:latin typeface="Times New Roman" panose="02020603050405020304" pitchFamily="18" charset="0"/>
                  <a:ea typeface="楷体" panose="02010609060101010101" pitchFamily="49" charset="-122"/>
                  <a:sym typeface="Times New Roman" panose="02020603050405020304" pitchFamily="18" charset="0"/>
                </a:rPr>
                <a:t>4</a:t>
              </a:r>
              <a:r>
                <a:rPr lang="zh-CN" altLang="en-US" sz="1400" b="1" dirty="0">
                  <a:latin typeface="Times New Roman" panose="02020603050405020304" pitchFamily="18" charset="0"/>
                  <a:ea typeface="楷体" panose="02010609060101010101" pitchFamily="49" charset="-122"/>
                  <a:sym typeface="Times New Roman" panose="02020603050405020304" pitchFamily="18" charset="0"/>
                </a:rPr>
                <a:t>、强化事中事后监管机制</a:t>
              </a:r>
            </a:p>
          </p:txBody>
        </p:sp>
      </p:grpSp>
      <p:sp>
        <p:nvSpPr>
          <p:cNvPr id="89" name="文本框 88">
            <a:extLst>
              <a:ext uri="{FF2B5EF4-FFF2-40B4-BE49-F238E27FC236}">
                <a16:creationId xmlns:a16="http://schemas.microsoft.com/office/drawing/2014/main" xmlns="" id="{0B456FF6-16D3-4505-BDCF-CBB0A8D03363}"/>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3</a:t>
            </a:r>
            <a:endParaRPr lang="zh-CN" altLang="en-US" sz="12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xmlns="" val="12914571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3.2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调整证券服务机构准入门槛，强调其履职要求</a:t>
            </a:r>
          </a:p>
        </p:txBody>
      </p:sp>
      <p:sp>
        <p:nvSpPr>
          <p:cNvPr id="22" name="矩形: 圆角 60">
            <a:extLst>
              <a:ext uri="{FF2B5EF4-FFF2-40B4-BE49-F238E27FC236}">
                <a16:creationId xmlns:a16="http://schemas.microsoft.com/office/drawing/2014/main" xmlns="" id="{209EC929-1831-49D5-A85F-38F6C5C85C13}"/>
              </a:ext>
            </a:extLst>
          </p:cNvPr>
          <p:cNvSpPr/>
          <p:nvPr/>
        </p:nvSpPr>
        <p:spPr>
          <a:xfrm>
            <a:off x="1165984" y="4947267"/>
            <a:ext cx="11335921" cy="407529"/>
          </a:xfrm>
          <a:prstGeom prst="roundRect">
            <a:avLst/>
          </a:prstGeom>
          <a:solidFill>
            <a:srgbClr val="F8F5F1"/>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2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3" name="矩形 12">
            <a:extLst>
              <a:ext uri="{FF2B5EF4-FFF2-40B4-BE49-F238E27FC236}">
                <a16:creationId xmlns:a16="http://schemas.microsoft.com/office/drawing/2014/main" xmlns="" id="{5753E5E0-2C00-4331-86E2-791219AED1C9}"/>
              </a:ext>
            </a:extLst>
          </p:cNvPr>
          <p:cNvSpPr/>
          <p:nvPr/>
        </p:nvSpPr>
        <p:spPr>
          <a:xfrm>
            <a:off x="888827" y="1810407"/>
            <a:ext cx="11737304" cy="1154162"/>
          </a:xfrm>
          <a:prstGeom prst="rect">
            <a:avLst/>
          </a:prstGeom>
        </p:spPr>
        <p:txBody>
          <a:bodyPr wrap="square">
            <a:spAutoFit/>
          </a:bodyPr>
          <a:lstStyle/>
          <a:p>
            <a:pPr marL="171450" indent="-171450" algn="just">
              <a:spcAft>
                <a:spcPts val="600"/>
              </a:spcAft>
              <a:buClr>
                <a:srgbClr val="B69B80"/>
              </a:buClr>
              <a:buFont typeface="Wingdings" panose="05000000000000000000" pitchFamily="2" charset="2"/>
              <a:buChar char="u"/>
              <a:defRPr/>
            </a:pPr>
            <a:r>
              <a:rPr lang="zh-CN" altLang="en-US"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原</a:t>
            </a:r>
            <a:r>
              <a:rPr lang="en-US" altLang="zh-CN"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第一百六十九条规定“</a:t>
            </a:r>
            <a:r>
              <a:rPr lang="zh-CN" altLang="en-US" sz="1600" dirty="0">
                <a:solidFill>
                  <a:prstClr val="black"/>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投资咨询机构、财务顾问机构、资信评级机构、资产评估机构、会计师事务所从事证券服务业务，</a:t>
            </a:r>
            <a:r>
              <a:rPr lang="zh-CN" altLang="en-US" sz="1600" b="1" dirty="0">
                <a:solidFill>
                  <a:prstClr val="black"/>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必须经国务院证券监督管理机构和有关主管部门批准。</a:t>
            </a:r>
            <a:r>
              <a:rPr lang="zh-CN" altLang="en-US"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”现行</a:t>
            </a:r>
            <a:r>
              <a:rPr lang="en-US" altLang="zh-CN"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规定绝大多数证券服务机构</a:t>
            </a:r>
            <a:r>
              <a:rPr lang="zh-CN" altLang="en-US" sz="1600" b="1" u="sng"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只需备案</a:t>
            </a:r>
            <a:r>
              <a:rPr lang="zh-CN" altLang="en-US"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即可。</a:t>
            </a:r>
            <a:endParaRPr lang="en-US" altLang="zh-CN"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endParaRPr>
          </a:p>
          <a:p>
            <a:pPr marL="171450" indent="-171450" algn="just">
              <a:spcAft>
                <a:spcPts val="600"/>
              </a:spcAft>
              <a:buClr>
                <a:srgbClr val="B69B80"/>
              </a:buClr>
              <a:buFont typeface="Wingdings" panose="05000000000000000000" pitchFamily="2" charset="2"/>
              <a:buChar char="u"/>
              <a:defRPr/>
            </a:pPr>
            <a:r>
              <a:rPr lang="en-US" altLang="zh-CN"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2020</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年</a:t>
            </a:r>
            <a:r>
              <a:rPr lang="en-US" altLang="zh-CN"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3</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月</a:t>
            </a:r>
            <a:r>
              <a:rPr lang="en-US" altLang="zh-CN"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20</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日修订的</a:t>
            </a:r>
            <a:r>
              <a:rPr lang="en-US" altLang="zh-CN"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上市公司重大资产重组管理办法</a:t>
            </a:r>
            <a:r>
              <a:rPr lang="en-US" altLang="zh-CN"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中也对相关内容予以了调整，将“具有相关证券业务资格的会计师事务所</a:t>
            </a:r>
            <a:r>
              <a:rPr lang="en-US" altLang="zh-CN"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资产评估机构”修订为“符合</a:t>
            </a:r>
            <a:r>
              <a:rPr lang="en-US" altLang="zh-CN"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证券法</a:t>
            </a:r>
            <a:r>
              <a:rPr lang="en-US" altLang="zh-CN"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规定的会计师事务所</a:t>
            </a:r>
            <a:r>
              <a:rPr lang="en-US" altLang="zh-CN"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资产评估机构”（</a:t>
            </a:r>
            <a:r>
              <a:rPr lang="zh-CN" altLang="en-US" sz="1600" dirty="0">
                <a:latin typeface="Times New Roman" panose="02020603050405020304" pitchFamily="18" charset="0"/>
                <a:ea typeface="楷体" panose="02010609060101010101" pitchFamily="49" charset="-122"/>
                <a:cs typeface="Times New Roman" panose="02020603050405020304" pitchFamily="18" charset="0"/>
              </a:rPr>
              <a:t>第十七条第一款</a:t>
            </a:r>
            <a:r>
              <a:rPr lang="zh-CN" altLang="en-US" sz="16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endParaRPr lang="zh-CN" altLang="en-US" sz="1600" dirty="0">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endParaRPr>
          </a:p>
        </p:txBody>
      </p:sp>
      <p:grpSp>
        <p:nvGrpSpPr>
          <p:cNvPr id="18" name="组合 17">
            <a:extLst>
              <a:ext uri="{FF2B5EF4-FFF2-40B4-BE49-F238E27FC236}">
                <a16:creationId xmlns:a16="http://schemas.microsoft.com/office/drawing/2014/main" xmlns="" id="{3EE0A4EC-FC80-41B3-876D-75052BD966F5}"/>
              </a:ext>
            </a:extLst>
          </p:cNvPr>
          <p:cNvGrpSpPr/>
          <p:nvPr/>
        </p:nvGrpSpPr>
        <p:grpSpPr>
          <a:xfrm>
            <a:off x="1278763" y="3060551"/>
            <a:ext cx="11223141" cy="1784013"/>
            <a:chOff x="1771289" y="1928947"/>
            <a:chExt cx="7672315" cy="4488359"/>
          </a:xfrm>
        </p:grpSpPr>
        <p:sp>
          <p:nvSpPr>
            <p:cNvPr id="21" name="Freeform 2">
              <a:extLst>
                <a:ext uri="{FF2B5EF4-FFF2-40B4-BE49-F238E27FC236}">
                  <a16:creationId xmlns:a16="http://schemas.microsoft.com/office/drawing/2014/main" xmlns="" id="{4EB19C09-95C9-4BB0-AB04-20F9D29E01BF}"/>
                </a:ext>
              </a:extLst>
            </p:cNvPr>
            <p:cNvSpPr>
              <a:spLocks/>
            </p:cNvSpPr>
            <p:nvPr/>
          </p:nvSpPr>
          <p:spPr bwMode="ltGray">
            <a:xfrm>
              <a:off x="1771289" y="2267242"/>
              <a:ext cx="2094053" cy="3553169"/>
            </a:xfrm>
            <a:custGeom>
              <a:avLst/>
              <a:gdLst>
                <a:gd name="T0" fmla="*/ 0 w 3264"/>
                <a:gd name="T1" fmla="*/ 2336 h 3026"/>
                <a:gd name="T2" fmla="*/ 0 w 3264"/>
                <a:gd name="T3" fmla="*/ 704 h 3026"/>
                <a:gd name="T4" fmla="*/ 1632 w 3264"/>
                <a:gd name="T5" fmla="*/ 704 h 3026"/>
                <a:gd name="T6" fmla="*/ 2838 w 3264"/>
                <a:gd name="T7" fmla="*/ 96 h 3026"/>
                <a:gd name="T8" fmla="*/ 2838 w 3264"/>
                <a:gd name="T9" fmla="*/ 0 h 3026"/>
                <a:gd name="T10" fmla="*/ 3264 w 3264"/>
                <a:gd name="T11" fmla="*/ 368 h 3026"/>
                <a:gd name="T12" fmla="*/ 2838 w 3264"/>
                <a:gd name="T13" fmla="*/ 750 h 3026"/>
                <a:gd name="T14" fmla="*/ 2838 w 3264"/>
                <a:gd name="T15" fmla="*/ 650 h 3026"/>
                <a:gd name="T16" fmla="*/ 1608 w 3264"/>
                <a:gd name="T17" fmla="*/ 1232 h 3026"/>
                <a:gd name="T18" fmla="*/ 2840 w 3264"/>
                <a:gd name="T19" fmla="*/ 1234 h 3026"/>
                <a:gd name="T20" fmla="*/ 2840 w 3264"/>
                <a:gd name="T21" fmla="*/ 1132 h 3026"/>
                <a:gd name="T22" fmla="*/ 3264 w 3264"/>
                <a:gd name="T23" fmla="*/ 1520 h 3026"/>
                <a:gd name="T24" fmla="*/ 2840 w 3264"/>
                <a:gd name="T25" fmla="*/ 1896 h 3026"/>
                <a:gd name="T26" fmla="*/ 2840 w 3264"/>
                <a:gd name="T27" fmla="*/ 1802 h 3026"/>
                <a:gd name="T28" fmla="*/ 1626 w 3264"/>
                <a:gd name="T29" fmla="*/ 1802 h 3026"/>
                <a:gd name="T30" fmla="*/ 2838 w 3264"/>
                <a:gd name="T31" fmla="*/ 2400 h 3026"/>
                <a:gd name="T32" fmla="*/ 2838 w 3264"/>
                <a:gd name="T33" fmla="*/ 2302 h 3026"/>
                <a:gd name="T34" fmla="*/ 3264 w 3264"/>
                <a:gd name="T35" fmla="*/ 2624 h 3026"/>
                <a:gd name="T36" fmla="*/ 2838 w 3264"/>
                <a:gd name="T37" fmla="*/ 3026 h 3026"/>
                <a:gd name="T38" fmla="*/ 2838 w 3264"/>
                <a:gd name="T39" fmla="*/ 2924 h 3026"/>
                <a:gd name="T40" fmla="*/ 1625 w 3264"/>
                <a:gd name="T41" fmla="*/ 2342 h 3026"/>
                <a:gd name="T42" fmla="*/ 0 w 3264"/>
                <a:gd name="T43" fmla="*/ 2336 h 3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64" h="3026">
                  <a:moveTo>
                    <a:pt x="0" y="2336"/>
                  </a:moveTo>
                  <a:lnTo>
                    <a:pt x="0" y="704"/>
                  </a:lnTo>
                  <a:lnTo>
                    <a:pt x="1632" y="704"/>
                  </a:lnTo>
                  <a:cubicBezTo>
                    <a:pt x="1922" y="416"/>
                    <a:pt x="2456" y="6"/>
                    <a:pt x="2838" y="96"/>
                  </a:cubicBezTo>
                  <a:lnTo>
                    <a:pt x="2838" y="0"/>
                  </a:lnTo>
                  <a:lnTo>
                    <a:pt x="3264" y="368"/>
                  </a:lnTo>
                  <a:lnTo>
                    <a:pt x="2838" y="750"/>
                  </a:lnTo>
                  <a:lnTo>
                    <a:pt x="2838" y="650"/>
                  </a:lnTo>
                  <a:cubicBezTo>
                    <a:pt x="2259" y="644"/>
                    <a:pt x="1865" y="1118"/>
                    <a:pt x="1608" y="1232"/>
                  </a:cubicBezTo>
                  <a:lnTo>
                    <a:pt x="2840" y="1234"/>
                  </a:lnTo>
                  <a:lnTo>
                    <a:pt x="2840" y="1132"/>
                  </a:lnTo>
                  <a:lnTo>
                    <a:pt x="3264" y="1520"/>
                  </a:lnTo>
                  <a:lnTo>
                    <a:pt x="2840" y="1896"/>
                  </a:lnTo>
                  <a:lnTo>
                    <a:pt x="2840" y="1802"/>
                  </a:lnTo>
                  <a:lnTo>
                    <a:pt x="1626" y="1802"/>
                  </a:lnTo>
                  <a:cubicBezTo>
                    <a:pt x="1890" y="1964"/>
                    <a:pt x="2406" y="2442"/>
                    <a:pt x="2838" y="2400"/>
                  </a:cubicBezTo>
                  <a:lnTo>
                    <a:pt x="2838" y="2302"/>
                  </a:lnTo>
                  <a:lnTo>
                    <a:pt x="3264" y="2624"/>
                  </a:lnTo>
                  <a:lnTo>
                    <a:pt x="2838" y="3026"/>
                  </a:lnTo>
                  <a:lnTo>
                    <a:pt x="2838" y="2924"/>
                  </a:lnTo>
                  <a:cubicBezTo>
                    <a:pt x="2682" y="3008"/>
                    <a:pt x="2274" y="2918"/>
                    <a:pt x="1625" y="2342"/>
                  </a:cubicBezTo>
                  <a:cubicBezTo>
                    <a:pt x="836" y="2342"/>
                    <a:pt x="0" y="2336"/>
                    <a:pt x="0" y="2336"/>
                  </a:cubicBezTo>
                  <a:close/>
                </a:path>
              </a:pathLst>
            </a:custGeom>
            <a:ln>
              <a:headEnd type="none" w="sm" len="sm"/>
              <a:tailEnd type="none" w="sm" len="sm"/>
            </a:ln>
          </p:spPr>
          <p:style>
            <a:lnRef idx="0">
              <a:schemeClr val="accent6"/>
            </a:lnRef>
            <a:fillRef idx="3">
              <a:schemeClr val="accent6"/>
            </a:fillRef>
            <a:effectRef idx="3">
              <a:schemeClr val="accent6"/>
            </a:effectRef>
            <a:fontRef idx="minor">
              <a:schemeClr val="lt1"/>
            </a:fontRef>
          </p:style>
          <p:txBody>
            <a:bodyPr lIns="44015" tIns="44321" rIns="44015" bIns="44321" anchor="ctr"/>
            <a:lstStyle/>
            <a:p>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调整证券服务机构准入门槛</a:t>
              </a:r>
            </a:p>
          </p:txBody>
        </p:sp>
        <p:sp>
          <p:nvSpPr>
            <p:cNvPr id="23" name="AutoShape 3">
              <a:extLst>
                <a:ext uri="{FF2B5EF4-FFF2-40B4-BE49-F238E27FC236}">
                  <a16:creationId xmlns:a16="http://schemas.microsoft.com/office/drawing/2014/main" xmlns="" id="{CF38C849-BB8C-4F48-8B49-7132557EA399}"/>
                </a:ext>
              </a:extLst>
            </p:cNvPr>
            <p:cNvSpPr>
              <a:spLocks noChangeArrowheads="1"/>
            </p:cNvSpPr>
            <p:nvPr/>
          </p:nvSpPr>
          <p:spPr bwMode="auto">
            <a:xfrm>
              <a:off x="4015369" y="1928947"/>
              <a:ext cx="5428235" cy="1025293"/>
            </a:xfrm>
            <a:prstGeom prst="roundRect">
              <a:avLst>
                <a:gd name="adj" fmla="val 16667"/>
              </a:avLst>
            </a:prstGeom>
            <a:solidFill>
              <a:schemeClr val="accent4">
                <a:lumMod val="20000"/>
                <a:lumOff val="80000"/>
              </a:schemeClr>
            </a:solidFill>
            <a:ln w="19050">
              <a:solidFill>
                <a:schemeClr val="bg1">
                  <a:lumMod val="65000"/>
                </a:schemeClr>
              </a:solidFill>
              <a:round/>
              <a:headEnd/>
              <a:tailEnd/>
            </a:ln>
            <a:effectLst>
              <a:outerShdw blurRad="50800" dist="63500" dir="2700000" algn="tl" rotWithShape="0">
                <a:schemeClr val="bg1">
                  <a:lumMod val="75000"/>
                  <a:alpha val="40000"/>
                </a:schemeClr>
              </a:outerShdw>
            </a:effectLst>
          </p:spPr>
          <p:txBody>
            <a:bodyPr wrap="square" anchor="ctr"/>
            <a:lstStyle/>
            <a:p>
              <a:pPr>
                <a:spcBef>
                  <a:spcPct val="0"/>
                </a:spcBef>
              </a:pPr>
              <a:r>
                <a:rPr kumimoji="1" lang="zh-CN" altLang="en-US" sz="1400" b="1" dirty="0">
                  <a:solidFill>
                    <a:srgbClr val="FF0000"/>
                  </a:solidFill>
                  <a:latin typeface="Times New Roman" panose="02020603050405020304" pitchFamily="18" charset="0"/>
                  <a:ea typeface="楷体" panose="02010609060101010101" pitchFamily="49" charset="-122"/>
                  <a:cs typeface="+mn-ea"/>
                  <a:sym typeface="Times New Roman" panose="02020603050405020304" pitchFamily="18" charset="0"/>
                </a:rPr>
                <a:t>只需备案</a:t>
              </a:r>
              <a:r>
                <a:rPr kumimoji="1" lang="zh-CN" altLang="en-US" sz="14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：规定除证券投资咨询服务机构外，会计师事务所等证券服务机构一律不再需要审批，只需备案即可</a:t>
              </a:r>
            </a:p>
          </p:txBody>
        </p:sp>
        <p:sp>
          <p:nvSpPr>
            <p:cNvPr id="25" name="AutoShape 4">
              <a:extLst>
                <a:ext uri="{FF2B5EF4-FFF2-40B4-BE49-F238E27FC236}">
                  <a16:creationId xmlns:a16="http://schemas.microsoft.com/office/drawing/2014/main" xmlns="" id="{D17EDD4C-2089-4896-AEB0-40B78BE5242B}"/>
                </a:ext>
              </a:extLst>
            </p:cNvPr>
            <p:cNvSpPr>
              <a:spLocks noChangeArrowheads="1"/>
            </p:cNvSpPr>
            <p:nvPr/>
          </p:nvSpPr>
          <p:spPr bwMode="auto">
            <a:xfrm>
              <a:off x="4015238" y="3540037"/>
              <a:ext cx="5428235" cy="754426"/>
            </a:xfrm>
            <a:prstGeom prst="roundRect">
              <a:avLst>
                <a:gd name="adj" fmla="val 16667"/>
              </a:avLst>
            </a:prstGeom>
            <a:solidFill>
              <a:schemeClr val="accent4">
                <a:lumMod val="20000"/>
                <a:lumOff val="80000"/>
              </a:schemeClr>
            </a:solidFill>
            <a:ln w="19050">
              <a:solidFill>
                <a:schemeClr val="bg1">
                  <a:lumMod val="65000"/>
                </a:schemeClr>
              </a:solidFill>
              <a:round/>
              <a:headEnd/>
              <a:tailEnd/>
            </a:ln>
            <a:effectLst>
              <a:outerShdw blurRad="50800" dist="63500" dir="2700000" algn="tl" rotWithShape="0">
                <a:schemeClr val="bg1">
                  <a:lumMod val="75000"/>
                  <a:alpha val="40000"/>
                </a:schemeClr>
              </a:outerShdw>
            </a:effectLst>
          </p:spPr>
          <p:txBody>
            <a:bodyPr wrap="none" anchor="ctr"/>
            <a:lstStyle/>
            <a:p>
              <a:pPr>
                <a:spcBef>
                  <a:spcPct val="0"/>
                </a:spcBef>
              </a:pPr>
              <a:r>
                <a:rPr kumimoji="1" lang="zh-CN" altLang="en-US" sz="14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把</a:t>
              </a:r>
              <a:r>
                <a:rPr kumimoji="1" lang="zh-CN" altLang="en-US" sz="1400" b="1" dirty="0">
                  <a:solidFill>
                    <a:srgbClr val="FF0000"/>
                  </a:solidFill>
                  <a:latin typeface="Times New Roman" panose="02020603050405020304" pitchFamily="18" charset="0"/>
                  <a:ea typeface="楷体" panose="02010609060101010101" pitchFamily="49" charset="-122"/>
                  <a:cs typeface="+mn-ea"/>
                  <a:sym typeface="Times New Roman" panose="02020603050405020304" pitchFamily="18" charset="0"/>
                </a:rPr>
                <a:t>律师事务所</a:t>
              </a:r>
              <a:r>
                <a:rPr kumimoji="1" lang="zh-CN" altLang="en-US" sz="14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也纳入备案范围 </a:t>
              </a:r>
              <a:endParaRPr kumimoji="1" lang="zh-TW" altLang="en-US" sz="14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6" name="AutoShape 5">
              <a:extLst>
                <a:ext uri="{FF2B5EF4-FFF2-40B4-BE49-F238E27FC236}">
                  <a16:creationId xmlns:a16="http://schemas.microsoft.com/office/drawing/2014/main" xmlns="" id="{FB9AEFC6-E4CB-47D2-A1AF-B80CA05B14C8}"/>
                </a:ext>
              </a:extLst>
            </p:cNvPr>
            <p:cNvSpPr>
              <a:spLocks noChangeArrowheads="1"/>
            </p:cNvSpPr>
            <p:nvPr/>
          </p:nvSpPr>
          <p:spPr bwMode="auto">
            <a:xfrm>
              <a:off x="4014047" y="4779082"/>
              <a:ext cx="5428235" cy="1638224"/>
            </a:xfrm>
            <a:prstGeom prst="roundRect">
              <a:avLst>
                <a:gd name="adj" fmla="val 16667"/>
              </a:avLst>
            </a:prstGeom>
            <a:solidFill>
              <a:schemeClr val="accent4">
                <a:lumMod val="20000"/>
                <a:lumOff val="80000"/>
              </a:schemeClr>
            </a:solidFill>
            <a:ln w="19050">
              <a:solidFill>
                <a:schemeClr val="bg1">
                  <a:lumMod val="65000"/>
                </a:schemeClr>
              </a:solidFill>
              <a:round/>
              <a:headEnd/>
              <a:tailEnd/>
            </a:ln>
            <a:effectLst>
              <a:outerShdw blurRad="50800" dist="63500" dir="2700000" algn="tl" rotWithShape="0">
                <a:schemeClr val="bg1">
                  <a:lumMod val="75000"/>
                  <a:alpha val="40000"/>
                </a:schemeClr>
              </a:outerShdw>
            </a:effectLst>
          </p:spPr>
          <p:txBody>
            <a:bodyPr wrap="square" anchor="t"/>
            <a:lstStyle/>
            <a:p>
              <a:r>
                <a:rPr kumimoji="1" lang="zh-CN" altLang="en-US" sz="1400" b="1" dirty="0">
                  <a:solidFill>
                    <a:srgbClr val="FF0000"/>
                  </a:solidFill>
                  <a:latin typeface="Times New Roman" panose="02020603050405020304" pitchFamily="18" charset="0"/>
                  <a:ea typeface="楷体" panose="02010609060101010101" pitchFamily="49" charset="-122"/>
                  <a:cs typeface="+mn-ea"/>
                  <a:sym typeface="Times New Roman" panose="02020603050405020304" pitchFamily="18" charset="0"/>
                </a:rPr>
                <a:t>加重处罚</a:t>
              </a:r>
              <a:r>
                <a:rPr kumimoji="1" lang="zh-CN" altLang="en-US" sz="14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：规定了对会计师事务所、律师事务所等从事证券服务业务未报备案行为的处罚，并加重了对证券服务机构未勤勉尽责，所制作、出具的文件有虚假记载、误导性陈述或者重大遗漏的处罚</a:t>
              </a:r>
            </a:p>
            <a:p>
              <a:endParaRPr kumimoji="1" lang="zh-TW" altLang="en-US" sz="140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28" name="矩形 27">
            <a:extLst>
              <a:ext uri="{FF2B5EF4-FFF2-40B4-BE49-F238E27FC236}">
                <a16:creationId xmlns:a16="http://schemas.microsoft.com/office/drawing/2014/main" xmlns="" id="{BEAC417A-72DF-4A8D-94E8-2EB4F6B2FC73}"/>
              </a:ext>
            </a:extLst>
          </p:cNvPr>
          <p:cNvSpPr/>
          <p:nvPr/>
        </p:nvSpPr>
        <p:spPr>
          <a:xfrm>
            <a:off x="1855773" y="5004767"/>
            <a:ext cx="10470323" cy="338554"/>
          </a:xfrm>
          <a:prstGeom prst="rect">
            <a:avLst/>
          </a:prstGeom>
        </p:spPr>
        <p:txBody>
          <a:bodyPr wrap="square">
            <a:spAutoFit/>
          </a:bodyPr>
          <a:lstStyle/>
          <a:p>
            <a:pPr algn="just">
              <a:spcBef>
                <a:spcPts val="600"/>
              </a:spcBef>
              <a:buClr>
                <a:srgbClr val="B69B80"/>
              </a:buClr>
              <a:defRPr/>
            </a:pPr>
            <a:r>
              <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rPr>
              <a:t>需注意：相关制度虽简化对中介机构资质核准的要求，但强调中介机构履职勤勉尽责，与监管实践一致</a:t>
            </a:r>
          </a:p>
        </p:txBody>
      </p:sp>
      <p:sp>
        <p:nvSpPr>
          <p:cNvPr id="19" name="warning_159663">
            <a:extLst>
              <a:ext uri="{FF2B5EF4-FFF2-40B4-BE49-F238E27FC236}">
                <a16:creationId xmlns:a16="http://schemas.microsoft.com/office/drawing/2014/main" xmlns="" id="{3088F629-54B3-47D5-9CB5-6F382793F2E9}"/>
              </a:ext>
            </a:extLst>
          </p:cNvPr>
          <p:cNvSpPr>
            <a:spLocks noChangeAspect="1"/>
          </p:cNvSpPr>
          <p:nvPr/>
        </p:nvSpPr>
        <p:spPr bwMode="auto">
          <a:xfrm>
            <a:off x="1324036" y="4967936"/>
            <a:ext cx="516789" cy="366190"/>
          </a:xfrm>
          <a:custGeom>
            <a:avLst/>
            <a:gdLst>
              <a:gd name="T0" fmla="*/ 6561 w 6725"/>
              <a:gd name="T1" fmla="*/ 5186 h 5826"/>
              <a:gd name="T2" fmla="*/ 3732 w 6725"/>
              <a:gd name="T3" fmla="*/ 284 h 5826"/>
              <a:gd name="T4" fmla="*/ 2993 w 6725"/>
              <a:gd name="T5" fmla="*/ 284 h 5826"/>
              <a:gd name="T6" fmla="*/ 164 w 6725"/>
              <a:gd name="T7" fmla="*/ 5186 h 5826"/>
              <a:gd name="T8" fmla="*/ 533 w 6725"/>
              <a:gd name="T9" fmla="*/ 5826 h 5826"/>
              <a:gd name="T10" fmla="*/ 6192 w 6725"/>
              <a:gd name="T11" fmla="*/ 5826 h 5826"/>
              <a:gd name="T12" fmla="*/ 6561 w 6725"/>
              <a:gd name="T13" fmla="*/ 5186 h 5826"/>
              <a:gd name="T14" fmla="*/ 3366 w 6725"/>
              <a:gd name="T15" fmla="*/ 1794 h 5826"/>
              <a:gd name="T16" fmla="*/ 3689 w 6725"/>
              <a:gd name="T17" fmla="*/ 2126 h 5826"/>
              <a:gd name="T18" fmla="*/ 3636 w 6725"/>
              <a:gd name="T19" fmla="*/ 3987 h 5826"/>
              <a:gd name="T20" fmla="*/ 3365 w 6725"/>
              <a:gd name="T21" fmla="*/ 4250 h 5826"/>
              <a:gd name="T22" fmla="*/ 3094 w 6725"/>
              <a:gd name="T23" fmla="*/ 3987 h 5826"/>
              <a:gd name="T24" fmla="*/ 3042 w 6725"/>
              <a:gd name="T25" fmla="*/ 2126 h 5826"/>
              <a:gd name="T26" fmla="*/ 3366 w 6725"/>
              <a:gd name="T27" fmla="*/ 1794 h 5826"/>
              <a:gd name="T28" fmla="*/ 3362 w 6725"/>
              <a:gd name="T29" fmla="*/ 5160 h 5826"/>
              <a:gd name="T30" fmla="*/ 3026 w 6725"/>
              <a:gd name="T31" fmla="*/ 4824 h 5826"/>
              <a:gd name="T32" fmla="*/ 3362 w 6725"/>
              <a:gd name="T33" fmla="*/ 4488 h 5826"/>
              <a:gd name="T34" fmla="*/ 3698 w 6725"/>
              <a:gd name="T35" fmla="*/ 4824 h 5826"/>
              <a:gd name="T36" fmla="*/ 3362 w 6725"/>
              <a:gd name="T37" fmla="*/ 5160 h 5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25" h="5826">
                <a:moveTo>
                  <a:pt x="6561" y="5186"/>
                </a:moveTo>
                <a:lnTo>
                  <a:pt x="3732" y="284"/>
                </a:lnTo>
                <a:cubicBezTo>
                  <a:pt x="3568" y="0"/>
                  <a:pt x="3157" y="0"/>
                  <a:pt x="2993" y="284"/>
                </a:cubicBezTo>
                <a:lnTo>
                  <a:pt x="164" y="5186"/>
                </a:lnTo>
                <a:cubicBezTo>
                  <a:pt x="0" y="5470"/>
                  <a:pt x="205" y="5826"/>
                  <a:pt x="533" y="5826"/>
                </a:cubicBezTo>
                <a:lnTo>
                  <a:pt x="6192" y="5826"/>
                </a:lnTo>
                <a:cubicBezTo>
                  <a:pt x="6520" y="5826"/>
                  <a:pt x="6725" y="5470"/>
                  <a:pt x="6561" y="5186"/>
                </a:cubicBezTo>
                <a:close/>
                <a:moveTo>
                  <a:pt x="3366" y="1794"/>
                </a:moveTo>
                <a:cubicBezTo>
                  <a:pt x="3548" y="1794"/>
                  <a:pt x="3694" y="1944"/>
                  <a:pt x="3689" y="2126"/>
                </a:cubicBezTo>
                <a:lnTo>
                  <a:pt x="3636" y="3987"/>
                </a:lnTo>
                <a:cubicBezTo>
                  <a:pt x="3632" y="4134"/>
                  <a:pt x="3512" y="4250"/>
                  <a:pt x="3365" y="4250"/>
                </a:cubicBezTo>
                <a:cubicBezTo>
                  <a:pt x="3218" y="4250"/>
                  <a:pt x="3098" y="4132"/>
                  <a:pt x="3094" y="3987"/>
                </a:cubicBezTo>
                <a:lnTo>
                  <a:pt x="3042" y="2126"/>
                </a:lnTo>
                <a:cubicBezTo>
                  <a:pt x="3038" y="1944"/>
                  <a:pt x="3184" y="1794"/>
                  <a:pt x="3366" y="1794"/>
                </a:cubicBezTo>
                <a:close/>
                <a:moveTo>
                  <a:pt x="3362" y="5160"/>
                </a:moveTo>
                <a:cubicBezTo>
                  <a:pt x="3177" y="5160"/>
                  <a:pt x="3026" y="5010"/>
                  <a:pt x="3026" y="4824"/>
                </a:cubicBezTo>
                <a:cubicBezTo>
                  <a:pt x="3026" y="4639"/>
                  <a:pt x="3177" y="4488"/>
                  <a:pt x="3362" y="4488"/>
                </a:cubicBezTo>
                <a:cubicBezTo>
                  <a:pt x="3548" y="4488"/>
                  <a:pt x="3698" y="4639"/>
                  <a:pt x="3698" y="4824"/>
                </a:cubicBezTo>
                <a:cubicBezTo>
                  <a:pt x="3698" y="5010"/>
                  <a:pt x="3548" y="5160"/>
                  <a:pt x="3362" y="5160"/>
                </a:cubicBezTo>
                <a:close/>
              </a:path>
            </a:pathLst>
          </a:custGeom>
          <a:solidFill>
            <a:schemeClr val="bg1">
              <a:lumMod val="65000"/>
            </a:schemeClr>
          </a:solidFill>
          <a:ln>
            <a:noFill/>
          </a:ln>
        </p:spPr>
        <p:txBody>
          <a:bodyPr/>
          <a:lstStyle/>
          <a:p>
            <a:endParaRPr lang="zh-CN" altLang="en-US"/>
          </a:p>
        </p:txBody>
      </p:sp>
      <p:sp>
        <p:nvSpPr>
          <p:cNvPr id="20" name="Rectangle 1029">
            <a:extLst>
              <a:ext uri="{FF2B5EF4-FFF2-40B4-BE49-F238E27FC236}">
                <a16:creationId xmlns:a16="http://schemas.microsoft.com/office/drawing/2014/main" xmlns="" id="{ED505A6D-4E5D-4814-9640-466010B940A7}"/>
              </a:ext>
            </a:extLst>
          </p:cNvPr>
          <p:cNvSpPr>
            <a:spLocks noChangeArrowheads="1"/>
          </p:cNvSpPr>
          <p:nvPr/>
        </p:nvSpPr>
        <p:spPr bwMode="auto">
          <a:xfrm>
            <a:off x="1165984" y="5508823"/>
            <a:ext cx="5294971" cy="309528"/>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a:t>
            </a:r>
            <a:r>
              <a:rPr lang="zh-CN" altLang="en-US" sz="1400" b="1" kern="100" cap="all" dirty="0">
                <a:latin typeface="Times New Roman" panose="02020603050405020304" pitchFamily="18" charset="0"/>
                <a:ea typeface="楷体" panose="02010609060101010101" pitchFamily="49" charset="-122"/>
                <a:cs typeface="+mn-ea"/>
                <a:sym typeface="Times New Roman" panose="02020603050405020304" pitchFamily="18" charset="0"/>
              </a:rPr>
              <a:t>第六条第一款</a:t>
            </a:r>
            <a:endParaRPr lang="zh-CN" altLang="zh-CN" sz="1400" b="1" u="sng" kern="100" cap="all"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2" name="Text Box 38">
            <a:extLst>
              <a:ext uri="{FF2B5EF4-FFF2-40B4-BE49-F238E27FC236}">
                <a16:creationId xmlns:a16="http://schemas.microsoft.com/office/drawing/2014/main" xmlns="" id="{487A456E-F613-4560-BE48-9D04E441E16D}"/>
              </a:ext>
            </a:extLst>
          </p:cNvPr>
          <p:cNvSpPr txBox="1">
            <a:spLocks noChangeArrowheads="1"/>
          </p:cNvSpPr>
          <p:nvPr/>
        </p:nvSpPr>
        <p:spPr bwMode="auto">
          <a:xfrm>
            <a:off x="1165985" y="5940873"/>
            <a:ext cx="5294972" cy="1296142"/>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为重大资产重组提供服务的证券服务机构和人员，应当遵守法律、行政法规和中国证监会的有关规定，遵循本行业公认的业务标准和道德规范，严格履行职责，对其所制作、出具文件的真实性、准确性和完整性承担责任。</a:t>
            </a:r>
          </a:p>
        </p:txBody>
      </p:sp>
      <p:sp>
        <p:nvSpPr>
          <p:cNvPr id="33" name="Rectangle 1029">
            <a:extLst>
              <a:ext uri="{FF2B5EF4-FFF2-40B4-BE49-F238E27FC236}">
                <a16:creationId xmlns:a16="http://schemas.microsoft.com/office/drawing/2014/main" xmlns="" id="{E4909584-F6A7-4BFB-B798-EC492ABEF6B6}"/>
              </a:ext>
            </a:extLst>
          </p:cNvPr>
          <p:cNvSpPr>
            <a:spLocks noChangeArrowheads="1"/>
          </p:cNvSpPr>
          <p:nvPr/>
        </p:nvSpPr>
        <p:spPr bwMode="auto">
          <a:xfrm>
            <a:off x="7393736" y="5508824"/>
            <a:ext cx="4999189" cy="309528"/>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修订后第六条第一款</a:t>
            </a:r>
          </a:p>
        </p:txBody>
      </p:sp>
      <p:sp>
        <p:nvSpPr>
          <p:cNvPr id="34" name="Text Box 38">
            <a:extLst>
              <a:ext uri="{FF2B5EF4-FFF2-40B4-BE49-F238E27FC236}">
                <a16:creationId xmlns:a16="http://schemas.microsoft.com/office/drawing/2014/main" xmlns="" id="{74AA8235-7F1C-4382-A76B-08C11CFB798F}"/>
              </a:ext>
            </a:extLst>
          </p:cNvPr>
          <p:cNvSpPr txBox="1">
            <a:spLocks noChangeArrowheads="1"/>
          </p:cNvSpPr>
          <p:nvPr/>
        </p:nvSpPr>
        <p:spPr bwMode="auto">
          <a:xfrm>
            <a:off x="7393736" y="5940870"/>
            <a:ext cx="4999189" cy="1296143"/>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为重大资产重组提供服务的证券服务机构和人员，应当遵守法律、行政法规和中国证监会的有关规定，以及证券交易所的相关规则，遵循本行业公认的业务标准和道德规范，诚实守信，</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勤勉尽责</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，严格履行职责，对其所制作、出具文件的真实性、准确性和完整性承担责任。</a:t>
            </a:r>
          </a:p>
        </p:txBody>
      </p:sp>
      <p:sp>
        <p:nvSpPr>
          <p:cNvPr id="35" name="AutoShape 1037">
            <a:extLst>
              <a:ext uri="{FF2B5EF4-FFF2-40B4-BE49-F238E27FC236}">
                <a16:creationId xmlns:a16="http://schemas.microsoft.com/office/drawing/2014/main" xmlns="" id="{A1A85650-37CB-4DFA-A551-29B09FB846A1}"/>
              </a:ext>
            </a:extLst>
          </p:cNvPr>
          <p:cNvSpPr>
            <a:spLocks noChangeArrowheads="1"/>
          </p:cNvSpPr>
          <p:nvPr/>
        </p:nvSpPr>
        <p:spPr bwMode="auto">
          <a:xfrm>
            <a:off x="6632924" y="6460054"/>
            <a:ext cx="664615" cy="361913"/>
          </a:xfrm>
          <a:prstGeom prst="rightArrow">
            <a:avLst>
              <a:gd name="adj1" fmla="val 56222"/>
              <a:gd name="adj2" fmla="val 67513"/>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6" name="Text10">
            <a:extLst>
              <a:ext uri="{FF2B5EF4-FFF2-40B4-BE49-F238E27FC236}">
                <a16:creationId xmlns:a16="http://schemas.microsoft.com/office/drawing/2014/main" xmlns="" id="{C6A04B0C-9AD1-4B23-98CD-8392044DDEFB}"/>
              </a:ext>
            </a:extLst>
          </p:cNvPr>
          <p:cNvSpPr>
            <a:spLocks noChangeArrowheads="1"/>
          </p:cNvSpPr>
          <p:nvPr/>
        </p:nvSpPr>
        <p:spPr bwMode="auto">
          <a:xfrm>
            <a:off x="1840825" y="1377087"/>
            <a:ext cx="8014230"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37" name="矩形 36">
            <a:extLst>
              <a:ext uri="{FF2B5EF4-FFF2-40B4-BE49-F238E27FC236}">
                <a16:creationId xmlns:a16="http://schemas.microsoft.com/office/drawing/2014/main" xmlns="" id="{20E4D547-0F95-4D62-AD52-D57478255E02}"/>
              </a:ext>
            </a:extLst>
          </p:cNvPr>
          <p:cNvSpPr/>
          <p:nvPr/>
        </p:nvSpPr>
        <p:spPr>
          <a:xfrm>
            <a:off x="970978" y="1728336"/>
            <a:ext cx="11521203"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82">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8" name="AutoShape 22">
            <a:extLst>
              <a:ext uri="{FF2B5EF4-FFF2-40B4-BE49-F238E27FC236}">
                <a16:creationId xmlns:a16="http://schemas.microsoft.com/office/drawing/2014/main" xmlns="" id="{0C32A1EA-2F7A-44C3-923D-5913AA0E437E}"/>
              </a:ext>
            </a:extLst>
          </p:cNvPr>
          <p:cNvSpPr>
            <a:spLocks noChangeArrowheads="1"/>
          </p:cNvSpPr>
          <p:nvPr/>
        </p:nvSpPr>
        <p:spPr bwMode="auto">
          <a:xfrm>
            <a:off x="1124332" y="1412658"/>
            <a:ext cx="278063" cy="293189"/>
          </a:xfrm>
          <a:prstGeom prst="parallelogram">
            <a:avLst>
              <a:gd name="adj" fmla="val 60000"/>
            </a:avLst>
          </a:prstGeom>
          <a:solidFill>
            <a:srgbClr val="B08A5E"/>
          </a:solidFill>
          <a:ln>
            <a:noFill/>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9" name="AutoShape 21">
            <a:extLst>
              <a:ext uri="{FF2B5EF4-FFF2-40B4-BE49-F238E27FC236}">
                <a16:creationId xmlns:a16="http://schemas.microsoft.com/office/drawing/2014/main" xmlns="" id="{2F114C2B-3B3A-4A84-AA46-A7B0E0F885A9}"/>
              </a:ext>
            </a:extLst>
          </p:cNvPr>
          <p:cNvSpPr>
            <a:spLocks noChangeArrowheads="1"/>
          </p:cNvSpPr>
          <p:nvPr/>
        </p:nvSpPr>
        <p:spPr bwMode="auto">
          <a:xfrm>
            <a:off x="978882" y="1412658"/>
            <a:ext cx="278063"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0" name="AutoShape 23">
            <a:extLst>
              <a:ext uri="{FF2B5EF4-FFF2-40B4-BE49-F238E27FC236}">
                <a16:creationId xmlns:a16="http://schemas.microsoft.com/office/drawing/2014/main" xmlns="" id="{737788C0-24DA-4D67-ADEB-688AE0A255E2}"/>
              </a:ext>
            </a:extLst>
          </p:cNvPr>
          <p:cNvSpPr>
            <a:spLocks noChangeArrowheads="1"/>
          </p:cNvSpPr>
          <p:nvPr/>
        </p:nvSpPr>
        <p:spPr bwMode="auto">
          <a:xfrm>
            <a:off x="1269780" y="1412658"/>
            <a:ext cx="278063"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4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4" name="文本框 23">
            <a:extLst>
              <a:ext uri="{FF2B5EF4-FFF2-40B4-BE49-F238E27FC236}">
                <a16:creationId xmlns:a16="http://schemas.microsoft.com/office/drawing/2014/main" xmlns="" id="{6ABBD1D8-0C14-4E03-87CD-0359149FEAFE}"/>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41</a:t>
            </a:r>
            <a:endParaRPr lang="zh-CN" altLang="en-US" sz="12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xmlns="" val="1253308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3.2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核心修订条款对比</a:t>
            </a:r>
          </a:p>
        </p:txBody>
      </p:sp>
      <p:sp>
        <p:nvSpPr>
          <p:cNvPr id="20" name="Rectangle 1029">
            <a:extLst>
              <a:ext uri="{FF2B5EF4-FFF2-40B4-BE49-F238E27FC236}">
                <a16:creationId xmlns:a16="http://schemas.microsoft.com/office/drawing/2014/main" xmlns="" id="{CE6373E9-C9DD-4BF2-8351-A372165ECD25}"/>
              </a:ext>
            </a:extLst>
          </p:cNvPr>
          <p:cNvSpPr>
            <a:spLocks noChangeArrowheads="1"/>
          </p:cNvSpPr>
          <p:nvPr/>
        </p:nvSpPr>
        <p:spPr bwMode="auto">
          <a:xfrm>
            <a:off x="960834" y="1332359"/>
            <a:ext cx="5216210" cy="309528"/>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kern="100" cap="all" dirty="0">
                <a:latin typeface="Times New Roman" panose="02020603050405020304" pitchFamily="18" charset="0"/>
                <a:ea typeface="楷体" panose="02010609060101010101" pitchFamily="49" charset="-122"/>
                <a:cs typeface="+mn-ea"/>
                <a:sym typeface="Times New Roman" panose="02020603050405020304" pitchFamily="18" charset="0"/>
              </a:rPr>
              <a:t>第一百六十九条</a:t>
            </a:r>
            <a:endParaRPr lang="zh-CN" altLang="zh-CN" sz="1400" b="1" u="sng" kern="100" cap="all"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0" name="Text Box 38">
            <a:extLst>
              <a:ext uri="{FF2B5EF4-FFF2-40B4-BE49-F238E27FC236}">
                <a16:creationId xmlns:a16="http://schemas.microsoft.com/office/drawing/2014/main" xmlns="" id="{7FE8D962-B4AD-4BEA-ABB0-64B078CAA2F4}"/>
              </a:ext>
            </a:extLst>
          </p:cNvPr>
          <p:cNvSpPr txBox="1">
            <a:spLocks noChangeArrowheads="1"/>
          </p:cNvSpPr>
          <p:nvPr/>
        </p:nvSpPr>
        <p:spPr bwMode="auto">
          <a:xfrm>
            <a:off x="960835" y="1708668"/>
            <a:ext cx="5216210" cy="1639916"/>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投资咨询机构、财务顾问机构、资信评级机构、资产评估机构、会计师事务所从事证券服务业务，必须经</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国务院证券监督管理机构和有关主管部门批准</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p>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投资咨询机构、财务顾问机构、资信评级机构、资产评估机构、会计师事务所从事证券服务业务的审批管理办法，由国务院证券监督管理机构和有关主管部门制定。</a:t>
            </a:r>
          </a:p>
        </p:txBody>
      </p:sp>
      <p:sp>
        <p:nvSpPr>
          <p:cNvPr id="31" name="Rectangle 1029">
            <a:extLst>
              <a:ext uri="{FF2B5EF4-FFF2-40B4-BE49-F238E27FC236}">
                <a16:creationId xmlns:a16="http://schemas.microsoft.com/office/drawing/2014/main" xmlns="" id="{6E45B0CB-4889-4AE8-8250-E98600814E58}"/>
              </a:ext>
            </a:extLst>
          </p:cNvPr>
          <p:cNvSpPr>
            <a:spLocks noChangeArrowheads="1"/>
          </p:cNvSpPr>
          <p:nvPr/>
        </p:nvSpPr>
        <p:spPr bwMode="auto">
          <a:xfrm>
            <a:off x="6865491" y="1332360"/>
            <a:ext cx="5832648" cy="309528"/>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现行</a:t>
            </a: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第一百六十条</a:t>
            </a:r>
          </a:p>
        </p:txBody>
      </p:sp>
      <p:sp>
        <p:nvSpPr>
          <p:cNvPr id="32" name="Text Box 38">
            <a:extLst>
              <a:ext uri="{FF2B5EF4-FFF2-40B4-BE49-F238E27FC236}">
                <a16:creationId xmlns:a16="http://schemas.microsoft.com/office/drawing/2014/main" xmlns="" id="{D68EEE6B-91F8-48B6-83C5-4889F0554F11}"/>
              </a:ext>
            </a:extLst>
          </p:cNvPr>
          <p:cNvSpPr txBox="1">
            <a:spLocks noChangeArrowheads="1"/>
          </p:cNvSpPr>
          <p:nvPr/>
        </p:nvSpPr>
        <p:spPr bwMode="auto">
          <a:xfrm>
            <a:off x="6865491" y="1708667"/>
            <a:ext cx="5832648" cy="1639918"/>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会计师事务所、律师事务所以及从事证券投资咨询、资产评估、资信评级、财务顾问、信息技术系统服务的证券服务机构，应当</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勤勉尽责、恪尽职守</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，按照相关业务规则为证券的交易及相关活动提供服务。</a:t>
            </a:r>
          </a:p>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从事证券投资咨询服务业务，应当经国务院证券监督管理机构核准；未经核准，不得为证券的交易及相关活动提供服务。从事其他证券服务业务，应当</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报国务院证券监督管理机构和国务院有关主管部门备案</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p>
        </p:txBody>
      </p:sp>
      <p:sp>
        <p:nvSpPr>
          <p:cNvPr id="33" name="AutoShape 1037">
            <a:extLst>
              <a:ext uri="{FF2B5EF4-FFF2-40B4-BE49-F238E27FC236}">
                <a16:creationId xmlns:a16="http://schemas.microsoft.com/office/drawing/2014/main" xmlns="" id="{D71DFF4A-EC1C-41D5-A649-65B04F1174AC}"/>
              </a:ext>
            </a:extLst>
          </p:cNvPr>
          <p:cNvSpPr>
            <a:spLocks noChangeArrowheads="1"/>
          </p:cNvSpPr>
          <p:nvPr/>
        </p:nvSpPr>
        <p:spPr bwMode="auto">
          <a:xfrm>
            <a:off x="6249053" y="2412480"/>
            <a:ext cx="544429" cy="361913"/>
          </a:xfrm>
          <a:prstGeom prst="rightArrow">
            <a:avLst>
              <a:gd name="adj1" fmla="val 56222"/>
              <a:gd name="adj2" fmla="val 67513"/>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4" name="Rectangle 1029">
            <a:extLst>
              <a:ext uri="{FF2B5EF4-FFF2-40B4-BE49-F238E27FC236}">
                <a16:creationId xmlns:a16="http://schemas.microsoft.com/office/drawing/2014/main" xmlns="" id="{8BF00674-F9A3-42B2-8C0C-95F9C2DF45B7}"/>
              </a:ext>
            </a:extLst>
          </p:cNvPr>
          <p:cNvSpPr>
            <a:spLocks noChangeArrowheads="1"/>
          </p:cNvSpPr>
          <p:nvPr/>
        </p:nvSpPr>
        <p:spPr bwMode="auto">
          <a:xfrm>
            <a:off x="960834" y="3492599"/>
            <a:ext cx="5216210" cy="309528"/>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a:t>
            </a:r>
            <a:r>
              <a:rPr lang="zh-CN" altLang="en-US" sz="1400" b="1" kern="100" cap="all" dirty="0">
                <a:latin typeface="Times New Roman" panose="02020603050405020304" pitchFamily="18" charset="0"/>
                <a:ea typeface="楷体" panose="02010609060101010101" pitchFamily="49" charset="-122"/>
                <a:cs typeface="+mn-ea"/>
                <a:sym typeface="Times New Roman" panose="02020603050405020304" pitchFamily="18" charset="0"/>
              </a:rPr>
              <a:t>第十七条</a:t>
            </a:r>
            <a:endParaRPr lang="zh-CN" altLang="zh-CN" sz="1400" b="1" u="sng" kern="100" cap="all"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5" name="Text Box 38">
            <a:extLst>
              <a:ext uri="{FF2B5EF4-FFF2-40B4-BE49-F238E27FC236}">
                <a16:creationId xmlns:a16="http://schemas.microsoft.com/office/drawing/2014/main" xmlns="" id="{0E909F1B-09AC-4941-A445-ABD3441CC3A6}"/>
              </a:ext>
            </a:extLst>
          </p:cNvPr>
          <p:cNvSpPr txBox="1">
            <a:spLocks noChangeArrowheads="1"/>
          </p:cNvSpPr>
          <p:nvPr/>
        </p:nvSpPr>
        <p:spPr bwMode="auto">
          <a:xfrm>
            <a:off x="960835" y="3874139"/>
            <a:ext cx="5216210" cy="3323964"/>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上市公司应当聘请独立财务顾问、律师事务所以及具有相关证券业务资格的会计师事务所等证券服务机构就重大资产重组出具意见。</a:t>
            </a:r>
          </a:p>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独立财务顾问和律师事务所应当审慎核查重大资产重组是否构成关联交易，并依据核查确认的相关事实发表明确意见。重大资产重组涉及关联交易的，独立财务顾问应当就本次重组对上市公司非关联股东的影响发表明确意见。</a:t>
            </a:r>
          </a:p>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资产交易定价以资产评估结果为依据的，上市公司应当聘请具有相关证券业务资格的资产评估机构出具资产评估报告。</a:t>
            </a:r>
          </a:p>
          <a:p>
            <a:pPr marL="171450" indent="-171450"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证券服务机构在其出具的意见中采用其他证券服务机构或者人员的专业意见的，仍然应当进行尽职调查，审慎核查其采用的专业意见的内容，并对利用其他证券服务机构或者人员的专业意见所形成的结论负责。</a:t>
            </a:r>
          </a:p>
        </p:txBody>
      </p:sp>
      <p:sp>
        <p:nvSpPr>
          <p:cNvPr id="36" name="Rectangle 1029">
            <a:extLst>
              <a:ext uri="{FF2B5EF4-FFF2-40B4-BE49-F238E27FC236}">
                <a16:creationId xmlns:a16="http://schemas.microsoft.com/office/drawing/2014/main" xmlns="" id="{16B161A7-4524-4BF4-9202-C12863ABCB41}"/>
              </a:ext>
            </a:extLst>
          </p:cNvPr>
          <p:cNvSpPr>
            <a:spLocks noChangeArrowheads="1"/>
          </p:cNvSpPr>
          <p:nvPr/>
        </p:nvSpPr>
        <p:spPr bwMode="auto">
          <a:xfrm>
            <a:off x="6865491" y="3492601"/>
            <a:ext cx="5832648" cy="309527"/>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lnSpc>
                <a:spcPct val="110000"/>
              </a:lnSpc>
              <a:spcBef>
                <a:spcPct val="50000"/>
              </a:spcBef>
              <a:spcAft>
                <a:spcPct val="40000"/>
              </a:spcAft>
              <a:buClr>
                <a:srgbClr val="003366"/>
              </a:buClr>
              <a:buSzPct val="80000"/>
              <a:defRPr/>
            </a:pP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重组办法</a:t>
            </a:r>
            <a:r>
              <a:rPr lang="en-US" altLang="zh-CN"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修订后第十七条</a:t>
            </a:r>
          </a:p>
        </p:txBody>
      </p:sp>
      <p:sp>
        <p:nvSpPr>
          <p:cNvPr id="37" name="Text Box 38">
            <a:extLst>
              <a:ext uri="{FF2B5EF4-FFF2-40B4-BE49-F238E27FC236}">
                <a16:creationId xmlns:a16="http://schemas.microsoft.com/office/drawing/2014/main" xmlns="" id="{583A6E74-999A-49B2-AB4F-0840FD853780}"/>
              </a:ext>
            </a:extLst>
          </p:cNvPr>
          <p:cNvSpPr txBox="1">
            <a:spLocks noChangeArrowheads="1"/>
          </p:cNvSpPr>
          <p:nvPr/>
        </p:nvSpPr>
        <p:spPr bwMode="auto">
          <a:xfrm>
            <a:off x="6865491" y="3874139"/>
            <a:ext cx="5832648" cy="3323964"/>
          </a:xfrm>
          <a:prstGeom prst="rect">
            <a:avLst/>
          </a:prstGeom>
          <a:noFill/>
          <a:ln w="9525" algn="ctr">
            <a:solidFill>
              <a:sysClr val="windowText" lastClr="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lIns="78135" tIns="39066" rIns="78135" bIns="39066" anchor="t" anchorCtr="0"/>
          <a:lstStyle>
            <a:lvl1pPr indent="-153988" defTabSz="712788" eaLnBrk="0" hangingPunct="0">
              <a:defRPr>
                <a:solidFill>
                  <a:schemeClr val="tx1"/>
                </a:solidFill>
                <a:latin typeface="Arial" pitchFamily="34" charset="0"/>
                <a:ea typeface="宋体" pitchFamily="2" charset="-122"/>
              </a:defRPr>
            </a:lvl1pPr>
            <a:lvl2pPr marL="742950" indent="-285750" defTabSz="712788" eaLnBrk="0" hangingPunct="0">
              <a:defRPr>
                <a:solidFill>
                  <a:schemeClr val="tx1"/>
                </a:solidFill>
                <a:latin typeface="Arial" pitchFamily="34" charset="0"/>
                <a:ea typeface="宋体" pitchFamily="2" charset="-122"/>
              </a:defRPr>
            </a:lvl2pPr>
            <a:lvl3pPr marL="1143000" indent="-228600" defTabSz="712788" eaLnBrk="0" hangingPunct="0">
              <a:defRPr>
                <a:solidFill>
                  <a:schemeClr val="tx1"/>
                </a:solidFill>
                <a:latin typeface="Arial" pitchFamily="34" charset="0"/>
                <a:ea typeface="宋体" pitchFamily="2" charset="-122"/>
              </a:defRPr>
            </a:lvl3pPr>
            <a:lvl4pPr marL="1600200" indent="-228600" defTabSz="712788" eaLnBrk="0" hangingPunct="0">
              <a:defRPr>
                <a:solidFill>
                  <a:schemeClr val="tx1"/>
                </a:solidFill>
                <a:latin typeface="Arial" pitchFamily="34" charset="0"/>
                <a:ea typeface="宋体" pitchFamily="2" charset="-122"/>
              </a:defRPr>
            </a:lvl4pPr>
            <a:lvl5pPr marL="2057400" indent="-228600" defTabSz="712788" eaLnBrk="0" hangingPunct="0">
              <a:defRPr>
                <a:solidFill>
                  <a:schemeClr val="tx1"/>
                </a:solidFill>
                <a:latin typeface="Arial" pitchFamily="34" charset="0"/>
                <a:ea typeface="宋体" pitchFamily="2" charset="-122"/>
              </a:defRPr>
            </a:lvl5pPr>
            <a:lvl6pPr marL="2514600" indent="-228600" defTabSz="712788"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712788"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712788"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712788" eaLnBrk="0" fontAlgn="base" hangingPunct="0">
              <a:spcBef>
                <a:spcPct val="0"/>
              </a:spcBef>
              <a:spcAft>
                <a:spcPct val="0"/>
              </a:spcAft>
              <a:defRPr>
                <a:solidFill>
                  <a:schemeClr val="tx1"/>
                </a:solidFill>
                <a:latin typeface="Arial" pitchFamily="34" charset="0"/>
                <a:ea typeface="宋体" pitchFamily="2" charset="-122"/>
              </a:defRPr>
            </a:lvl9pPr>
          </a:lstStyle>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上市公司应当聘请</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符合</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规定的</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独立财务顾问、律师事务所以及会计师事务所等证券服务机构就重大资产重组出具意见。</a:t>
            </a:r>
          </a:p>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独立财务顾问和律师事务所应当审慎核查重大资产重组是否构成关联交易，并依据核查确认的相关事实发表明确意见。重大资产重组涉及关联交易的，独立财务顾问应当就本次重组对上市公司非关联股东的影响发表明确意见。</a:t>
            </a:r>
          </a:p>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资产交易定价以资产评估结果为依据的，上市公司应当聘请</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符合</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规定的</a:t>
            </a: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资产评估机构出具资产评估报告。</a:t>
            </a:r>
          </a:p>
          <a:p>
            <a:pPr marL="171450" indent="-171450" algn="just" eaLnBrk="1" fontAlgn="base" hangingPunct="1">
              <a:lnSpc>
                <a:spcPct val="120000"/>
              </a:lnSpc>
              <a:spcBef>
                <a:spcPct val="0"/>
              </a:spcBef>
              <a:spcAft>
                <a:spcPct val="0"/>
              </a:spcAft>
              <a:buSzPct val="70000"/>
              <a:buFont typeface="Wingdings" panose="05000000000000000000" pitchFamily="2" charset="2"/>
              <a:buChar char="Ø"/>
            </a:pPr>
            <a:r>
              <a:rPr lang="zh-CN" altLang="en-US" sz="140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证券服务机构在其出具的意见中采用其他证券服务机构或者人员的专业意见的，仍然应当进行尽职调查，审慎核查其采用的专业意见的内容，并对利用其他证券服务机构或者人员的专业意见所形成的结论负责。</a:t>
            </a:r>
          </a:p>
        </p:txBody>
      </p:sp>
      <p:sp>
        <p:nvSpPr>
          <p:cNvPr id="38" name="AutoShape 1037">
            <a:extLst>
              <a:ext uri="{FF2B5EF4-FFF2-40B4-BE49-F238E27FC236}">
                <a16:creationId xmlns:a16="http://schemas.microsoft.com/office/drawing/2014/main" xmlns="" id="{3969B780-E022-4795-8888-ECE6B4659A9E}"/>
              </a:ext>
            </a:extLst>
          </p:cNvPr>
          <p:cNvSpPr>
            <a:spLocks noChangeArrowheads="1"/>
          </p:cNvSpPr>
          <p:nvPr/>
        </p:nvSpPr>
        <p:spPr bwMode="auto">
          <a:xfrm>
            <a:off x="6249054" y="5317675"/>
            <a:ext cx="544429" cy="361913"/>
          </a:xfrm>
          <a:prstGeom prst="rightArrow">
            <a:avLst>
              <a:gd name="adj1" fmla="val 56222"/>
              <a:gd name="adj2" fmla="val 67513"/>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0800000" scaled="1"/>
            <a:tileRect/>
          </a:gradFill>
          <a:ln w="12700">
            <a:noFill/>
            <a:miter lim="800000"/>
            <a:headEnd type="none" w="sm" len="sm"/>
            <a:tailEnd type="none" w="sm" len="sm"/>
          </a:ln>
        </p:spPr>
        <p:txBody>
          <a:bodyPr wrap="none" lIns="87114" tIns="43552" rIns="87114" bIns="43552" anchor="ctr"/>
          <a:lstStyle/>
          <a:p>
            <a:pPr algn="ctr" defTabSz="870920" eaLnBrk="0" fontAlgn="ctr" hangingPunct="0">
              <a:spcBef>
                <a:spcPct val="50000"/>
              </a:spcBef>
              <a:spcAft>
                <a:spcPct val="0"/>
              </a:spcAft>
              <a:buSzPct val="80000"/>
              <a:defRPr/>
            </a:pPr>
            <a:endParaRPr lang="zh-CN" altLang="zh-CN" sz="1200" i="1" kern="0"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3" name="文本框 12">
            <a:extLst>
              <a:ext uri="{FF2B5EF4-FFF2-40B4-BE49-F238E27FC236}">
                <a16:creationId xmlns:a16="http://schemas.microsoft.com/office/drawing/2014/main" xmlns="" id="{0CA85658-6D70-4F77-8163-FA23CABDF235}"/>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42</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43494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print"/>
          <a:stretch>
            <a:fillRect/>
          </a:stretch>
        </p:blipFill>
        <p:spPr>
          <a:xfrm>
            <a:off x="1680915" y="1789637"/>
            <a:ext cx="10873208" cy="4652378"/>
          </a:xfrm>
          <a:prstGeom prst="rect">
            <a:avLst/>
          </a:prstGeom>
        </p:spPr>
      </p:pic>
      <p:sp>
        <p:nvSpPr>
          <p:cNvPr id="2" name="标题 1"/>
          <p:cNvSpPr txBox="1">
            <a:spLocks/>
          </p:cNvSpPr>
          <p:nvPr/>
        </p:nvSpPr>
        <p:spPr>
          <a:xfrm>
            <a:off x="1680915" y="637393"/>
            <a:ext cx="8839755" cy="622958"/>
          </a:xfrm>
          <a:prstGeom prst="rect">
            <a:avLst/>
          </a:prstGeom>
        </p:spPr>
        <p:txBody>
          <a:bodyPr lIns="90857" tIns="45439" rIns="90857" bIns="45439"/>
          <a:lstStyle/>
          <a:p>
            <a:pPr lvl="0">
              <a:spcBef>
                <a:spcPct val="0"/>
              </a:spcBef>
            </a:pP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附录</a:t>
            </a:r>
          </a:p>
        </p:txBody>
      </p:sp>
      <p:sp>
        <p:nvSpPr>
          <p:cNvPr id="3" name="矩形 2"/>
          <p:cNvSpPr/>
          <p:nvPr/>
        </p:nvSpPr>
        <p:spPr>
          <a:xfrm>
            <a:off x="2184971" y="2459257"/>
            <a:ext cx="9661119" cy="3554243"/>
          </a:xfrm>
          <a:prstGeom prst="rect">
            <a:avLst/>
          </a:prstGeom>
        </p:spPr>
        <p:txBody>
          <a:bodyPr wrap="square">
            <a:spAutoFit/>
          </a:bodyPr>
          <a:lstStyle/>
          <a:p>
            <a:pPr marL="342900" indent="-342900" algn="just">
              <a:lnSpc>
                <a:spcPct val="150000"/>
              </a:lnSpc>
              <a:spcBef>
                <a:spcPts val="600"/>
              </a:spcBef>
              <a:spcAft>
                <a:spcPts val="600"/>
              </a:spcAft>
              <a:buClr>
                <a:srgbClr val="B08A5E"/>
              </a:buClr>
              <a:buFont typeface="Wingdings" panose="05000000000000000000" pitchFamily="2" charset="2"/>
              <a:buChar char="u"/>
              <a:tabLst>
                <a:tab pos="1181100" algn="l"/>
              </a:tabLst>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中华人民共和国证券法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2019</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年修订）（中华人民共和国主席令第三十七号）</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342900" indent="-342900" algn="just">
              <a:lnSpc>
                <a:spcPct val="150000"/>
              </a:lnSpc>
              <a:spcBef>
                <a:spcPts val="600"/>
              </a:spcBef>
              <a:spcAft>
                <a:spcPts val="600"/>
              </a:spcAft>
              <a:buClr>
                <a:srgbClr val="B08A5E"/>
              </a:buClr>
              <a:buFont typeface="Wingdings" panose="05000000000000000000" pitchFamily="2" charset="2"/>
              <a:buChar char="u"/>
              <a:tabLst>
                <a:tab pos="1181100" algn="l"/>
              </a:tabLst>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上市公司收购管理办法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月修订）</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342900" indent="-342900" algn="just">
              <a:lnSpc>
                <a:spcPct val="150000"/>
              </a:lnSpc>
              <a:spcBef>
                <a:spcPts val="600"/>
              </a:spcBef>
              <a:spcAft>
                <a:spcPts val="600"/>
              </a:spcAft>
              <a:buClr>
                <a:srgbClr val="B08A5E"/>
              </a:buClr>
              <a:buFont typeface="Wingdings" panose="05000000000000000000" pitchFamily="2" charset="2"/>
              <a:buChar char="u"/>
              <a:tabLst>
                <a:tab pos="1181100" algn="l"/>
              </a:tabLst>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上市公司重大资产重组管理办法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月修订）</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342900" indent="-342900" algn="just">
              <a:lnSpc>
                <a:spcPct val="150000"/>
              </a:lnSpc>
              <a:spcBef>
                <a:spcPts val="600"/>
              </a:spcBef>
              <a:spcAft>
                <a:spcPts val="600"/>
              </a:spcAft>
              <a:buClr>
                <a:srgbClr val="B08A5E"/>
              </a:buClr>
              <a:buFont typeface="Wingdings" panose="05000000000000000000" pitchFamily="2" charset="2"/>
              <a:buChar char="u"/>
              <a:tabLst>
                <a:tab pos="1181100" algn="l"/>
              </a:tabLst>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公开发行证券的公司信息披露内容与格式准则第</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15</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号</a:t>
            </a:r>
            <a:r>
              <a:rPr lang="en-US" altLang="zh-CN" sz="1600" dirty="0">
                <a:latin typeface="Times New Roman" panose="02020603050405020304" pitchFamily="18" charset="0"/>
                <a:ea typeface="楷体" panose="02010609060101010101" pitchFamily="49" charset="-122"/>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sym typeface="Times New Roman" panose="02020603050405020304" pitchFamily="18" charset="0"/>
              </a:rPr>
              <a:t>权益变动报告书</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月修订）</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342900" indent="-342900" algn="just">
              <a:lnSpc>
                <a:spcPct val="150000"/>
              </a:lnSpc>
              <a:spcBef>
                <a:spcPts val="600"/>
              </a:spcBef>
              <a:spcAft>
                <a:spcPts val="600"/>
              </a:spcAft>
              <a:buClr>
                <a:srgbClr val="B08A5E"/>
              </a:buClr>
              <a:buFont typeface="Wingdings" panose="05000000000000000000" pitchFamily="2" charset="2"/>
              <a:buChar char="u"/>
              <a:tabLst>
                <a:tab pos="1181100" algn="l"/>
              </a:tabLst>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公开发行证券的公司信息披露内容与格式准则第</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16</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号</a:t>
            </a:r>
            <a:r>
              <a:rPr lang="en-US" altLang="zh-CN" sz="1600" dirty="0">
                <a:latin typeface="Times New Roman" panose="02020603050405020304" pitchFamily="18" charset="0"/>
                <a:ea typeface="楷体" panose="02010609060101010101" pitchFamily="49" charset="-122"/>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sym typeface="Times New Roman" panose="02020603050405020304" pitchFamily="18" charset="0"/>
              </a:rPr>
              <a:t>上市公司收购报告书</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月修订）</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342900" indent="-342900" algn="just">
              <a:lnSpc>
                <a:spcPct val="150000"/>
              </a:lnSpc>
              <a:spcBef>
                <a:spcPts val="600"/>
              </a:spcBef>
              <a:spcAft>
                <a:spcPts val="600"/>
              </a:spcAft>
              <a:buClr>
                <a:srgbClr val="B08A5E"/>
              </a:buClr>
              <a:buFont typeface="Wingdings" panose="05000000000000000000" pitchFamily="2" charset="2"/>
              <a:buChar char="u"/>
              <a:tabLst>
                <a:tab pos="1181100" algn="l"/>
              </a:tabLst>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公开发行证券的公司信息披露内容与格式准则第</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17</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号</a:t>
            </a:r>
            <a:r>
              <a:rPr lang="en-US" altLang="zh-CN" sz="1600" dirty="0">
                <a:latin typeface="Times New Roman" panose="02020603050405020304" pitchFamily="18" charset="0"/>
                <a:ea typeface="楷体" panose="02010609060101010101" pitchFamily="49" charset="-122"/>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sym typeface="Times New Roman" panose="02020603050405020304" pitchFamily="18" charset="0"/>
              </a:rPr>
              <a:t>要约收购报告书</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月修订）</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342900" indent="-342900" algn="just">
              <a:lnSpc>
                <a:spcPct val="150000"/>
              </a:lnSpc>
              <a:spcBef>
                <a:spcPts val="600"/>
              </a:spcBef>
              <a:spcAft>
                <a:spcPts val="600"/>
              </a:spcAft>
              <a:buClr>
                <a:srgbClr val="B08A5E"/>
              </a:buClr>
              <a:buFont typeface="Wingdings" panose="05000000000000000000" pitchFamily="2" charset="2"/>
              <a:buChar char="u"/>
              <a:tabLst>
                <a:tab pos="1181100" algn="l"/>
              </a:tabLst>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公开发行证券的公司信息披露内容与格式准则第</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18</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号</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被收购公司董事会报告</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月修订）</a:t>
            </a:r>
            <a:endParaRPr lang="zh-CN"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12" name="文本框 11">
            <a:extLst>
              <a:ext uri="{FF2B5EF4-FFF2-40B4-BE49-F238E27FC236}">
                <a16:creationId xmlns:a16="http://schemas.microsoft.com/office/drawing/2014/main" xmlns="" id="{9F127F61-59BF-4156-9CC0-B96CA05DAC44}"/>
              </a:ext>
            </a:extLst>
          </p:cNvPr>
          <p:cNvSpPr txBox="1"/>
          <p:nvPr/>
        </p:nvSpPr>
        <p:spPr>
          <a:xfrm>
            <a:off x="1701855" y="1539450"/>
            <a:ext cx="10758520" cy="669620"/>
          </a:xfrm>
          <a:prstGeom prst="rect">
            <a:avLst/>
          </a:prstGeom>
          <a:solidFill>
            <a:srgbClr val="C00000"/>
          </a:soli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1910" tIns="27940" rIns="41910" bIns="27940" numCol="1" spcCol="1270" anchor="ctr" anchorCtr="0">
            <a:noAutofit/>
          </a:bodyPr>
          <a:lstStyle/>
          <a:p>
            <a:pPr algn="ctr" defTabSz="977900">
              <a:lnSpc>
                <a:spcPct val="90000"/>
              </a:lnSpc>
              <a:spcBef>
                <a:spcPct val="0"/>
              </a:spcBef>
              <a:spcAft>
                <a:spcPct val="35000"/>
              </a:spcAft>
            </a:pPr>
            <a:r>
              <a:rPr lang="zh-CN" altLang="en-US" sz="20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本次修订与上市公司并购重组相关文件</a:t>
            </a:r>
            <a:endParaRPr lang="zh-CN" altLang="en-US" sz="18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6" name="文本框 5">
            <a:extLst>
              <a:ext uri="{FF2B5EF4-FFF2-40B4-BE49-F238E27FC236}">
                <a16:creationId xmlns:a16="http://schemas.microsoft.com/office/drawing/2014/main" xmlns="" id="{2D827239-FFEB-49E8-91E1-5DF9B3DD0EEF}"/>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43</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28611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xmlns="" id="{86987B35-B9F7-44C6-8603-59DE0A3F1AE9}"/>
              </a:ext>
            </a:extLst>
          </p:cNvPr>
          <p:cNvSpPr txBox="1"/>
          <p:nvPr/>
        </p:nvSpPr>
        <p:spPr>
          <a:xfrm>
            <a:off x="5785371" y="2340471"/>
            <a:ext cx="4968552" cy="830997"/>
          </a:xfrm>
          <a:prstGeom prst="rect">
            <a:avLst/>
          </a:prstGeom>
          <a:noFill/>
        </p:spPr>
        <p:txBody>
          <a:bodyPr wrap="square" rtlCol="0">
            <a:spAutoFit/>
          </a:bodyPr>
          <a:lstStyle/>
          <a:p>
            <a:r>
              <a:rPr lang="zh-CN" altLang="en-US" sz="4800" dirty="0">
                <a:latin typeface="楷体" panose="02010609060101010101" pitchFamily="49" charset="-122"/>
                <a:ea typeface="楷体" panose="02010609060101010101" pitchFamily="49" charset="-122"/>
              </a:rPr>
              <a:t>谢 谢</a:t>
            </a:r>
          </a:p>
        </p:txBody>
      </p:sp>
      <p:pic>
        <p:nvPicPr>
          <p:cNvPr id="3" name="图片 2" descr="图片包含 游戏机, 钟表&#10;&#10;描述已自动生成">
            <a:extLst>
              <a:ext uri="{FF2B5EF4-FFF2-40B4-BE49-F238E27FC236}">
                <a16:creationId xmlns:a16="http://schemas.microsoft.com/office/drawing/2014/main" xmlns="" id="{9A5BD822-2BB1-470B-A627-532EAE75661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41154" y="3852639"/>
            <a:ext cx="1920213" cy="1800200"/>
          </a:xfrm>
          <a:prstGeom prst="rect">
            <a:avLst/>
          </a:prstGeom>
        </p:spPr>
      </p:pic>
      <p:sp>
        <p:nvSpPr>
          <p:cNvPr id="4" name="文本框 3">
            <a:extLst>
              <a:ext uri="{FF2B5EF4-FFF2-40B4-BE49-F238E27FC236}">
                <a16:creationId xmlns:a16="http://schemas.microsoft.com/office/drawing/2014/main" xmlns="" id="{502F0627-CBDC-4CF2-8510-1E0477433ABF}"/>
              </a:ext>
            </a:extLst>
          </p:cNvPr>
          <p:cNvSpPr txBox="1"/>
          <p:nvPr/>
        </p:nvSpPr>
        <p:spPr>
          <a:xfrm>
            <a:off x="168747" y="252239"/>
            <a:ext cx="3816424" cy="2088232"/>
          </a:xfrm>
          <a:prstGeom prst="rect">
            <a:avLst/>
          </a:prstGeom>
          <a:solidFill>
            <a:srgbClr val="FFFFFF"/>
          </a:solidFill>
        </p:spPr>
        <p:txBody>
          <a:bodyPr wrap="square" rtlCol="0">
            <a:spAutoFit/>
          </a:bodyPr>
          <a:lstStyle/>
          <a:p>
            <a:endParaRPr lang="zh-CN" altLang="en-US" dirty="0"/>
          </a:p>
        </p:txBody>
      </p:sp>
      <p:sp>
        <p:nvSpPr>
          <p:cNvPr id="5" name="文本框 4">
            <a:extLst>
              <a:ext uri="{FF2B5EF4-FFF2-40B4-BE49-F238E27FC236}">
                <a16:creationId xmlns:a16="http://schemas.microsoft.com/office/drawing/2014/main" xmlns="" id="{1F59FC44-1950-417F-A55C-BB5B991599B3}"/>
              </a:ext>
            </a:extLst>
          </p:cNvPr>
          <p:cNvSpPr txBox="1"/>
          <p:nvPr/>
        </p:nvSpPr>
        <p:spPr>
          <a:xfrm>
            <a:off x="5929387" y="4521906"/>
            <a:ext cx="4680520" cy="461665"/>
          </a:xfrm>
          <a:prstGeom prst="rect">
            <a:avLst/>
          </a:prstGeom>
          <a:noFill/>
        </p:spPr>
        <p:txBody>
          <a:bodyPr wrap="square" rtlCol="0">
            <a:spAutoFit/>
          </a:bodyPr>
          <a:lstStyle/>
          <a:p>
            <a:r>
              <a:rPr lang="zh-CN" altLang="en-US" sz="2400" b="1" dirty="0">
                <a:solidFill>
                  <a:schemeClr val="bg1"/>
                </a:solidFill>
                <a:latin typeface="Arial" panose="020B0604020202020204" pitchFamily="34" charset="0"/>
                <a:ea typeface="楷体" panose="02010609060101010101" pitchFamily="49" charset="-122"/>
                <a:cs typeface="Arial" panose="020B0604020202020204" pitchFamily="34" charset="0"/>
              </a:rPr>
              <a:t>联系电话</a:t>
            </a:r>
            <a:r>
              <a:rPr lang="en-US" altLang="zh-CN" sz="2400" b="1" dirty="0">
                <a:solidFill>
                  <a:schemeClr val="bg1"/>
                </a:solidFill>
                <a:latin typeface="Arial" panose="020B0604020202020204" pitchFamily="34" charset="0"/>
                <a:ea typeface="楷体" panose="02010609060101010101" pitchFamily="49" charset="-122"/>
                <a:cs typeface="Arial" panose="020B0604020202020204" pitchFamily="34" charset="0"/>
              </a:rPr>
              <a:t>/</a:t>
            </a:r>
            <a:r>
              <a:rPr lang="zh-CN" altLang="en-US" sz="2400" b="1" dirty="0">
                <a:solidFill>
                  <a:schemeClr val="bg1"/>
                </a:solidFill>
                <a:latin typeface="Arial" panose="020B0604020202020204" pitchFamily="34" charset="0"/>
                <a:ea typeface="楷体" panose="02010609060101010101" pitchFamily="49" charset="-122"/>
                <a:cs typeface="Arial" panose="020B0604020202020204" pitchFamily="34" charset="0"/>
              </a:rPr>
              <a:t>微信号：</a:t>
            </a:r>
            <a:r>
              <a:rPr lang="en-US" altLang="zh-CN" sz="2000" b="1" dirty="0">
                <a:solidFill>
                  <a:schemeClr val="bg1"/>
                </a:solidFill>
                <a:latin typeface="Arial" panose="020B0604020202020204" pitchFamily="34" charset="0"/>
                <a:ea typeface="楷体" panose="02010609060101010101" pitchFamily="49" charset="-122"/>
                <a:cs typeface="Arial" panose="020B0604020202020204" pitchFamily="34" charset="0"/>
              </a:rPr>
              <a:t> 189 185 02575</a:t>
            </a:r>
            <a:endParaRPr lang="zh-CN" altLang="en-US" dirty="0">
              <a:solidFill>
                <a:schemeClr val="bg1"/>
              </a:solidFill>
            </a:endParaRPr>
          </a:p>
        </p:txBody>
      </p:sp>
    </p:spTree>
    <p:extLst>
      <p:ext uri="{BB962C8B-B14F-4D97-AF65-F5344CB8AC3E}">
        <p14:creationId xmlns:p14="http://schemas.microsoft.com/office/powerpoint/2010/main" xmlns="" val="387841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408D7A6-0143-4001-9468-33FC0BFB7AA3}"/>
              </a:ext>
            </a:extLst>
          </p:cNvPr>
          <p:cNvSpPr txBox="1">
            <a:spLocks/>
          </p:cNvSpPr>
          <p:nvPr/>
        </p:nvSpPr>
        <p:spPr>
          <a:xfrm>
            <a:off x="1824608" y="2586877"/>
            <a:ext cx="7561163" cy="473675"/>
          </a:xfrm>
          <a:prstGeom prst="rect">
            <a:avLst/>
          </a:prstGeom>
        </p:spPr>
        <p:txBody>
          <a:bodyPr lIns="90857" tIns="45439" rIns="90857" bIns="45439">
            <a:noAutofit/>
          </a:bodyPr>
          <a:lstStyle/>
          <a:p>
            <a:pPr defTabSz="952558">
              <a:spcBef>
                <a:spcPct val="0"/>
              </a:spcBef>
              <a:defRPr/>
            </a:pPr>
            <a:r>
              <a:rPr lang="zh-CN" altLang="en-US" sz="32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一、规范上市公司收购行为</a:t>
            </a:r>
          </a:p>
        </p:txBody>
      </p:sp>
      <p:sp>
        <p:nvSpPr>
          <p:cNvPr id="4" name="标题 1">
            <a:extLst>
              <a:ext uri="{FF2B5EF4-FFF2-40B4-BE49-F238E27FC236}">
                <a16:creationId xmlns:a16="http://schemas.microsoft.com/office/drawing/2014/main" xmlns="" id="{F48255C8-27BD-4EF9-ACA6-C7AEDD1B95E6}"/>
              </a:ext>
            </a:extLst>
          </p:cNvPr>
          <p:cNvSpPr txBox="1">
            <a:spLocks/>
          </p:cNvSpPr>
          <p:nvPr/>
        </p:nvSpPr>
        <p:spPr>
          <a:xfrm>
            <a:off x="2833043" y="3393843"/>
            <a:ext cx="7561163" cy="773575"/>
          </a:xfrm>
          <a:prstGeom prst="rect">
            <a:avLst/>
          </a:prstGeom>
        </p:spPr>
        <p:txBody>
          <a:bodyPr lIns="90857" tIns="45439" rIns="90857" bIns="45439">
            <a:noAutofit/>
          </a:bodyPr>
          <a:lstStyle/>
          <a:p>
            <a:pPr defTabSz="952558">
              <a:spcBef>
                <a:spcPct val="0"/>
              </a:spcBef>
              <a:defRPr/>
            </a:pPr>
            <a:r>
              <a:rPr lang="en-US" altLang="zh-CN" sz="2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2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 持股</a:t>
            </a:r>
            <a:r>
              <a:rPr lang="en-US" altLang="zh-CN" sz="2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24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以上股东增减持信披要求提升</a:t>
            </a:r>
          </a:p>
        </p:txBody>
      </p:sp>
    </p:spTree>
    <p:extLst>
      <p:ext uri="{BB962C8B-B14F-4D97-AF65-F5344CB8AC3E}">
        <p14:creationId xmlns:p14="http://schemas.microsoft.com/office/powerpoint/2010/main" xmlns="" val="210918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ïṣļiḍé">
            <a:extLst>
              <a:ext uri="{FF2B5EF4-FFF2-40B4-BE49-F238E27FC236}">
                <a16:creationId xmlns:a16="http://schemas.microsoft.com/office/drawing/2014/main" xmlns="" id="{9EAB45CD-E089-4BD2-8346-A40DC3DBFCBC}"/>
              </a:ext>
            </a:extLst>
          </p:cNvPr>
          <p:cNvSpPr/>
          <p:nvPr/>
        </p:nvSpPr>
        <p:spPr>
          <a:xfrm rot="16200000">
            <a:off x="1809404" y="3305699"/>
            <a:ext cx="1432330" cy="1167848"/>
          </a:xfrm>
          <a:prstGeom prst="blockArc">
            <a:avLst>
              <a:gd name="adj1" fmla="val 11410412"/>
              <a:gd name="adj2" fmla="val 20636306"/>
              <a:gd name="adj3" fmla="val 5809"/>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92500" lnSpcReduction="10000"/>
          </a:bodyPr>
          <a:lstStyle/>
          <a:p>
            <a:pPr algn="ctr" defTabSz="913765"/>
            <a:endParaRPr lang="zh-CN" altLang="en-US" sz="2800">
              <a:solidFill>
                <a:srgbClr val="FFFFFF"/>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10081120"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1.1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持股达到</a:t>
            </a: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后每变动</a:t>
            </a: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，“限制买卖期”从公告后</a:t>
            </a: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日延长至</a:t>
            </a: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日</a:t>
            </a:r>
          </a:p>
          <a:p>
            <a:pPr lvl="0">
              <a:spcBef>
                <a:spcPct val="0"/>
              </a:spcBef>
            </a:pPr>
            <a:endPar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8" name="矩形 37">
            <a:extLst>
              <a:ext uri="{FF2B5EF4-FFF2-40B4-BE49-F238E27FC236}">
                <a16:creationId xmlns:a16="http://schemas.microsoft.com/office/drawing/2014/main" xmlns="" id="{0D1D523C-8426-4404-952A-4E4A1443B9AA}"/>
              </a:ext>
            </a:extLst>
          </p:cNvPr>
          <p:cNvSpPr/>
          <p:nvPr/>
        </p:nvSpPr>
        <p:spPr>
          <a:xfrm>
            <a:off x="995124" y="1768845"/>
            <a:ext cx="11487389" cy="923330"/>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依据</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第六十三条规定，</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上市公司收购管理办法</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第</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13</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条（以下简称“</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”）相应修订，将投资者拥有权益的股份达到一个上市公司已发行的有</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表决权</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股份</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达到</a:t>
            </a:r>
            <a:r>
              <a:rPr lang="en-US" altLang="zh-CN" sz="1800" b="1" u="sng" dirty="0">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后</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每变动</a:t>
            </a:r>
            <a:r>
              <a:rPr lang="en-US" altLang="zh-CN" sz="1800" b="1" u="sng" dirty="0">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的“限制买卖期”，从前述事实发生之日起至公告后</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日内，</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延长至</a:t>
            </a:r>
            <a:r>
              <a:rPr lang="en-US" altLang="zh-CN" sz="1800" b="1" u="sng" dirty="0">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日内</a:t>
            </a: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a:t>
            </a:r>
            <a:endParaRPr lang="en-US" altLang="zh-CN"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9" name="矩形 8">
            <a:extLst>
              <a:ext uri="{FF2B5EF4-FFF2-40B4-BE49-F238E27FC236}">
                <a16:creationId xmlns:a16="http://schemas.microsoft.com/office/drawing/2014/main" xmlns="" id="{81D905EC-9710-430F-B103-9B6813FB945E}"/>
              </a:ext>
            </a:extLst>
          </p:cNvPr>
          <p:cNvSpPr/>
          <p:nvPr/>
        </p:nvSpPr>
        <p:spPr>
          <a:xfrm>
            <a:off x="967468" y="3707614"/>
            <a:ext cx="936104" cy="545690"/>
          </a:xfrm>
          <a:prstGeom prst="rect">
            <a:avLst/>
          </a:prstGeom>
          <a:solidFill>
            <a:srgbClr val="B08A5E"/>
          </a:solidFill>
          <a:effectLst>
            <a:outerShdw blurRad="50800" dist="38100" dir="2700000" algn="tl" rotWithShape="0">
              <a:prstClr val="black">
                <a:alpha val="40000"/>
              </a:prstClr>
            </a:outerShdw>
          </a:effectLst>
        </p:spPr>
        <p:txBody>
          <a:bodyPr wrap="square" rtlCol="0" anchor="ctr">
            <a:noAutofit/>
          </a:bodyPr>
          <a:lstStyle/>
          <a:p>
            <a:pPr algn="ctr"/>
            <a:r>
              <a:rPr lang="zh-CN" altLang="en-US" sz="18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两个</a:t>
            </a:r>
            <a:endParaRPr lang="en-US" altLang="zh-CN" sz="18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algn="ctr"/>
            <a:r>
              <a:rPr lang="zh-CN" altLang="en-US" sz="18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重点</a:t>
            </a:r>
          </a:p>
        </p:txBody>
      </p:sp>
      <p:sp>
        <p:nvSpPr>
          <p:cNvPr id="14" name="文本框 13">
            <a:extLst>
              <a:ext uri="{FF2B5EF4-FFF2-40B4-BE49-F238E27FC236}">
                <a16:creationId xmlns:a16="http://schemas.microsoft.com/office/drawing/2014/main" xmlns="" id="{14E79712-FFF5-4EB9-BAC3-AC98E14AF03A}"/>
              </a:ext>
            </a:extLst>
          </p:cNvPr>
          <p:cNvSpPr txBox="1"/>
          <p:nvPr/>
        </p:nvSpPr>
        <p:spPr>
          <a:xfrm>
            <a:off x="8741651" y="3090180"/>
            <a:ext cx="3452432" cy="2401385"/>
          </a:xfrm>
          <a:prstGeom prst="rect">
            <a:avLst/>
          </a:prstGeom>
          <a:noFill/>
          <a:ln w="12700">
            <a:solidFill>
              <a:schemeClr val="accent1">
                <a:lumMod val="20000"/>
                <a:lumOff val="80000"/>
              </a:schemeClr>
            </a:solidFill>
            <a:prstDash val="dash"/>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228600" indent="-228600">
              <a:lnSpc>
                <a:spcPct val="114000"/>
              </a:lnSpc>
              <a:buFont typeface="Wingdings" panose="05000000000000000000" pitchFamily="2" charset="2"/>
              <a:buChar char="Ø"/>
            </a:pP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持股比例由</a:t>
            </a:r>
            <a:r>
              <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7%</a:t>
            </a: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增至</a:t>
            </a:r>
            <a:r>
              <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12%</a:t>
            </a:r>
          </a:p>
          <a:p>
            <a:pPr marL="228600" indent="-228600">
              <a:lnSpc>
                <a:spcPct val="114000"/>
              </a:lnSpc>
              <a:buFont typeface="Wingdings" panose="05000000000000000000" pitchFamily="2" charset="2"/>
              <a:buChar char="ü"/>
            </a:pP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应当披露权益变动报告书，并且</a:t>
            </a:r>
            <a:r>
              <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日内不得再次进行买卖</a:t>
            </a:r>
            <a:endPar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228600" indent="-228600">
              <a:lnSpc>
                <a:spcPct val="114000"/>
              </a:lnSpc>
              <a:spcBef>
                <a:spcPts val="600"/>
              </a:spcBef>
              <a:buFont typeface="Wingdings" panose="05000000000000000000" pitchFamily="2" charset="2"/>
              <a:buChar char="Ø"/>
            </a:pP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持股比例由</a:t>
            </a:r>
            <a:r>
              <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11%</a:t>
            </a: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减少至</a:t>
            </a:r>
            <a:r>
              <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9%</a:t>
            </a:r>
          </a:p>
          <a:p>
            <a:pPr marL="228600" indent="-228600">
              <a:lnSpc>
                <a:spcPct val="114000"/>
              </a:lnSpc>
              <a:buFont typeface="Wingdings" panose="05000000000000000000" pitchFamily="2" charset="2"/>
              <a:buChar char="ü"/>
            </a:pP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虽然跨越</a:t>
            </a:r>
            <a:r>
              <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10%</a:t>
            </a: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刻度，也不触发相关义务</a:t>
            </a:r>
            <a:endPar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228600" indent="-228600">
              <a:lnSpc>
                <a:spcPct val="114000"/>
              </a:lnSpc>
              <a:spcBef>
                <a:spcPts val="600"/>
              </a:spcBef>
              <a:buFont typeface="Wingdings" panose="05000000000000000000" pitchFamily="2" charset="2"/>
              <a:buChar char="Ø"/>
            </a:pP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持股比例降至</a:t>
            </a:r>
            <a:r>
              <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以下时（或被动降至</a:t>
            </a:r>
            <a:r>
              <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以下后又主动减持股份）</a:t>
            </a:r>
            <a:endPar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228600" indent="-228600">
              <a:lnSpc>
                <a:spcPct val="114000"/>
              </a:lnSpc>
              <a:buFont typeface="Wingdings" panose="05000000000000000000" pitchFamily="2" charset="2"/>
              <a:buChar char="ü"/>
            </a:pP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即使“变动数量”未达到 </a:t>
            </a:r>
            <a:r>
              <a:rPr lang="en-US" altLang="zh-CN"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，也应当披露权益变动报告书</a:t>
            </a:r>
          </a:p>
          <a:p>
            <a:pPr marL="228600" indent="-228600">
              <a:lnSpc>
                <a:spcPct val="114000"/>
              </a:lnSpc>
              <a:buFont typeface="Wingdings" panose="05000000000000000000" pitchFamily="2" charset="2"/>
              <a:buChar char="ü"/>
            </a:pPr>
            <a:endPar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228600" indent="-228600">
              <a:lnSpc>
                <a:spcPct val="114000"/>
              </a:lnSpc>
              <a:buFont typeface="Wingdings" panose="05000000000000000000" pitchFamily="2" charset="2"/>
              <a:buChar char="ü"/>
            </a:pPr>
            <a:endParaRPr lang="zh-CN" altLang="en-US" sz="14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nvGrpSpPr>
          <p:cNvPr id="3" name="组合 2">
            <a:extLst>
              <a:ext uri="{FF2B5EF4-FFF2-40B4-BE49-F238E27FC236}">
                <a16:creationId xmlns:a16="http://schemas.microsoft.com/office/drawing/2014/main" xmlns="" id="{43DC67F2-46C9-4AB8-9A98-15FC604DBBFB}"/>
              </a:ext>
            </a:extLst>
          </p:cNvPr>
          <p:cNvGrpSpPr/>
          <p:nvPr/>
        </p:nvGrpSpPr>
        <p:grpSpPr>
          <a:xfrm>
            <a:off x="1028130" y="1368189"/>
            <a:ext cx="11454383" cy="396218"/>
            <a:chOff x="1028130" y="1368189"/>
            <a:chExt cx="9437761" cy="396218"/>
          </a:xfrm>
        </p:grpSpPr>
        <p:sp>
          <p:nvSpPr>
            <p:cNvPr id="39" name="Text10">
              <a:extLst>
                <a:ext uri="{FF2B5EF4-FFF2-40B4-BE49-F238E27FC236}">
                  <a16:creationId xmlns:a16="http://schemas.microsoft.com/office/drawing/2014/main" xmlns="" id="{EA025324-63AC-4FBC-89AD-095391C13E10}"/>
                </a:ext>
              </a:extLst>
            </p:cNvPr>
            <p:cNvSpPr>
              <a:spLocks noChangeArrowheads="1"/>
            </p:cNvSpPr>
            <p:nvPr/>
          </p:nvSpPr>
          <p:spPr bwMode="auto">
            <a:xfrm>
              <a:off x="1732569" y="1368189"/>
              <a:ext cx="656497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41" name="矩形 40">
              <a:extLst>
                <a:ext uri="{FF2B5EF4-FFF2-40B4-BE49-F238E27FC236}">
                  <a16:creationId xmlns:a16="http://schemas.microsoft.com/office/drawing/2014/main" xmlns="" id="{460E3962-B14D-4E8C-B92F-380FFED87454}"/>
                </a:ext>
              </a:extLst>
            </p:cNvPr>
            <p:cNvSpPr/>
            <p:nvPr/>
          </p:nvSpPr>
          <p:spPr>
            <a:xfrm>
              <a:off x="1028130" y="1719295"/>
              <a:ext cx="943776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4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AutoShape 22">
              <a:extLst>
                <a:ext uri="{FF2B5EF4-FFF2-40B4-BE49-F238E27FC236}">
                  <a16:creationId xmlns:a16="http://schemas.microsoft.com/office/drawing/2014/main" xmlns="" id="{E5F3F07D-4316-42E5-9F8B-389499ADE9D0}"/>
                </a:ext>
              </a:extLst>
            </p:cNvPr>
            <p:cNvSpPr>
              <a:spLocks noChangeArrowheads="1"/>
            </p:cNvSpPr>
            <p:nvPr/>
          </p:nvSpPr>
          <p:spPr bwMode="auto">
            <a:xfrm>
              <a:off x="1153752" y="1403617"/>
              <a:ext cx="227779" cy="293189"/>
            </a:xfrm>
            <a:prstGeom prst="parallelogram">
              <a:avLst>
                <a:gd name="adj" fmla="val 60000"/>
              </a:avLst>
            </a:prstGeom>
            <a:solidFill>
              <a:srgbClr val="B08A5E"/>
            </a:solidFill>
            <a:ln>
              <a:noFill/>
            </a:ln>
          </p:spPr>
          <p:txBody>
            <a:bodyPr wrap="none" anchor="ctr"/>
            <a:lstStyle/>
            <a:p>
              <a:pPr eaLnBrk="0" hangingPunct="0"/>
              <a:endParaRPr kumimoji="1" lang="zh-CN" altLang="zh-CN" sz="18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2" name="AutoShape 21">
              <a:extLst>
                <a:ext uri="{FF2B5EF4-FFF2-40B4-BE49-F238E27FC236}">
                  <a16:creationId xmlns:a16="http://schemas.microsoft.com/office/drawing/2014/main" xmlns="" id="{8557459B-F234-4296-940A-A8C4C168260A}"/>
                </a:ext>
              </a:extLst>
            </p:cNvPr>
            <p:cNvSpPr>
              <a:spLocks noChangeArrowheads="1"/>
            </p:cNvSpPr>
            <p:nvPr/>
          </p:nvSpPr>
          <p:spPr bwMode="auto">
            <a:xfrm>
              <a:off x="1034605" y="1403617"/>
              <a:ext cx="227779"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8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3" name="AutoShape 23">
              <a:extLst>
                <a:ext uri="{FF2B5EF4-FFF2-40B4-BE49-F238E27FC236}">
                  <a16:creationId xmlns:a16="http://schemas.microsoft.com/office/drawing/2014/main" xmlns="" id="{C6BB064D-3158-46E7-B0DE-AF6B411347CE}"/>
                </a:ext>
              </a:extLst>
            </p:cNvPr>
            <p:cNvSpPr>
              <a:spLocks noChangeArrowheads="1"/>
            </p:cNvSpPr>
            <p:nvPr/>
          </p:nvSpPr>
          <p:spPr bwMode="auto">
            <a:xfrm>
              <a:off x="1272898" y="1403617"/>
              <a:ext cx="227779"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8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19" name="文本框 18">
            <a:extLst>
              <a:ext uri="{FF2B5EF4-FFF2-40B4-BE49-F238E27FC236}">
                <a16:creationId xmlns:a16="http://schemas.microsoft.com/office/drawing/2014/main" xmlns="" id="{50EAD364-145A-499E-8707-057DC5948D5A}"/>
              </a:ext>
            </a:extLst>
          </p:cNvPr>
          <p:cNvSpPr txBox="1"/>
          <p:nvPr/>
        </p:nvSpPr>
        <p:spPr>
          <a:xfrm>
            <a:off x="4639171" y="3450541"/>
            <a:ext cx="2941846" cy="930524"/>
          </a:xfrm>
          <a:prstGeom prst="rect">
            <a:avLst/>
          </a:prstGeom>
          <a:solidFill>
            <a:srgbClr val="FFFFCC">
              <a:alpha val="61176"/>
            </a:srgbClr>
          </a:solid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228600" indent="-228600">
              <a:lnSpc>
                <a:spcPct val="114000"/>
              </a:lnSpc>
              <a:buAutoNum type="arabicPeriod"/>
            </a:pPr>
            <a:r>
              <a:rPr lang="zh-CN" altLang="en-US" sz="1600" dirty="0">
                <a:solidFill>
                  <a:srgbClr val="FF0000"/>
                </a:solidFill>
                <a:latin typeface="Times New Roman" panose="02020603050405020304" pitchFamily="18" charset="0"/>
                <a:ea typeface="楷体" panose="02010609060101010101" pitchFamily="49" charset="-122"/>
                <a:cs typeface="+mn-ea"/>
                <a:sym typeface="Times New Roman" panose="02020603050405020304" pitchFamily="18" charset="0"/>
              </a:rPr>
              <a:t>通过证券交易所的证券交易</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“每增加或者减少百分之五”，指股份</a:t>
            </a:r>
            <a:r>
              <a:rPr lang="zh-CN" altLang="en-US" sz="1600" b="1" u="sng"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“变动幅度”</a:t>
            </a:r>
            <a:endParaRPr lang="en-US" altLang="zh-CN" sz="1600" b="1" u="sng"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93" name="矩形: 圆角 92">
            <a:extLst>
              <a:ext uri="{FF2B5EF4-FFF2-40B4-BE49-F238E27FC236}">
                <a16:creationId xmlns:a16="http://schemas.microsoft.com/office/drawing/2014/main" xmlns="" id="{02F599A4-0AA5-4871-A002-95497E88A489}"/>
              </a:ext>
            </a:extLst>
          </p:cNvPr>
          <p:cNvSpPr/>
          <p:nvPr/>
        </p:nvSpPr>
        <p:spPr>
          <a:xfrm>
            <a:off x="2161864" y="2796841"/>
            <a:ext cx="2183347" cy="930525"/>
          </a:xfrm>
          <a:prstGeom prst="roundRec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修订中，结合优先股、特殊表决权安排等实践，强调有</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表决权股份</a:t>
            </a:r>
          </a:p>
        </p:txBody>
      </p:sp>
      <p:sp>
        <p:nvSpPr>
          <p:cNvPr id="49" name="矩形: 圆角 48">
            <a:extLst>
              <a:ext uri="{FF2B5EF4-FFF2-40B4-BE49-F238E27FC236}">
                <a16:creationId xmlns:a16="http://schemas.microsoft.com/office/drawing/2014/main" xmlns="" id="{D2AD46E4-6A83-4F34-9D07-075AAFF8826D}"/>
              </a:ext>
            </a:extLst>
          </p:cNvPr>
          <p:cNvSpPr/>
          <p:nvPr/>
        </p:nvSpPr>
        <p:spPr>
          <a:xfrm>
            <a:off x="2161864" y="4340671"/>
            <a:ext cx="2183347" cy="535402"/>
          </a:xfrm>
          <a:prstGeom prst="roundRec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结合</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原法规</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下两点注意事项理解</a:t>
            </a:r>
          </a:p>
        </p:txBody>
      </p:sp>
      <p:sp>
        <p:nvSpPr>
          <p:cNvPr id="50" name="文本框 49">
            <a:extLst>
              <a:ext uri="{FF2B5EF4-FFF2-40B4-BE49-F238E27FC236}">
                <a16:creationId xmlns:a16="http://schemas.microsoft.com/office/drawing/2014/main" xmlns="" id="{27BE4078-F800-4862-AA34-8D5E4328F90B}"/>
              </a:ext>
            </a:extLst>
          </p:cNvPr>
          <p:cNvSpPr txBox="1"/>
          <p:nvPr/>
        </p:nvSpPr>
        <p:spPr>
          <a:xfrm>
            <a:off x="4639171" y="4815734"/>
            <a:ext cx="2802384" cy="621081"/>
          </a:xfrm>
          <a:prstGeom prst="rect">
            <a:avLst/>
          </a:prstGeom>
          <a:solidFill>
            <a:srgbClr val="FFFFCC">
              <a:alpha val="61176"/>
            </a:srgbClr>
          </a:solid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228600" indent="-228600">
              <a:lnSpc>
                <a:spcPct val="114000"/>
              </a:lnSpc>
              <a:buFont typeface="+mj-lt"/>
              <a:buAutoNum type="arabicPeriod" startAt="2"/>
            </a:pP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该条中的“</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日”是指</a:t>
            </a:r>
            <a:r>
              <a:rPr lang="zh-CN" altLang="en-US" sz="1600" b="1" u="sng"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交易日</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u="sng"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不含公告日当天</a:t>
            </a:r>
          </a:p>
        </p:txBody>
      </p:sp>
      <p:sp>
        <p:nvSpPr>
          <p:cNvPr id="5" name="箭头: 右 4">
            <a:extLst>
              <a:ext uri="{FF2B5EF4-FFF2-40B4-BE49-F238E27FC236}">
                <a16:creationId xmlns:a16="http://schemas.microsoft.com/office/drawing/2014/main" xmlns="" id="{D1CE7528-6034-47A3-B224-0D0E824BFC90}"/>
              </a:ext>
            </a:extLst>
          </p:cNvPr>
          <p:cNvSpPr/>
          <p:nvPr/>
        </p:nvSpPr>
        <p:spPr>
          <a:xfrm rot="18711391">
            <a:off x="7619298" y="3082282"/>
            <a:ext cx="576064" cy="360137"/>
          </a:xfrm>
          <a:prstGeom prst="rightArrow">
            <a:avLst/>
          </a:prstGeom>
          <a:solidFill>
            <a:schemeClr val="bg1">
              <a:lumMod val="75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cxnSp>
        <p:nvCxnSpPr>
          <p:cNvPr id="58" name="直接箭头连接符 29">
            <a:extLst>
              <a:ext uri="{FF2B5EF4-FFF2-40B4-BE49-F238E27FC236}">
                <a16:creationId xmlns:a16="http://schemas.microsoft.com/office/drawing/2014/main" xmlns="" id="{E53960A9-3D0D-417A-8C35-DD1D3CF94441}"/>
              </a:ext>
            </a:extLst>
          </p:cNvPr>
          <p:cNvCxnSpPr>
            <a:cxnSpLocks noChangeShapeType="1"/>
            <a:stCxn id="49" idx="3"/>
            <a:endCxn id="19" idx="1"/>
          </p:cNvCxnSpPr>
          <p:nvPr/>
        </p:nvCxnSpPr>
        <p:spPr bwMode="auto">
          <a:xfrm flipV="1">
            <a:off x="4345211" y="3915803"/>
            <a:ext cx="293960" cy="692569"/>
          </a:xfrm>
          <a:prstGeom prst="straightConnector1">
            <a:avLst/>
          </a:prstGeom>
          <a:noFill/>
          <a:ln w="12700">
            <a:solidFill>
              <a:srgbClr val="000000"/>
            </a:solidFill>
            <a:bevel/>
            <a:headEnd/>
            <a:tailEnd type="arrow" w="med" len="med"/>
          </a:ln>
          <a:extLst>
            <a:ext uri="{909E8E84-426E-40DD-AFC4-6F175D3DCCD1}">
              <a14:hiddenFill xmlns:a14="http://schemas.microsoft.com/office/drawing/2010/main" xmlns="">
                <a:noFill/>
              </a14:hiddenFill>
            </a:ext>
          </a:extLst>
        </p:spPr>
      </p:cxnSp>
      <p:cxnSp>
        <p:nvCxnSpPr>
          <p:cNvPr id="59" name="直接箭头连接符 32">
            <a:extLst>
              <a:ext uri="{FF2B5EF4-FFF2-40B4-BE49-F238E27FC236}">
                <a16:creationId xmlns:a16="http://schemas.microsoft.com/office/drawing/2014/main" xmlns="" id="{E48512A4-E95C-4113-96A1-B05E78507F53}"/>
              </a:ext>
            </a:extLst>
          </p:cNvPr>
          <p:cNvCxnSpPr>
            <a:cxnSpLocks noChangeShapeType="1"/>
            <a:stCxn id="49" idx="3"/>
            <a:endCxn id="50" idx="1"/>
          </p:cNvCxnSpPr>
          <p:nvPr/>
        </p:nvCxnSpPr>
        <p:spPr bwMode="auto">
          <a:xfrm>
            <a:off x="4345211" y="4608372"/>
            <a:ext cx="293960" cy="517903"/>
          </a:xfrm>
          <a:prstGeom prst="straightConnector1">
            <a:avLst/>
          </a:prstGeom>
          <a:noFill/>
          <a:ln w="12700">
            <a:solidFill>
              <a:srgbClr val="000000"/>
            </a:solidFill>
            <a:bevel/>
            <a:headEnd/>
            <a:tailEnd type="arrow" w="med" len="med"/>
          </a:ln>
          <a:extLst>
            <a:ext uri="{909E8E84-426E-40DD-AFC4-6F175D3DCCD1}">
              <a14:hiddenFill xmlns:a14="http://schemas.microsoft.com/office/drawing/2010/main" xmlns="">
                <a:noFill/>
              </a14:hiddenFill>
            </a:ext>
          </a:extLst>
        </p:spPr>
      </p:cxnSp>
      <p:sp>
        <p:nvSpPr>
          <p:cNvPr id="63" name="文本框 62">
            <a:extLst>
              <a:ext uri="{FF2B5EF4-FFF2-40B4-BE49-F238E27FC236}">
                <a16:creationId xmlns:a16="http://schemas.microsoft.com/office/drawing/2014/main" xmlns="" id="{4DCD251B-CF41-4D1D-89A4-E7BB40EFDF9D}"/>
              </a:ext>
            </a:extLst>
          </p:cNvPr>
          <p:cNvSpPr txBox="1"/>
          <p:nvPr/>
        </p:nvSpPr>
        <p:spPr>
          <a:xfrm>
            <a:off x="8741651" y="2700511"/>
            <a:ext cx="3452432" cy="335616"/>
          </a:xfrm>
          <a:prstGeom prst="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algn="ctr">
              <a:lnSpc>
                <a:spcPct val="114000"/>
              </a:lnSpc>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举例理解</a:t>
            </a:r>
          </a:p>
        </p:txBody>
      </p:sp>
      <p:grpSp>
        <p:nvGrpSpPr>
          <p:cNvPr id="4" name="组合 3">
            <a:extLst>
              <a:ext uri="{FF2B5EF4-FFF2-40B4-BE49-F238E27FC236}">
                <a16:creationId xmlns:a16="http://schemas.microsoft.com/office/drawing/2014/main" xmlns="" id="{B3694612-3CCE-41C0-807A-6276A6A2FB72}"/>
              </a:ext>
            </a:extLst>
          </p:cNvPr>
          <p:cNvGrpSpPr/>
          <p:nvPr/>
        </p:nvGrpSpPr>
        <p:grpSpPr>
          <a:xfrm>
            <a:off x="960438" y="5401425"/>
            <a:ext cx="11522075" cy="1547561"/>
            <a:chOff x="960438" y="5401423"/>
            <a:chExt cx="11522075" cy="1330211"/>
          </a:xfrm>
        </p:grpSpPr>
        <p:sp>
          <p:nvSpPr>
            <p:cNvPr id="25" name="矩形: 圆角 60">
              <a:extLst>
                <a:ext uri="{FF2B5EF4-FFF2-40B4-BE49-F238E27FC236}">
                  <a16:creationId xmlns:a16="http://schemas.microsoft.com/office/drawing/2014/main" xmlns="" id="{E35863F3-A19E-4524-BFB0-6421B039C4F6}"/>
                </a:ext>
              </a:extLst>
            </p:cNvPr>
            <p:cNvSpPr/>
            <p:nvPr/>
          </p:nvSpPr>
          <p:spPr>
            <a:xfrm>
              <a:off x="960438" y="6021037"/>
              <a:ext cx="11487389" cy="710171"/>
            </a:xfrm>
            <a:prstGeom prst="roundRect">
              <a:avLst/>
            </a:prstGeom>
            <a:solidFill>
              <a:srgbClr val="F8F5F1"/>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3" name="Text Box 38">
              <a:extLst>
                <a:ext uri="{FF2B5EF4-FFF2-40B4-BE49-F238E27FC236}">
                  <a16:creationId xmlns:a16="http://schemas.microsoft.com/office/drawing/2014/main" xmlns="" id="{3831816B-1ABF-401A-96BD-2CB8B6E6CAC4}"/>
                </a:ext>
              </a:extLst>
            </p:cNvPr>
            <p:cNvSpPr txBox="1">
              <a:spLocks noChangeArrowheads="1"/>
            </p:cNvSpPr>
            <p:nvPr/>
          </p:nvSpPr>
          <p:spPr bwMode="auto">
            <a:xfrm>
              <a:off x="1732568" y="5507663"/>
              <a:ext cx="8785562" cy="369332"/>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p>
          </p:txBody>
        </p:sp>
        <p:sp>
          <p:nvSpPr>
            <p:cNvPr id="44" name="Freeform 3">
              <a:extLst>
                <a:ext uri="{FF2B5EF4-FFF2-40B4-BE49-F238E27FC236}">
                  <a16:creationId xmlns:a16="http://schemas.microsoft.com/office/drawing/2014/main" xmlns="" id="{419BD148-5527-42F7-B988-0549F6CC6379}"/>
                </a:ext>
              </a:extLst>
            </p:cNvPr>
            <p:cNvSpPr>
              <a:spLocks/>
            </p:cNvSpPr>
            <p:nvPr/>
          </p:nvSpPr>
          <p:spPr bwMode="auto">
            <a:xfrm>
              <a:off x="1032843" y="5671423"/>
              <a:ext cx="11449670" cy="270000"/>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sz="28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6" name="矩形 45">
              <a:extLst>
                <a:ext uri="{FF2B5EF4-FFF2-40B4-BE49-F238E27FC236}">
                  <a16:creationId xmlns:a16="http://schemas.microsoft.com/office/drawing/2014/main" xmlns="" id="{65D75D19-0CD5-4105-8E9E-16F66C532B20}"/>
                </a:ext>
              </a:extLst>
            </p:cNvPr>
            <p:cNvSpPr/>
            <p:nvPr/>
          </p:nvSpPr>
          <p:spPr>
            <a:xfrm>
              <a:off x="960835" y="6085303"/>
              <a:ext cx="11344245" cy="646331"/>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本次修订延长了限制买卖的窗口期，除延缓持股</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以上股东增减持节奏，促使其充分履行信息披露义务外，亦有助于投资者在获悉持股</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以上股东权益变动后更充分地进行分析和投资判断。</a:t>
              </a:r>
            </a:p>
          </p:txBody>
        </p:sp>
        <p:pic>
          <p:nvPicPr>
            <p:cNvPr id="26" name="图形 184">
              <a:extLst>
                <a:ext uri="{FF2B5EF4-FFF2-40B4-BE49-F238E27FC236}">
                  <a16:creationId xmlns:a16="http://schemas.microsoft.com/office/drawing/2014/main" xmlns="" id="{832CC6A4-DCB4-4D57-8C2E-35F40FC3FDB8}"/>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1102964" y="5401423"/>
              <a:ext cx="629604" cy="540000"/>
            </a:xfrm>
            <a:prstGeom prst="rect">
              <a:avLst/>
            </a:prstGeom>
          </p:spPr>
        </p:pic>
      </p:grpSp>
      <p:sp>
        <p:nvSpPr>
          <p:cNvPr id="27" name="文本框 26">
            <a:extLst>
              <a:ext uri="{FF2B5EF4-FFF2-40B4-BE49-F238E27FC236}">
                <a16:creationId xmlns:a16="http://schemas.microsoft.com/office/drawing/2014/main" xmlns="" id="{C0EB7690-3DF1-4343-8D06-3D61F3ED9916}"/>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7</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8582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98144" y="637394"/>
            <a:ext cx="8839755"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1.2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持股</a:t>
            </a: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以后，持股每变动</a:t>
            </a: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时增加信息披露要求</a:t>
            </a:r>
          </a:p>
        </p:txBody>
      </p:sp>
      <p:grpSp>
        <p:nvGrpSpPr>
          <p:cNvPr id="4" name="组合 3">
            <a:extLst>
              <a:ext uri="{FF2B5EF4-FFF2-40B4-BE49-F238E27FC236}">
                <a16:creationId xmlns:a16="http://schemas.microsoft.com/office/drawing/2014/main" xmlns="" id="{3216E12E-73E0-4750-8CCA-A6359ACC96C3}"/>
              </a:ext>
            </a:extLst>
          </p:cNvPr>
          <p:cNvGrpSpPr/>
          <p:nvPr/>
        </p:nvGrpSpPr>
        <p:grpSpPr>
          <a:xfrm>
            <a:off x="995123" y="1368656"/>
            <a:ext cx="11631008" cy="5633452"/>
            <a:chOff x="995123" y="1368656"/>
            <a:chExt cx="9614784" cy="5633452"/>
          </a:xfrm>
        </p:grpSpPr>
        <p:sp>
          <p:nvSpPr>
            <p:cNvPr id="24" name="矩形: 圆角 60">
              <a:extLst>
                <a:ext uri="{FF2B5EF4-FFF2-40B4-BE49-F238E27FC236}">
                  <a16:creationId xmlns:a16="http://schemas.microsoft.com/office/drawing/2014/main" xmlns="" id="{E35863F3-A19E-4524-BFB0-6421B039C4F6}"/>
                </a:ext>
              </a:extLst>
            </p:cNvPr>
            <p:cNvSpPr/>
            <p:nvPr/>
          </p:nvSpPr>
          <p:spPr>
            <a:xfrm>
              <a:off x="995124" y="3584507"/>
              <a:ext cx="9523007" cy="1258945"/>
            </a:xfrm>
            <a:prstGeom prst="roundRect">
              <a:avLst/>
            </a:prstGeom>
            <a:solidFill>
              <a:srgbClr val="F8F5F1"/>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9" name="Text10">
              <a:extLst>
                <a:ext uri="{FF2B5EF4-FFF2-40B4-BE49-F238E27FC236}">
                  <a16:creationId xmlns:a16="http://schemas.microsoft.com/office/drawing/2014/main" xmlns="" id="{EA025324-63AC-4FBC-89AD-095391C13E10}"/>
                </a:ext>
              </a:extLst>
            </p:cNvPr>
            <p:cNvSpPr>
              <a:spLocks noChangeArrowheads="1"/>
            </p:cNvSpPr>
            <p:nvPr/>
          </p:nvSpPr>
          <p:spPr bwMode="auto">
            <a:xfrm>
              <a:off x="1732569" y="1368656"/>
              <a:ext cx="656497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41" name="矩形 40">
              <a:extLst>
                <a:ext uri="{FF2B5EF4-FFF2-40B4-BE49-F238E27FC236}">
                  <a16:creationId xmlns:a16="http://schemas.microsoft.com/office/drawing/2014/main" xmlns="" id="{460E3962-B14D-4E8C-B92F-380FFED87454}"/>
                </a:ext>
              </a:extLst>
            </p:cNvPr>
            <p:cNvSpPr/>
            <p:nvPr/>
          </p:nvSpPr>
          <p:spPr>
            <a:xfrm>
              <a:off x="1028130" y="1719295"/>
              <a:ext cx="9437761"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AutoShape 22">
              <a:extLst>
                <a:ext uri="{FF2B5EF4-FFF2-40B4-BE49-F238E27FC236}">
                  <a16:creationId xmlns:a16="http://schemas.microsoft.com/office/drawing/2014/main" xmlns="" id="{E5F3F07D-4316-42E5-9F8B-389499ADE9D0}"/>
                </a:ext>
              </a:extLst>
            </p:cNvPr>
            <p:cNvSpPr>
              <a:spLocks noChangeArrowheads="1"/>
            </p:cNvSpPr>
            <p:nvPr/>
          </p:nvSpPr>
          <p:spPr bwMode="auto">
            <a:xfrm>
              <a:off x="1153752" y="1403617"/>
              <a:ext cx="227779" cy="293189"/>
            </a:xfrm>
            <a:prstGeom prst="parallelogram">
              <a:avLst>
                <a:gd name="adj" fmla="val 60000"/>
              </a:avLst>
            </a:prstGeom>
            <a:solidFill>
              <a:srgbClr val="B08A5E"/>
            </a:solidFill>
            <a:ln>
              <a:noFill/>
            </a:ln>
          </p:spPr>
          <p:txBody>
            <a:bodyPr wrap="none" anchor="ctr"/>
            <a:lstStyle/>
            <a:p>
              <a:pPr eaLnBrk="0" hangingPunct="0"/>
              <a:endParaRPr kumimoji="1" lang="zh-CN" altLang="zh-CN" sz="16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8" name="矩形 37">
              <a:extLst>
                <a:ext uri="{FF2B5EF4-FFF2-40B4-BE49-F238E27FC236}">
                  <a16:creationId xmlns:a16="http://schemas.microsoft.com/office/drawing/2014/main" xmlns="" id="{0D1D523C-8426-4404-952A-4E4A1443B9AA}"/>
                </a:ext>
              </a:extLst>
            </p:cNvPr>
            <p:cNvSpPr/>
            <p:nvPr/>
          </p:nvSpPr>
          <p:spPr>
            <a:xfrm>
              <a:off x="995124" y="1768845"/>
              <a:ext cx="9470767" cy="1077218"/>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投资者及其一致行动人持有有表决权的股份达到一个上市公司已发行的有表决权股份</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达到</a:t>
              </a:r>
              <a:r>
                <a:rPr lang="en-US" altLang="zh-CN" sz="1800" b="1" u="sng" dirty="0">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后，其所持该上市公司已发行的有表决权股份比例</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每增加或者减少</a:t>
              </a:r>
              <a:r>
                <a:rPr lang="en-US" altLang="zh-CN" sz="1800" b="1" u="sng" dirty="0">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，应当在该事实发生的</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次日</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通知该上市公司，并予公告。</a:t>
              </a:r>
            </a:p>
            <a:p>
              <a:pPr marL="171450" indent="-171450" algn="just">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上述变动</a:t>
              </a:r>
              <a:r>
                <a:rPr lang="en-US" altLang="zh-CN" sz="1800" dirty="0">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的</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公告披露相对简要</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，且</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未设置限制买卖的敏感期</a:t>
              </a: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a:t>
              </a:r>
              <a:endParaRPr lang="en-US" altLang="zh-CN" sz="18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3" name="Text Box 38">
              <a:extLst>
                <a:ext uri="{FF2B5EF4-FFF2-40B4-BE49-F238E27FC236}">
                  <a16:creationId xmlns:a16="http://schemas.microsoft.com/office/drawing/2014/main" xmlns="" id="{3831816B-1ABF-401A-96BD-2CB8B6E6CAC4}"/>
                </a:ext>
              </a:extLst>
            </p:cNvPr>
            <p:cNvSpPr txBox="1">
              <a:spLocks noChangeArrowheads="1"/>
            </p:cNvSpPr>
            <p:nvPr/>
          </p:nvSpPr>
          <p:spPr bwMode="auto">
            <a:xfrm>
              <a:off x="1732568" y="3061588"/>
              <a:ext cx="8785562" cy="369332"/>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p>
          </p:txBody>
        </p:sp>
        <p:sp>
          <p:nvSpPr>
            <p:cNvPr id="44" name="Freeform 3">
              <a:extLst>
                <a:ext uri="{FF2B5EF4-FFF2-40B4-BE49-F238E27FC236}">
                  <a16:creationId xmlns:a16="http://schemas.microsoft.com/office/drawing/2014/main" xmlns="" id="{419BD148-5527-42F7-B988-0549F6CC6379}"/>
                </a:ext>
              </a:extLst>
            </p:cNvPr>
            <p:cNvSpPr>
              <a:spLocks/>
            </p:cNvSpPr>
            <p:nvPr/>
          </p:nvSpPr>
          <p:spPr bwMode="auto">
            <a:xfrm>
              <a:off x="1032843" y="3242955"/>
              <a:ext cx="9433048" cy="256903"/>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sz="16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6" name="矩形 45">
              <a:extLst>
                <a:ext uri="{FF2B5EF4-FFF2-40B4-BE49-F238E27FC236}">
                  <a16:creationId xmlns:a16="http://schemas.microsoft.com/office/drawing/2014/main" xmlns="" id="{65D75D19-0CD5-4105-8E9E-16F66C532B20}"/>
                </a:ext>
              </a:extLst>
            </p:cNvPr>
            <p:cNvSpPr/>
            <p:nvPr/>
          </p:nvSpPr>
          <p:spPr>
            <a:xfrm>
              <a:off x="995123" y="3731850"/>
              <a:ext cx="9485288" cy="984885"/>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2018</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4</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月，沪深交易所分别发布了</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上市公司收购及股份权益变动信息披露业务指引（征求意见稿）</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，对持股</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以上股东持股每变动</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要求进行提示性公告。该指引虽未正式实施，但在实践中已有部分上市公司按上述要求执行的案例。</a:t>
              </a:r>
              <a:endPar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gn="just">
                <a:spcBef>
                  <a:spcPts val="600"/>
                </a:spcBef>
                <a:spcAft>
                  <a:spcPts val="600"/>
                </a:spcAft>
                <a:buClr>
                  <a:srgbClr val="B69B80"/>
                </a:buClr>
                <a:buFont typeface="Wingdings" panose="05000000000000000000" pitchFamily="2" charset="2"/>
                <a:buChar char="u"/>
                <a:defRPr/>
              </a:pP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本次</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及</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收购办法</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的配套修订，对持股每变动</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的披露要求进行了明确。</a:t>
              </a:r>
            </a:p>
          </p:txBody>
        </p:sp>
        <p:sp>
          <p:nvSpPr>
            <p:cNvPr id="82" name="AutoShape 21">
              <a:extLst>
                <a:ext uri="{FF2B5EF4-FFF2-40B4-BE49-F238E27FC236}">
                  <a16:creationId xmlns:a16="http://schemas.microsoft.com/office/drawing/2014/main" xmlns="" id="{8557459B-F234-4296-940A-A8C4C168260A}"/>
                </a:ext>
              </a:extLst>
            </p:cNvPr>
            <p:cNvSpPr>
              <a:spLocks noChangeArrowheads="1"/>
            </p:cNvSpPr>
            <p:nvPr/>
          </p:nvSpPr>
          <p:spPr bwMode="auto">
            <a:xfrm>
              <a:off x="1034605" y="1403617"/>
              <a:ext cx="227779"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6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3" name="AutoShape 23">
              <a:extLst>
                <a:ext uri="{FF2B5EF4-FFF2-40B4-BE49-F238E27FC236}">
                  <a16:creationId xmlns:a16="http://schemas.microsoft.com/office/drawing/2014/main" xmlns="" id="{C6BB064D-3158-46E7-B0DE-AF6B411347CE}"/>
                </a:ext>
              </a:extLst>
            </p:cNvPr>
            <p:cNvSpPr>
              <a:spLocks noChangeArrowheads="1"/>
            </p:cNvSpPr>
            <p:nvPr/>
          </p:nvSpPr>
          <p:spPr bwMode="auto">
            <a:xfrm>
              <a:off x="1272898" y="1403617"/>
              <a:ext cx="227779"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6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0" name="矩形 19">
              <a:extLst>
                <a:ext uri="{FF2B5EF4-FFF2-40B4-BE49-F238E27FC236}">
                  <a16:creationId xmlns:a16="http://schemas.microsoft.com/office/drawing/2014/main" xmlns="" id="{DAFA299A-2B6C-4A2B-A07E-2B99B880D041}"/>
                </a:ext>
              </a:extLst>
            </p:cNvPr>
            <p:cNvSpPr/>
            <p:nvPr/>
          </p:nvSpPr>
          <p:spPr>
            <a:xfrm>
              <a:off x="995124" y="5589576"/>
              <a:ext cx="9614783" cy="338554"/>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月</a:t>
              </a:r>
              <a:r>
                <a:rPr lang="en-US" altLang="zh-CN" sz="1600" dirty="0">
                  <a:latin typeface="Times New Roman" panose="02020603050405020304" pitchFamily="18" charset="0"/>
                  <a:ea typeface="楷体" panose="02010609060101010101" pitchFamily="49" charset="-122"/>
                  <a:cs typeface="+mn-ea"/>
                  <a:sym typeface="Times New Roman" panose="02020603050405020304" pitchFamily="18" charset="0"/>
                </a:rPr>
                <a:t>28</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日，深交所发布了</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上市公司</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以上股东持股增减变动</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b="1" u="sng" dirty="0">
                  <a:latin typeface="Times New Roman" panose="02020603050405020304" pitchFamily="18" charset="0"/>
                  <a:ea typeface="楷体" panose="02010609060101010101" pitchFamily="49" charset="-122"/>
                  <a:cs typeface="+mn-ea"/>
                  <a:sym typeface="Times New Roman" panose="02020603050405020304" pitchFamily="18" charset="0"/>
                </a:rPr>
                <a:t>的公告格式</a:t>
              </a:r>
              <a:r>
                <a:rPr lang="en-US" altLang="zh-CN" sz="1600" b="1" u="sng"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，可以在实务中遵照执行。</a:t>
              </a:r>
            </a:p>
          </p:txBody>
        </p:sp>
        <p:grpSp>
          <p:nvGrpSpPr>
            <p:cNvPr id="3" name="组合 2">
              <a:extLst>
                <a:ext uri="{FF2B5EF4-FFF2-40B4-BE49-F238E27FC236}">
                  <a16:creationId xmlns:a16="http://schemas.microsoft.com/office/drawing/2014/main" xmlns="" id="{EE6FFF5D-E0BE-4329-B397-CA03E9BA735F}"/>
                </a:ext>
              </a:extLst>
            </p:cNvPr>
            <p:cNvGrpSpPr/>
            <p:nvPr/>
          </p:nvGrpSpPr>
          <p:grpSpPr>
            <a:xfrm>
              <a:off x="1153752" y="5048169"/>
              <a:ext cx="346925" cy="417135"/>
              <a:chOff x="738188" y="4032751"/>
              <a:chExt cx="631112" cy="828000"/>
            </a:xfrm>
          </p:grpSpPr>
          <p:sp>
            <p:nvSpPr>
              <p:cNvPr id="21" name="Oval 16">
                <a:extLst>
                  <a:ext uri="{FF2B5EF4-FFF2-40B4-BE49-F238E27FC236}">
                    <a16:creationId xmlns:a16="http://schemas.microsoft.com/office/drawing/2014/main" xmlns="" id="{5602F92A-6A48-457A-863E-980A2866480B}"/>
                  </a:ext>
                </a:extLst>
              </p:cNvPr>
              <p:cNvSpPr/>
              <p:nvPr/>
            </p:nvSpPr>
            <p:spPr bwMode="ltGray">
              <a:xfrm>
                <a:off x="738188" y="4032751"/>
                <a:ext cx="631112" cy="828000"/>
              </a:xfrm>
              <a:prstGeom prst="ellipse">
                <a:avLst/>
              </a:prstGeom>
              <a:noFill/>
              <a:ln w="12700" cap="flat" cmpd="sng" algn="ctr">
                <a:solidFill>
                  <a:srgbClr val="DB536A">
                    <a:lumMod val="75000"/>
                  </a:srgbClr>
                </a:solidFill>
                <a:prstDash val="solid"/>
              </a:ln>
              <a:effectLst/>
            </p:spPr>
            <p:txBody>
              <a:bodyPr rtlCol="0" anchor="ctr"/>
              <a:lstStyle/>
              <a:p>
                <a:pPr algn="ctr" defTabSz="1018824">
                  <a:defRPr/>
                </a:pPr>
                <a:endParaRPr lang="en-GB" sz="1600" kern="0" dirty="0" err="1">
                  <a:solidFill>
                    <a:srgbClr val="FFFFFF"/>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2" name="Freeform 4993">
                <a:extLst>
                  <a:ext uri="{FF2B5EF4-FFF2-40B4-BE49-F238E27FC236}">
                    <a16:creationId xmlns:a16="http://schemas.microsoft.com/office/drawing/2014/main" xmlns="" id="{3BF5BE74-BB19-4D38-856E-C44A786B96F0}"/>
                  </a:ext>
                </a:extLst>
              </p:cNvPr>
              <p:cNvSpPr>
                <a:spLocks noEditPoints="1"/>
              </p:cNvSpPr>
              <p:nvPr/>
            </p:nvSpPr>
            <p:spPr bwMode="auto">
              <a:xfrm>
                <a:off x="929309" y="4219654"/>
                <a:ext cx="368927" cy="454193"/>
              </a:xfrm>
              <a:custGeom>
                <a:avLst/>
                <a:gdLst>
                  <a:gd name="T0" fmla="*/ 188 w 336"/>
                  <a:gd name="T1" fmla="*/ 270 h 384"/>
                  <a:gd name="T2" fmla="*/ 204 w 336"/>
                  <a:gd name="T3" fmla="*/ 282 h 384"/>
                  <a:gd name="T4" fmla="*/ 226 w 336"/>
                  <a:gd name="T5" fmla="*/ 306 h 384"/>
                  <a:gd name="T6" fmla="*/ 228 w 336"/>
                  <a:gd name="T7" fmla="*/ 320 h 384"/>
                  <a:gd name="T8" fmla="*/ 212 w 336"/>
                  <a:gd name="T9" fmla="*/ 348 h 384"/>
                  <a:gd name="T10" fmla="*/ 166 w 336"/>
                  <a:gd name="T11" fmla="*/ 368 h 384"/>
                  <a:gd name="T12" fmla="*/ 116 w 336"/>
                  <a:gd name="T13" fmla="*/ 376 h 384"/>
                  <a:gd name="T14" fmla="*/ 10 w 336"/>
                  <a:gd name="T15" fmla="*/ 384 h 384"/>
                  <a:gd name="T16" fmla="*/ 2 w 336"/>
                  <a:gd name="T17" fmla="*/ 380 h 384"/>
                  <a:gd name="T18" fmla="*/ 0 w 336"/>
                  <a:gd name="T19" fmla="*/ 374 h 384"/>
                  <a:gd name="T20" fmla="*/ 6 w 336"/>
                  <a:gd name="T21" fmla="*/ 364 h 384"/>
                  <a:gd name="T22" fmla="*/ 54 w 336"/>
                  <a:gd name="T23" fmla="*/ 362 h 384"/>
                  <a:gd name="T24" fmla="*/ 156 w 336"/>
                  <a:gd name="T25" fmla="*/ 350 h 384"/>
                  <a:gd name="T26" fmla="*/ 206 w 336"/>
                  <a:gd name="T27" fmla="*/ 328 h 384"/>
                  <a:gd name="T28" fmla="*/ 208 w 336"/>
                  <a:gd name="T29" fmla="*/ 320 h 384"/>
                  <a:gd name="T30" fmla="*/ 192 w 336"/>
                  <a:gd name="T31" fmla="*/ 300 h 384"/>
                  <a:gd name="T32" fmla="*/ 176 w 336"/>
                  <a:gd name="T33" fmla="*/ 286 h 384"/>
                  <a:gd name="T34" fmla="*/ 166 w 336"/>
                  <a:gd name="T35" fmla="*/ 264 h 384"/>
                  <a:gd name="T36" fmla="*/ 172 w 336"/>
                  <a:gd name="T37" fmla="*/ 246 h 384"/>
                  <a:gd name="T38" fmla="*/ 194 w 336"/>
                  <a:gd name="T39" fmla="*/ 228 h 384"/>
                  <a:gd name="T40" fmla="*/ 254 w 336"/>
                  <a:gd name="T41" fmla="*/ 212 h 384"/>
                  <a:gd name="T42" fmla="*/ 326 w 336"/>
                  <a:gd name="T43" fmla="*/ 206 h 384"/>
                  <a:gd name="T44" fmla="*/ 334 w 336"/>
                  <a:gd name="T45" fmla="*/ 212 h 384"/>
                  <a:gd name="T46" fmla="*/ 334 w 336"/>
                  <a:gd name="T47" fmla="*/ 220 h 384"/>
                  <a:gd name="T48" fmla="*/ 326 w 336"/>
                  <a:gd name="T49" fmla="*/ 226 h 384"/>
                  <a:gd name="T50" fmla="*/ 264 w 336"/>
                  <a:gd name="T51" fmla="*/ 230 h 384"/>
                  <a:gd name="T52" fmla="*/ 206 w 336"/>
                  <a:gd name="T53" fmla="*/ 244 h 384"/>
                  <a:gd name="T54" fmla="*/ 186 w 336"/>
                  <a:gd name="T55" fmla="*/ 264 h 384"/>
                  <a:gd name="T56" fmla="*/ 174 w 336"/>
                  <a:gd name="T57" fmla="*/ 70 h 384"/>
                  <a:gd name="T58" fmla="*/ 186 w 336"/>
                  <a:gd name="T59" fmla="*/ 10 h 384"/>
                  <a:gd name="T60" fmla="*/ 136 w 336"/>
                  <a:gd name="T61" fmla="*/ 0 h 384"/>
                  <a:gd name="T62" fmla="*/ 114 w 336"/>
                  <a:gd name="T63" fmla="*/ 36 h 384"/>
                  <a:gd name="T64" fmla="*/ 62 w 336"/>
                  <a:gd name="T65" fmla="*/ 144 h 384"/>
                  <a:gd name="T66" fmla="*/ 82 w 336"/>
                  <a:gd name="T67" fmla="*/ 204 h 384"/>
                  <a:gd name="T68" fmla="*/ 122 w 336"/>
                  <a:gd name="T69" fmla="*/ 216 h 384"/>
                  <a:gd name="T70" fmla="*/ 192 w 336"/>
                  <a:gd name="T71" fmla="*/ 124 h 384"/>
                  <a:gd name="T72" fmla="*/ 228 w 336"/>
                  <a:gd name="T73" fmla="*/ 62 h 384"/>
                  <a:gd name="T74" fmla="*/ 222 w 336"/>
                  <a:gd name="T75" fmla="*/ 24 h 384"/>
                  <a:gd name="T76" fmla="*/ 190 w 336"/>
                  <a:gd name="T77" fmla="*/ 80 h 384"/>
                  <a:gd name="T78" fmla="*/ 118 w 336"/>
                  <a:gd name="T79" fmla="*/ 188 h 384"/>
                  <a:gd name="T80" fmla="*/ 110 w 336"/>
                  <a:gd name="T81" fmla="*/ 192 h 384"/>
                  <a:gd name="T82" fmla="*/ 104 w 336"/>
                  <a:gd name="T83" fmla="*/ 190 h 384"/>
                  <a:gd name="T84" fmla="*/ 100 w 336"/>
                  <a:gd name="T85" fmla="*/ 184 h 384"/>
                  <a:gd name="T86" fmla="*/ 104 w 336"/>
                  <a:gd name="T87" fmla="*/ 176 h 384"/>
                  <a:gd name="T88" fmla="*/ 174 w 336"/>
                  <a:gd name="T89" fmla="*/ 70 h 384"/>
                  <a:gd name="T90" fmla="*/ 40 w 336"/>
                  <a:gd name="T91" fmla="*/ 232 h 384"/>
                  <a:gd name="T92" fmla="*/ 60 w 336"/>
                  <a:gd name="T93" fmla="*/ 242 h 384"/>
                  <a:gd name="T94" fmla="*/ 78 w 336"/>
                  <a:gd name="T95" fmla="*/ 254 h 384"/>
                  <a:gd name="T96" fmla="*/ 46 w 336"/>
                  <a:gd name="T97" fmla="*/ 252 h 384"/>
                  <a:gd name="T98" fmla="*/ 22 w 336"/>
                  <a:gd name="T99" fmla="*/ 244 h 384"/>
                  <a:gd name="T100" fmla="*/ 4 w 336"/>
                  <a:gd name="T101" fmla="*/ 338 h 384"/>
                  <a:gd name="T102" fmla="*/ 82 w 336"/>
                  <a:gd name="T103" fmla="*/ 284 h 384"/>
                  <a:gd name="T104" fmla="*/ 58 w 336"/>
                  <a:gd name="T105" fmla="*/ 258 h 384"/>
                  <a:gd name="T106" fmla="*/ 34 w 336"/>
                  <a:gd name="T107" fmla="*/ 296 h 384"/>
                  <a:gd name="T108" fmla="*/ 28 w 336"/>
                  <a:gd name="T109" fmla="*/ 296 h 384"/>
                  <a:gd name="T110" fmla="*/ 26 w 336"/>
                  <a:gd name="T111" fmla="*/ 28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6" h="384">
                    <a:moveTo>
                      <a:pt x="186" y="264"/>
                    </a:moveTo>
                    <a:lnTo>
                      <a:pt x="186" y="264"/>
                    </a:lnTo>
                    <a:lnTo>
                      <a:pt x="188" y="270"/>
                    </a:lnTo>
                    <a:lnTo>
                      <a:pt x="192" y="274"/>
                    </a:lnTo>
                    <a:lnTo>
                      <a:pt x="204" y="282"/>
                    </a:lnTo>
                    <a:lnTo>
                      <a:pt x="204" y="282"/>
                    </a:lnTo>
                    <a:lnTo>
                      <a:pt x="212" y="288"/>
                    </a:lnTo>
                    <a:lnTo>
                      <a:pt x="220" y="296"/>
                    </a:lnTo>
                    <a:lnTo>
                      <a:pt x="226" y="306"/>
                    </a:lnTo>
                    <a:lnTo>
                      <a:pt x="228" y="312"/>
                    </a:lnTo>
                    <a:lnTo>
                      <a:pt x="228" y="320"/>
                    </a:lnTo>
                    <a:lnTo>
                      <a:pt x="228" y="320"/>
                    </a:lnTo>
                    <a:lnTo>
                      <a:pt x="226" y="330"/>
                    </a:lnTo>
                    <a:lnTo>
                      <a:pt x="222" y="338"/>
                    </a:lnTo>
                    <a:lnTo>
                      <a:pt x="212" y="348"/>
                    </a:lnTo>
                    <a:lnTo>
                      <a:pt x="200" y="354"/>
                    </a:lnTo>
                    <a:lnTo>
                      <a:pt x="184" y="362"/>
                    </a:lnTo>
                    <a:lnTo>
                      <a:pt x="166" y="368"/>
                    </a:lnTo>
                    <a:lnTo>
                      <a:pt x="142" y="372"/>
                    </a:lnTo>
                    <a:lnTo>
                      <a:pt x="116" y="376"/>
                    </a:lnTo>
                    <a:lnTo>
                      <a:pt x="116" y="376"/>
                    </a:lnTo>
                    <a:lnTo>
                      <a:pt x="78" y="380"/>
                    </a:lnTo>
                    <a:lnTo>
                      <a:pt x="44" y="382"/>
                    </a:lnTo>
                    <a:lnTo>
                      <a:pt x="10" y="384"/>
                    </a:lnTo>
                    <a:lnTo>
                      <a:pt x="10" y="384"/>
                    </a:lnTo>
                    <a:lnTo>
                      <a:pt x="6" y="382"/>
                    </a:lnTo>
                    <a:lnTo>
                      <a:pt x="2" y="380"/>
                    </a:lnTo>
                    <a:lnTo>
                      <a:pt x="0" y="378"/>
                    </a:lnTo>
                    <a:lnTo>
                      <a:pt x="0" y="374"/>
                    </a:lnTo>
                    <a:lnTo>
                      <a:pt x="0" y="374"/>
                    </a:lnTo>
                    <a:lnTo>
                      <a:pt x="0" y="370"/>
                    </a:lnTo>
                    <a:lnTo>
                      <a:pt x="2" y="366"/>
                    </a:lnTo>
                    <a:lnTo>
                      <a:pt x="6" y="364"/>
                    </a:lnTo>
                    <a:lnTo>
                      <a:pt x="10" y="364"/>
                    </a:lnTo>
                    <a:lnTo>
                      <a:pt x="10" y="364"/>
                    </a:lnTo>
                    <a:lnTo>
                      <a:pt x="54" y="362"/>
                    </a:lnTo>
                    <a:lnTo>
                      <a:pt x="92" y="360"/>
                    </a:lnTo>
                    <a:lnTo>
                      <a:pt x="126" y="354"/>
                    </a:lnTo>
                    <a:lnTo>
                      <a:pt x="156" y="350"/>
                    </a:lnTo>
                    <a:lnTo>
                      <a:pt x="178" y="342"/>
                    </a:lnTo>
                    <a:lnTo>
                      <a:pt x="194" y="336"/>
                    </a:lnTo>
                    <a:lnTo>
                      <a:pt x="206" y="328"/>
                    </a:lnTo>
                    <a:lnTo>
                      <a:pt x="208" y="324"/>
                    </a:lnTo>
                    <a:lnTo>
                      <a:pt x="208" y="320"/>
                    </a:lnTo>
                    <a:lnTo>
                      <a:pt x="208" y="320"/>
                    </a:lnTo>
                    <a:lnTo>
                      <a:pt x="208" y="314"/>
                    </a:lnTo>
                    <a:lnTo>
                      <a:pt x="204" y="308"/>
                    </a:lnTo>
                    <a:lnTo>
                      <a:pt x="192" y="300"/>
                    </a:lnTo>
                    <a:lnTo>
                      <a:pt x="192" y="300"/>
                    </a:lnTo>
                    <a:lnTo>
                      <a:pt x="184" y="294"/>
                    </a:lnTo>
                    <a:lnTo>
                      <a:pt x="176" y="286"/>
                    </a:lnTo>
                    <a:lnTo>
                      <a:pt x="170" y="276"/>
                    </a:lnTo>
                    <a:lnTo>
                      <a:pt x="168" y="270"/>
                    </a:lnTo>
                    <a:lnTo>
                      <a:pt x="166" y="264"/>
                    </a:lnTo>
                    <a:lnTo>
                      <a:pt x="166" y="264"/>
                    </a:lnTo>
                    <a:lnTo>
                      <a:pt x="168" y="254"/>
                    </a:lnTo>
                    <a:lnTo>
                      <a:pt x="172" y="246"/>
                    </a:lnTo>
                    <a:lnTo>
                      <a:pt x="178" y="240"/>
                    </a:lnTo>
                    <a:lnTo>
                      <a:pt x="186" y="234"/>
                    </a:lnTo>
                    <a:lnTo>
                      <a:pt x="194" y="228"/>
                    </a:lnTo>
                    <a:lnTo>
                      <a:pt x="204" y="224"/>
                    </a:lnTo>
                    <a:lnTo>
                      <a:pt x="228" y="216"/>
                    </a:lnTo>
                    <a:lnTo>
                      <a:pt x="254" y="212"/>
                    </a:lnTo>
                    <a:lnTo>
                      <a:pt x="280" y="208"/>
                    </a:lnTo>
                    <a:lnTo>
                      <a:pt x="326" y="206"/>
                    </a:lnTo>
                    <a:lnTo>
                      <a:pt x="326" y="206"/>
                    </a:lnTo>
                    <a:lnTo>
                      <a:pt x="330" y="208"/>
                    </a:lnTo>
                    <a:lnTo>
                      <a:pt x="332" y="210"/>
                    </a:lnTo>
                    <a:lnTo>
                      <a:pt x="334" y="212"/>
                    </a:lnTo>
                    <a:lnTo>
                      <a:pt x="336" y="216"/>
                    </a:lnTo>
                    <a:lnTo>
                      <a:pt x="336" y="216"/>
                    </a:lnTo>
                    <a:lnTo>
                      <a:pt x="334" y="220"/>
                    </a:lnTo>
                    <a:lnTo>
                      <a:pt x="332" y="224"/>
                    </a:lnTo>
                    <a:lnTo>
                      <a:pt x="330" y="226"/>
                    </a:lnTo>
                    <a:lnTo>
                      <a:pt x="326" y="226"/>
                    </a:lnTo>
                    <a:lnTo>
                      <a:pt x="326" y="226"/>
                    </a:lnTo>
                    <a:lnTo>
                      <a:pt x="292" y="228"/>
                    </a:lnTo>
                    <a:lnTo>
                      <a:pt x="264" y="230"/>
                    </a:lnTo>
                    <a:lnTo>
                      <a:pt x="240" y="234"/>
                    </a:lnTo>
                    <a:lnTo>
                      <a:pt x="220" y="238"/>
                    </a:lnTo>
                    <a:lnTo>
                      <a:pt x="206" y="244"/>
                    </a:lnTo>
                    <a:lnTo>
                      <a:pt x="196" y="250"/>
                    </a:lnTo>
                    <a:lnTo>
                      <a:pt x="188" y="258"/>
                    </a:lnTo>
                    <a:lnTo>
                      <a:pt x="186" y="264"/>
                    </a:lnTo>
                    <a:lnTo>
                      <a:pt x="186" y="264"/>
                    </a:lnTo>
                    <a:close/>
                    <a:moveTo>
                      <a:pt x="174" y="70"/>
                    </a:moveTo>
                    <a:lnTo>
                      <a:pt x="174" y="70"/>
                    </a:lnTo>
                    <a:lnTo>
                      <a:pt x="204" y="16"/>
                    </a:lnTo>
                    <a:lnTo>
                      <a:pt x="204" y="16"/>
                    </a:lnTo>
                    <a:lnTo>
                      <a:pt x="186" y="10"/>
                    </a:lnTo>
                    <a:lnTo>
                      <a:pt x="170" y="4"/>
                    </a:lnTo>
                    <a:lnTo>
                      <a:pt x="152" y="2"/>
                    </a:lnTo>
                    <a:lnTo>
                      <a:pt x="136" y="0"/>
                    </a:lnTo>
                    <a:lnTo>
                      <a:pt x="136" y="0"/>
                    </a:lnTo>
                    <a:lnTo>
                      <a:pt x="114" y="36"/>
                    </a:lnTo>
                    <a:lnTo>
                      <a:pt x="114" y="36"/>
                    </a:lnTo>
                    <a:lnTo>
                      <a:pt x="96" y="68"/>
                    </a:lnTo>
                    <a:lnTo>
                      <a:pt x="82" y="96"/>
                    </a:lnTo>
                    <a:lnTo>
                      <a:pt x="62" y="144"/>
                    </a:lnTo>
                    <a:lnTo>
                      <a:pt x="52" y="176"/>
                    </a:lnTo>
                    <a:lnTo>
                      <a:pt x="48" y="186"/>
                    </a:lnTo>
                    <a:lnTo>
                      <a:pt x="82" y="204"/>
                    </a:lnTo>
                    <a:lnTo>
                      <a:pt x="114" y="224"/>
                    </a:lnTo>
                    <a:lnTo>
                      <a:pt x="114" y="224"/>
                    </a:lnTo>
                    <a:lnTo>
                      <a:pt x="122" y="216"/>
                    </a:lnTo>
                    <a:lnTo>
                      <a:pt x="142" y="192"/>
                    </a:lnTo>
                    <a:lnTo>
                      <a:pt x="174" y="150"/>
                    </a:lnTo>
                    <a:lnTo>
                      <a:pt x="192" y="124"/>
                    </a:lnTo>
                    <a:lnTo>
                      <a:pt x="212" y="92"/>
                    </a:lnTo>
                    <a:lnTo>
                      <a:pt x="212" y="92"/>
                    </a:lnTo>
                    <a:lnTo>
                      <a:pt x="228" y="62"/>
                    </a:lnTo>
                    <a:lnTo>
                      <a:pt x="242" y="36"/>
                    </a:lnTo>
                    <a:lnTo>
                      <a:pt x="242" y="36"/>
                    </a:lnTo>
                    <a:lnTo>
                      <a:pt x="222" y="24"/>
                    </a:lnTo>
                    <a:lnTo>
                      <a:pt x="222" y="24"/>
                    </a:lnTo>
                    <a:lnTo>
                      <a:pt x="190" y="80"/>
                    </a:lnTo>
                    <a:lnTo>
                      <a:pt x="190" y="80"/>
                    </a:lnTo>
                    <a:lnTo>
                      <a:pt x="162" y="126"/>
                    </a:lnTo>
                    <a:lnTo>
                      <a:pt x="140" y="160"/>
                    </a:lnTo>
                    <a:lnTo>
                      <a:pt x="118" y="188"/>
                    </a:lnTo>
                    <a:lnTo>
                      <a:pt x="118" y="188"/>
                    </a:lnTo>
                    <a:lnTo>
                      <a:pt x="116" y="192"/>
                    </a:lnTo>
                    <a:lnTo>
                      <a:pt x="110" y="192"/>
                    </a:lnTo>
                    <a:lnTo>
                      <a:pt x="110" y="192"/>
                    </a:lnTo>
                    <a:lnTo>
                      <a:pt x="108" y="192"/>
                    </a:lnTo>
                    <a:lnTo>
                      <a:pt x="104" y="190"/>
                    </a:lnTo>
                    <a:lnTo>
                      <a:pt x="104" y="190"/>
                    </a:lnTo>
                    <a:lnTo>
                      <a:pt x="102" y="186"/>
                    </a:lnTo>
                    <a:lnTo>
                      <a:pt x="100" y="184"/>
                    </a:lnTo>
                    <a:lnTo>
                      <a:pt x="102" y="180"/>
                    </a:lnTo>
                    <a:lnTo>
                      <a:pt x="104" y="176"/>
                    </a:lnTo>
                    <a:lnTo>
                      <a:pt x="104" y="176"/>
                    </a:lnTo>
                    <a:lnTo>
                      <a:pt x="124" y="148"/>
                    </a:lnTo>
                    <a:lnTo>
                      <a:pt x="146" y="116"/>
                    </a:lnTo>
                    <a:lnTo>
                      <a:pt x="174" y="70"/>
                    </a:lnTo>
                    <a:lnTo>
                      <a:pt x="174" y="70"/>
                    </a:lnTo>
                    <a:close/>
                    <a:moveTo>
                      <a:pt x="44" y="202"/>
                    </a:moveTo>
                    <a:lnTo>
                      <a:pt x="40" y="232"/>
                    </a:lnTo>
                    <a:lnTo>
                      <a:pt x="40" y="232"/>
                    </a:lnTo>
                    <a:lnTo>
                      <a:pt x="50" y="236"/>
                    </a:lnTo>
                    <a:lnTo>
                      <a:pt x="60" y="242"/>
                    </a:lnTo>
                    <a:lnTo>
                      <a:pt x="60" y="242"/>
                    </a:lnTo>
                    <a:lnTo>
                      <a:pt x="70" y="248"/>
                    </a:lnTo>
                    <a:lnTo>
                      <a:pt x="78" y="254"/>
                    </a:lnTo>
                    <a:lnTo>
                      <a:pt x="100" y="236"/>
                    </a:lnTo>
                    <a:lnTo>
                      <a:pt x="44" y="202"/>
                    </a:lnTo>
                    <a:close/>
                    <a:moveTo>
                      <a:pt x="46" y="252"/>
                    </a:moveTo>
                    <a:lnTo>
                      <a:pt x="46" y="252"/>
                    </a:lnTo>
                    <a:lnTo>
                      <a:pt x="34" y="246"/>
                    </a:lnTo>
                    <a:lnTo>
                      <a:pt x="22" y="244"/>
                    </a:lnTo>
                    <a:lnTo>
                      <a:pt x="12" y="244"/>
                    </a:lnTo>
                    <a:lnTo>
                      <a:pt x="4" y="244"/>
                    </a:lnTo>
                    <a:lnTo>
                      <a:pt x="4" y="338"/>
                    </a:lnTo>
                    <a:lnTo>
                      <a:pt x="84" y="292"/>
                    </a:lnTo>
                    <a:lnTo>
                      <a:pt x="84" y="292"/>
                    </a:lnTo>
                    <a:lnTo>
                      <a:pt x="82" y="284"/>
                    </a:lnTo>
                    <a:lnTo>
                      <a:pt x="76" y="276"/>
                    </a:lnTo>
                    <a:lnTo>
                      <a:pt x="68" y="266"/>
                    </a:lnTo>
                    <a:lnTo>
                      <a:pt x="58" y="258"/>
                    </a:lnTo>
                    <a:lnTo>
                      <a:pt x="36" y="294"/>
                    </a:lnTo>
                    <a:lnTo>
                      <a:pt x="36" y="294"/>
                    </a:lnTo>
                    <a:lnTo>
                      <a:pt x="34" y="296"/>
                    </a:lnTo>
                    <a:lnTo>
                      <a:pt x="32" y="296"/>
                    </a:lnTo>
                    <a:lnTo>
                      <a:pt x="32" y="296"/>
                    </a:lnTo>
                    <a:lnTo>
                      <a:pt x="28" y="296"/>
                    </a:lnTo>
                    <a:lnTo>
                      <a:pt x="28" y="296"/>
                    </a:lnTo>
                    <a:lnTo>
                      <a:pt x="26" y="292"/>
                    </a:lnTo>
                    <a:lnTo>
                      <a:pt x="26" y="288"/>
                    </a:lnTo>
                    <a:lnTo>
                      <a:pt x="46" y="252"/>
                    </a:lnTo>
                    <a:close/>
                  </a:path>
                </a:pathLst>
              </a:custGeom>
              <a:solidFill>
                <a:srgbClr val="CC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018824">
                  <a:defRPr/>
                </a:pPr>
                <a:endParaRPr lang="en-GB" sz="1600" kern="0"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grpSp>
        <p:sp>
          <p:nvSpPr>
            <p:cNvPr id="25" name="Text Box 38">
              <a:extLst>
                <a:ext uri="{FF2B5EF4-FFF2-40B4-BE49-F238E27FC236}">
                  <a16:creationId xmlns:a16="http://schemas.microsoft.com/office/drawing/2014/main" xmlns="" id="{848D1372-CAFF-4624-B329-0B8367D60751}"/>
                </a:ext>
              </a:extLst>
            </p:cNvPr>
            <p:cNvSpPr txBox="1">
              <a:spLocks noChangeArrowheads="1"/>
            </p:cNvSpPr>
            <p:nvPr/>
          </p:nvSpPr>
          <p:spPr bwMode="auto">
            <a:xfrm>
              <a:off x="1732568" y="5077082"/>
              <a:ext cx="8785562" cy="369332"/>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en-US" altLang="zh-CN" sz="1800" b="1"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800" b="1"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修订后实操</a:t>
              </a:r>
            </a:p>
          </p:txBody>
        </p:sp>
        <p:sp>
          <p:nvSpPr>
            <p:cNvPr id="26" name="Freeform 3">
              <a:extLst>
                <a:ext uri="{FF2B5EF4-FFF2-40B4-BE49-F238E27FC236}">
                  <a16:creationId xmlns:a16="http://schemas.microsoft.com/office/drawing/2014/main" xmlns="" id="{571D3E2C-B916-4667-8965-048FBBDF9A6E}"/>
                </a:ext>
              </a:extLst>
            </p:cNvPr>
            <p:cNvSpPr>
              <a:spLocks/>
            </p:cNvSpPr>
            <p:nvPr/>
          </p:nvSpPr>
          <p:spPr bwMode="auto">
            <a:xfrm>
              <a:off x="1032843" y="5258449"/>
              <a:ext cx="9433048" cy="222245"/>
            </a:xfrm>
            <a:custGeom>
              <a:avLst/>
              <a:gdLst>
                <a:gd name="T0" fmla="*/ 0 w 3243"/>
                <a:gd name="T1" fmla="*/ 0 h 142"/>
                <a:gd name="T2" fmla="*/ 0 w 3243"/>
                <a:gd name="T3" fmla="*/ 142 h 142"/>
                <a:gd name="T4" fmla="*/ 3243 w 3243"/>
                <a:gd name="T5" fmla="*/ 142 h 142"/>
              </a:gdLst>
              <a:ahLst/>
              <a:cxnLst>
                <a:cxn ang="0">
                  <a:pos x="T0" y="T1"/>
                </a:cxn>
                <a:cxn ang="0">
                  <a:pos x="T2" y="T3"/>
                </a:cxn>
                <a:cxn ang="0">
                  <a:pos x="T4" y="T5"/>
                </a:cxn>
              </a:cxnLst>
              <a:rect l="0" t="0" r="r" b="b"/>
              <a:pathLst>
                <a:path w="3243" h="142">
                  <a:moveTo>
                    <a:pt x="0" y="0"/>
                  </a:moveTo>
                  <a:lnTo>
                    <a:pt x="0" y="142"/>
                  </a:lnTo>
                  <a:lnTo>
                    <a:pt x="3243" y="142"/>
                  </a:lnTo>
                </a:path>
              </a:pathLst>
            </a:custGeom>
            <a:noFill/>
            <a:ln w="22225" cap="flat" cmpd="sng">
              <a:solidFill>
                <a:srgbClr val="D9D9D9"/>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endParaRPr lang="zh-CN" altLang="en-US" sz="16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8" name="文本框 27">
              <a:extLst>
                <a:ext uri="{FF2B5EF4-FFF2-40B4-BE49-F238E27FC236}">
                  <a16:creationId xmlns:a16="http://schemas.microsoft.com/office/drawing/2014/main" xmlns="" id="{54FC9703-CC30-4CD9-9D8E-29A52751E3B3}"/>
                </a:ext>
              </a:extLst>
            </p:cNvPr>
            <p:cNvSpPr txBox="1"/>
            <p:nvPr/>
          </p:nvSpPr>
          <p:spPr>
            <a:xfrm>
              <a:off x="1155445" y="6380881"/>
              <a:ext cx="4335269" cy="621227"/>
            </a:xfrm>
            <a:prstGeom prst="rect">
              <a:avLst/>
            </a:prstGeom>
            <a:noFill/>
            <a:ln w="12700">
              <a:solidFill>
                <a:schemeClr val="accent1">
                  <a:lumMod val="20000"/>
                  <a:lumOff val="80000"/>
                </a:schemeClr>
              </a:solidFill>
              <a:prstDash val="dash"/>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228600" indent="-228600">
                <a:lnSpc>
                  <a:spcPct val="114000"/>
                </a:lnSpc>
                <a:buFont typeface="Wingdings" panose="05000000000000000000" pitchFamily="2" charset="2"/>
                <a:buChar char="Ø"/>
              </a:pP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润邦股份（</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002483.SZ</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）于</a:t>
              </a:r>
              <a:r>
                <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月</a:t>
              </a:r>
              <a:r>
                <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24</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日发布</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关于持股</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以上股东持股比例变动超过</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的提示性公告</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p>
          </p:txBody>
        </p:sp>
        <p:sp>
          <p:nvSpPr>
            <p:cNvPr id="29" name="文本框 28">
              <a:extLst>
                <a:ext uri="{FF2B5EF4-FFF2-40B4-BE49-F238E27FC236}">
                  <a16:creationId xmlns:a16="http://schemas.microsoft.com/office/drawing/2014/main" xmlns="" id="{B25E4349-7778-4778-BB9F-F65CA1C3086D}"/>
                </a:ext>
              </a:extLst>
            </p:cNvPr>
            <p:cNvSpPr txBox="1"/>
            <p:nvPr/>
          </p:nvSpPr>
          <p:spPr>
            <a:xfrm>
              <a:off x="5966923" y="6380881"/>
              <a:ext cx="4250128" cy="621227"/>
            </a:xfrm>
            <a:prstGeom prst="rect">
              <a:avLst/>
            </a:prstGeom>
            <a:noFill/>
            <a:ln w="12700">
              <a:solidFill>
                <a:schemeClr val="accent1">
                  <a:lumMod val="20000"/>
                  <a:lumOff val="80000"/>
                </a:schemeClr>
              </a:solidFill>
              <a:prstDash val="dash"/>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228600" indent="-228600">
                <a:lnSpc>
                  <a:spcPct val="114000"/>
                </a:lnSpc>
                <a:buFont typeface="Wingdings" panose="05000000000000000000" pitchFamily="2" charset="2"/>
                <a:buChar char="Ø"/>
              </a:pP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福能股份（</a:t>
              </a:r>
              <a:r>
                <a:rPr lang="en-US" altLang="zh-CN" sz="1600" dirty="0" err="1">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600483.SH</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）于</a:t>
              </a:r>
              <a:r>
                <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2020</a:t>
              </a: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a:t>
              </a: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月</a:t>
              </a:r>
              <a:r>
                <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20</a:t>
              </a: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日</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发布</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关于</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5%</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以上股东持股增持超过</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的提示性公告</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p>
          </p:txBody>
        </p:sp>
        <p:sp>
          <p:nvSpPr>
            <p:cNvPr id="6" name="椭圆 5">
              <a:extLst>
                <a:ext uri="{FF2B5EF4-FFF2-40B4-BE49-F238E27FC236}">
                  <a16:creationId xmlns:a16="http://schemas.microsoft.com/office/drawing/2014/main" xmlns="" id="{4BA9FBE7-E265-48B9-9F02-689E9E5A1E8C}"/>
                </a:ext>
              </a:extLst>
            </p:cNvPr>
            <p:cNvSpPr/>
            <p:nvPr/>
          </p:nvSpPr>
          <p:spPr>
            <a:xfrm>
              <a:off x="2761034" y="6041368"/>
              <a:ext cx="1224136" cy="230630"/>
            </a:xfrm>
            <a:prstGeom prst="ellipse">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r>
                <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rPr>
                <a:t>深交所</a:t>
              </a:r>
            </a:p>
          </p:txBody>
        </p:sp>
        <p:sp>
          <p:nvSpPr>
            <p:cNvPr id="31" name="椭圆 30">
              <a:extLst>
                <a:ext uri="{FF2B5EF4-FFF2-40B4-BE49-F238E27FC236}">
                  <a16:creationId xmlns:a16="http://schemas.microsoft.com/office/drawing/2014/main" xmlns="" id="{418F2762-A817-4088-BB65-5409FC7A18FD}"/>
                </a:ext>
              </a:extLst>
            </p:cNvPr>
            <p:cNvSpPr/>
            <p:nvPr/>
          </p:nvSpPr>
          <p:spPr>
            <a:xfrm>
              <a:off x="7493518" y="6041368"/>
              <a:ext cx="1224136" cy="230630"/>
            </a:xfrm>
            <a:prstGeom prst="ellipse">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algn="ctr"/>
              <a:r>
                <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rPr>
                <a:t>上交所</a:t>
              </a:r>
            </a:p>
          </p:txBody>
        </p:sp>
        <p:pic>
          <p:nvPicPr>
            <p:cNvPr id="27" name="图形 184">
              <a:extLst>
                <a:ext uri="{FF2B5EF4-FFF2-40B4-BE49-F238E27FC236}">
                  <a16:creationId xmlns:a16="http://schemas.microsoft.com/office/drawing/2014/main" xmlns="" id="{832CC6A4-DCB4-4D57-8C2E-35F40FC3FDB8}"/>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1075687" y="2950321"/>
              <a:ext cx="486552" cy="540000"/>
            </a:xfrm>
            <a:prstGeom prst="rect">
              <a:avLst/>
            </a:prstGeom>
          </p:spPr>
        </p:pic>
      </p:grpSp>
      <p:sp>
        <p:nvSpPr>
          <p:cNvPr id="30" name="文本框 29">
            <a:extLst>
              <a:ext uri="{FF2B5EF4-FFF2-40B4-BE49-F238E27FC236}">
                <a16:creationId xmlns:a16="http://schemas.microsoft.com/office/drawing/2014/main" xmlns="" id="{2DC825D9-3FE2-4CA0-9744-A842FF603D2C}"/>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8</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7003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10513168"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1.3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违规增持股份一定期限内不享有表决权</a:t>
            </a:r>
          </a:p>
        </p:txBody>
      </p:sp>
      <p:sp>
        <p:nvSpPr>
          <p:cNvPr id="22" name="矩形: 圆角 60">
            <a:extLst>
              <a:ext uri="{FF2B5EF4-FFF2-40B4-BE49-F238E27FC236}">
                <a16:creationId xmlns:a16="http://schemas.microsoft.com/office/drawing/2014/main" xmlns="" id="{E35863F3-A19E-4524-BFB0-6421B039C4F6}"/>
              </a:ext>
            </a:extLst>
          </p:cNvPr>
          <p:cNvSpPr/>
          <p:nvPr/>
        </p:nvSpPr>
        <p:spPr>
          <a:xfrm>
            <a:off x="971345" y="2556495"/>
            <a:ext cx="11479721" cy="535726"/>
          </a:xfrm>
          <a:prstGeom prst="roundRect">
            <a:avLst/>
          </a:prstGeom>
          <a:solidFill>
            <a:srgbClr val="F8F5F1"/>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8" name="矩形 37">
            <a:extLst>
              <a:ext uri="{FF2B5EF4-FFF2-40B4-BE49-F238E27FC236}">
                <a16:creationId xmlns:a16="http://schemas.microsoft.com/office/drawing/2014/main" xmlns="" id="{0D1D523C-8426-4404-952A-4E4A1443B9AA}"/>
              </a:ext>
            </a:extLst>
          </p:cNvPr>
          <p:cNvSpPr/>
          <p:nvPr/>
        </p:nvSpPr>
        <p:spPr>
          <a:xfrm>
            <a:off x="938500" y="1768846"/>
            <a:ext cx="11687631" cy="369332"/>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明确了投资者超比例违规增持股份的法律后果，即在买入后的</a:t>
            </a:r>
            <a:r>
              <a:rPr lang="en-US" altLang="zh-CN" sz="1800" b="1" u="sng" dirty="0">
                <a:latin typeface="Times New Roman" panose="02020603050405020304" pitchFamily="18" charset="0"/>
                <a:ea typeface="楷体" panose="02010609060101010101" pitchFamily="49" charset="-122"/>
                <a:cs typeface="+mn-ea"/>
                <a:sym typeface="Times New Roman" panose="02020603050405020304" pitchFamily="18" charset="0"/>
              </a:rPr>
              <a:t>36</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个月内</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，对</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超比例买入的股份</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不得行使表决权。</a:t>
            </a:r>
          </a:p>
        </p:txBody>
      </p:sp>
      <p:sp>
        <p:nvSpPr>
          <p:cNvPr id="39" name="Text10">
            <a:extLst>
              <a:ext uri="{FF2B5EF4-FFF2-40B4-BE49-F238E27FC236}">
                <a16:creationId xmlns:a16="http://schemas.microsoft.com/office/drawing/2014/main" xmlns="" id="{EA025324-63AC-4FBC-89AD-095391C13E10}"/>
              </a:ext>
            </a:extLst>
          </p:cNvPr>
          <p:cNvSpPr>
            <a:spLocks noChangeArrowheads="1"/>
          </p:cNvSpPr>
          <p:nvPr/>
        </p:nvSpPr>
        <p:spPr bwMode="auto">
          <a:xfrm>
            <a:off x="1905640" y="1365326"/>
            <a:ext cx="798031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41" name="矩形 40">
            <a:extLst>
              <a:ext uri="{FF2B5EF4-FFF2-40B4-BE49-F238E27FC236}">
                <a16:creationId xmlns:a16="http://schemas.microsoft.com/office/drawing/2014/main" xmlns="" id="{460E3962-B14D-4E8C-B92F-380FFED87454}"/>
              </a:ext>
            </a:extLst>
          </p:cNvPr>
          <p:cNvSpPr/>
          <p:nvPr/>
        </p:nvSpPr>
        <p:spPr>
          <a:xfrm>
            <a:off x="978622" y="1719295"/>
            <a:ext cx="11472445"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AutoShape 22">
            <a:extLst>
              <a:ext uri="{FF2B5EF4-FFF2-40B4-BE49-F238E27FC236}">
                <a16:creationId xmlns:a16="http://schemas.microsoft.com/office/drawing/2014/main" xmlns="" id="{E5F3F07D-4316-42E5-9F8B-389499ADE9D0}"/>
              </a:ext>
            </a:extLst>
          </p:cNvPr>
          <p:cNvSpPr>
            <a:spLocks noChangeArrowheads="1"/>
          </p:cNvSpPr>
          <p:nvPr/>
        </p:nvSpPr>
        <p:spPr bwMode="auto">
          <a:xfrm>
            <a:off x="1131327" y="1403617"/>
            <a:ext cx="276886" cy="293189"/>
          </a:xfrm>
          <a:prstGeom prst="parallelogram">
            <a:avLst>
              <a:gd name="adj" fmla="val 60000"/>
            </a:avLst>
          </a:prstGeom>
          <a:solidFill>
            <a:srgbClr val="B08A5E"/>
          </a:solidFill>
          <a:ln>
            <a:noFill/>
          </a:ln>
        </p:spPr>
        <p:txBody>
          <a:bodyPr wrap="none" anchor="ctr"/>
          <a:lstStyle/>
          <a:p>
            <a:pPr eaLnBrk="0" hangingPunct="0"/>
            <a:endParaRPr kumimoji="1" lang="zh-CN" altLang="zh-CN" sz="16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2" name="AutoShape 21">
            <a:extLst>
              <a:ext uri="{FF2B5EF4-FFF2-40B4-BE49-F238E27FC236}">
                <a16:creationId xmlns:a16="http://schemas.microsoft.com/office/drawing/2014/main" xmlns="" id="{8557459B-F234-4296-940A-A8C4C168260A}"/>
              </a:ext>
            </a:extLst>
          </p:cNvPr>
          <p:cNvSpPr>
            <a:spLocks noChangeArrowheads="1"/>
          </p:cNvSpPr>
          <p:nvPr/>
        </p:nvSpPr>
        <p:spPr bwMode="auto">
          <a:xfrm>
            <a:off x="986493" y="1403617"/>
            <a:ext cx="276886"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6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3" name="AutoShape 23">
            <a:extLst>
              <a:ext uri="{FF2B5EF4-FFF2-40B4-BE49-F238E27FC236}">
                <a16:creationId xmlns:a16="http://schemas.microsoft.com/office/drawing/2014/main" xmlns="" id="{C6BB064D-3158-46E7-B0DE-AF6B411347CE}"/>
              </a:ext>
            </a:extLst>
          </p:cNvPr>
          <p:cNvSpPr>
            <a:spLocks noChangeArrowheads="1"/>
          </p:cNvSpPr>
          <p:nvPr/>
        </p:nvSpPr>
        <p:spPr bwMode="auto">
          <a:xfrm>
            <a:off x="1276159" y="1403617"/>
            <a:ext cx="276886"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6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58" name="Text Box 38">
            <a:extLst>
              <a:ext uri="{FF2B5EF4-FFF2-40B4-BE49-F238E27FC236}">
                <a16:creationId xmlns:a16="http://schemas.microsoft.com/office/drawing/2014/main" xmlns="" id="{83C001C1-EEAA-4244-86E1-97E1B02890A1}"/>
              </a:ext>
            </a:extLst>
          </p:cNvPr>
          <p:cNvSpPr txBox="1">
            <a:spLocks noChangeArrowheads="1"/>
          </p:cNvSpPr>
          <p:nvPr/>
        </p:nvSpPr>
        <p:spPr bwMode="auto">
          <a:xfrm>
            <a:off x="1701202" y="2484487"/>
            <a:ext cx="10718285" cy="615553"/>
          </a:xfrm>
          <a:prstGeom prst="rect">
            <a:avLst/>
          </a:prstGeom>
          <a:noFill/>
        </p:spPr>
        <p:txBody>
          <a:bodyPr wrap="square">
            <a:spAutoFit/>
          </a:bodyPr>
          <a:lstStyle>
            <a:defPPr>
              <a:defRPr lang="zh-CN"/>
            </a:defPPr>
            <a:lvl1pPr marL="171450" lvl="0" indent="-171450" algn="just">
              <a:spcBef>
                <a:spcPts val="600"/>
              </a:spcBef>
              <a:spcAft>
                <a:spcPts val="600"/>
              </a:spcAft>
              <a:buClr>
                <a:srgbClr val="B69B80"/>
              </a:buClr>
              <a:buFont typeface="Wingdings" panose="05000000000000000000" pitchFamily="2" charset="2"/>
              <a:buChar char="u"/>
              <a:defRPr sz="1200"/>
            </a:lvl1pPr>
          </a:lstStyle>
          <a:p>
            <a:pPr marL="0" indent="0" algn="l">
              <a:buNone/>
            </a:pPr>
            <a:r>
              <a:rPr lang="zh-CN" altLang="en-US" sz="1800" b="1" dirty="0">
                <a:latin typeface="Times New Roman" panose="02020603050405020304" pitchFamily="18" charset="0"/>
                <a:ea typeface="楷体" panose="02010609060101010101" pitchFamily="49" charset="-122"/>
                <a:cs typeface="+mn-ea"/>
                <a:sym typeface="Times New Roman" panose="02020603050405020304" pitchFamily="18" charset="0"/>
              </a:rPr>
              <a:t>对并购重组实践的影响</a:t>
            </a:r>
            <a:r>
              <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latin typeface="Times New Roman" panose="02020603050405020304" pitchFamily="18" charset="0"/>
                <a:ea typeface="楷体" panose="02010609060101010101" pitchFamily="49" charset="-122"/>
                <a:cs typeface="+mn-ea"/>
                <a:sym typeface="Times New Roman" panose="02020603050405020304" pitchFamily="18" charset="0"/>
              </a:rPr>
              <a:t>本次对限制表决权的明确规定，结合信披违规行为处罚力度的提升，投资者违规增持成本将大幅提高，敌意收购也更加难以实现。</a:t>
            </a:r>
            <a:endPar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pic>
        <p:nvPicPr>
          <p:cNvPr id="23" name="图形 184">
            <a:extLst>
              <a:ext uri="{FF2B5EF4-FFF2-40B4-BE49-F238E27FC236}">
                <a16:creationId xmlns:a16="http://schemas.microsoft.com/office/drawing/2014/main" xmlns="" id="{832CC6A4-DCB4-4D57-8C2E-35F40FC3FDB8}"/>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992572" y="2556495"/>
            <a:ext cx="551020" cy="540000"/>
          </a:xfrm>
          <a:prstGeom prst="rect">
            <a:avLst/>
          </a:prstGeom>
        </p:spPr>
      </p:pic>
      <p:sp>
        <p:nvSpPr>
          <p:cNvPr id="35" name="Rectangle 1029">
            <a:extLst>
              <a:ext uri="{FF2B5EF4-FFF2-40B4-BE49-F238E27FC236}">
                <a16:creationId xmlns:a16="http://schemas.microsoft.com/office/drawing/2014/main" xmlns="" id="{D921E46C-DF72-458F-A84C-ECD6EBAF85D2}"/>
              </a:ext>
            </a:extLst>
          </p:cNvPr>
          <p:cNvSpPr>
            <a:spLocks noChangeArrowheads="1"/>
          </p:cNvSpPr>
          <p:nvPr/>
        </p:nvSpPr>
        <p:spPr bwMode="auto">
          <a:xfrm>
            <a:off x="952004" y="3470784"/>
            <a:ext cx="4833367" cy="315043"/>
          </a:xfrm>
          <a:prstGeom prst="rect">
            <a:avLst/>
          </a:prstGeom>
          <a:solidFill>
            <a:srgbClr val="D9D9D9"/>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buClr>
                <a:srgbClr val="003366"/>
              </a:buClr>
              <a:buSzPct val="80000"/>
              <a:defRPr/>
            </a:pP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prstClr val="black"/>
                </a:solidFill>
                <a:latin typeface="Times New Roman" panose="02020603050405020304" pitchFamily="18" charset="0"/>
                <a:ea typeface="楷体" panose="02010609060101010101" pitchFamily="49" charset="-122"/>
                <a:cs typeface="+mn-ea"/>
                <a:sym typeface="Times New Roman" panose="02020603050405020304" pitchFamily="18" charset="0"/>
              </a:rPr>
              <a:t>修订前</a:t>
            </a:r>
          </a:p>
        </p:txBody>
      </p:sp>
      <p:sp>
        <p:nvSpPr>
          <p:cNvPr id="36" name="文本框 35">
            <a:extLst>
              <a:ext uri="{FF2B5EF4-FFF2-40B4-BE49-F238E27FC236}">
                <a16:creationId xmlns:a16="http://schemas.microsoft.com/office/drawing/2014/main" xmlns="" id="{CFBA2888-C7E7-44FC-8B8E-8C4023CDC7CA}"/>
              </a:ext>
            </a:extLst>
          </p:cNvPr>
          <p:cNvSpPr txBox="1"/>
          <p:nvPr/>
        </p:nvSpPr>
        <p:spPr>
          <a:xfrm>
            <a:off x="950753" y="3807452"/>
            <a:ext cx="4834618" cy="1555346"/>
          </a:xfrm>
          <a:prstGeom prst="rect">
            <a:avLst/>
          </a:prstGeom>
          <a:noFill/>
          <a:ln w="12700">
            <a:noFill/>
            <a:prstDash val="dash"/>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171450" indent="-171450">
              <a:lnSpc>
                <a:spcPct val="114000"/>
              </a:lnSpc>
              <a:buFont typeface="Times New Roman" panose="02020603050405020304" pitchFamily="18" charset="0"/>
              <a:buChar char="-"/>
            </a:pP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原</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中</a:t>
            </a:r>
            <a:r>
              <a:rPr lang="zh-CN" altLang="en-US" sz="1600" b="1" u="sng"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限制表决权以中国证监会责令改正为前置条件</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，违规信披方改正后即恢复表决权。</a:t>
            </a:r>
            <a:endPar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nSpc>
                <a:spcPct val="114000"/>
              </a:lnSpc>
              <a:buFont typeface="Times New Roman" panose="02020603050405020304" pitchFamily="18" charset="0"/>
              <a:buChar char="-"/>
            </a:pP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市场上，举牌方联合私募基金、险资等在二级市场发动敌意收购时，为“偷袭”成功而不披露权益变动的情况时有发生。</a:t>
            </a:r>
            <a:endPar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nSpc>
                <a:spcPct val="114000"/>
              </a:lnSpc>
              <a:buFont typeface="Times New Roman" panose="02020603050405020304" pitchFamily="18" charset="0"/>
              <a:buChar char="-"/>
            </a:pP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对于此种信息披露违法行为，监管机构</a:t>
            </a:r>
            <a:r>
              <a:rPr lang="zh-CN" altLang="en-US" sz="1600" b="1" u="sng"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最多处以</a:t>
            </a:r>
            <a:r>
              <a:rPr lang="en-US" altLang="zh-CN" sz="1600" b="1" u="sng"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60</a:t>
            </a:r>
            <a:r>
              <a:rPr lang="zh-CN" altLang="en-US" sz="1600" b="1" u="sng"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万元的罚款</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，而在司法实践中人民法院通常不支持上市公司及其股东大会、董事会限制举牌方违规增持部分的股东权利。</a:t>
            </a:r>
            <a:endPar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37" name="Rectangle 1029">
            <a:extLst>
              <a:ext uri="{FF2B5EF4-FFF2-40B4-BE49-F238E27FC236}">
                <a16:creationId xmlns:a16="http://schemas.microsoft.com/office/drawing/2014/main" xmlns="" id="{B49F8C5E-5253-46D6-A530-FCC2957D29C6}"/>
              </a:ext>
            </a:extLst>
          </p:cNvPr>
          <p:cNvSpPr>
            <a:spLocks noChangeArrowheads="1"/>
          </p:cNvSpPr>
          <p:nvPr/>
        </p:nvSpPr>
        <p:spPr bwMode="auto">
          <a:xfrm flipH="1">
            <a:off x="7657580" y="3474447"/>
            <a:ext cx="4819589" cy="327195"/>
          </a:xfrm>
          <a:prstGeom prst="rect">
            <a:avLst/>
          </a:prstGeom>
          <a:solidFill>
            <a:srgbClr val="B08A5E"/>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buClr>
                <a:srgbClr val="003366"/>
              </a:buClr>
              <a:buSzPct val="80000"/>
              <a:defRPr/>
            </a:pP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证券法</a:t>
            </a:r>
            <a:r>
              <a:rPr lang="en-US" altLang="zh-CN"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a:t>
            </a: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a:t>
            </a:r>
          </a:p>
        </p:txBody>
      </p:sp>
      <p:sp>
        <p:nvSpPr>
          <p:cNvPr id="43" name="文本框 42">
            <a:extLst>
              <a:ext uri="{FF2B5EF4-FFF2-40B4-BE49-F238E27FC236}">
                <a16:creationId xmlns:a16="http://schemas.microsoft.com/office/drawing/2014/main" xmlns="" id="{58C95D0C-0E69-48E7-A2E9-1BB13245F69A}"/>
              </a:ext>
            </a:extLst>
          </p:cNvPr>
          <p:cNvSpPr txBox="1"/>
          <p:nvPr/>
        </p:nvSpPr>
        <p:spPr>
          <a:xfrm>
            <a:off x="7729586" y="3809461"/>
            <a:ext cx="4032449" cy="1555346"/>
          </a:xfrm>
          <a:prstGeom prst="rect">
            <a:avLst/>
          </a:prstGeom>
          <a:noFill/>
          <a:ln w="12700">
            <a:noFill/>
            <a:prstDash val="dash"/>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171450" indent="-171450">
              <a:lnSpc>
                <a:spcPct val="114000"/>
              </a:lnSpc>
              <a:buFont typeface="Times New Roman" panose="02020603050405020304" pitchFamily="18" charset="0"/>
              <a:buChar char="-"/>
            </a:pP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本次修订明确了对投资者违规增持部分而非全部股份限制表决权，规定更为清晰合理。</a:t>
            </a:r>
            <a:endPar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a:p>
            <a:pPr marL="171450" indent="-171450">
              <a:lnSpc>
                <a:spcPct val="114000"/>
              </a:lnSpc>
              <a:buFont typeface="Times New Roman" panose="02020603050405020304" pitchFamily="18" charset="0"/>
              <a:buChar char="-"/>
            </a:pP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强制</a:t>
            </a:r>
            <a:r>
              <a:rPr lang="en-US" altLang="zh-CN"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36</a:t>
            </a:r>
            <a:r>
              <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个月内不得行使表决权，且</a:t>
            </a:r>
            <a:r>
              <a:rPr lang="zh-CN" altLang="en-US" sz="1600" b="1" u="sng"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不以中国证监会做出责令改正的监管措施为前置条件</a:t>
            </a: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a:t>
            </a:r>
            <a:endParaRPr lang="en-US" altLang="zh-CN"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4" name="箭头: 上弧形 43">
            <a:extLst>
              <a:ext uri="{FF2B5EF4-FFF2-40B4-BE49-F238E27FC236}">
                <a16:creationId xmlns:a16="http://schemas.microsoft.com/office/drawing/2014/main" xmlns="" id="{DFAB4972-422E-481E-8898-036583E13F44}"/>
              </a:ext>
            </a:extLst>
          </p:cNvPr>
          <p:cNvSpPr/>
          <p:nvPr/>
        </p:nvSpPr>
        <p:spPr>
          <a:xfrm>
            <a:off x="6221825" y="4615798"/>
            <a:ext cx="1008112" cy="352788"/>
          </a:xfrm>
          <a:prstGeom prst="curvedDownArrow">
            <a:avLst/>
          </a:prstGeom>
          <a:solidFill>
            <a:schemeClr val="tx1">
              <a:lumMod val="50000"/>
              <a:lumOff val="50000"/>
            </a:schemeClr>
          </a:solidFill>
          <a:effectLst>
            <a:outerShdw blurRad="50800" dist="38100" dir="2700000" algn="tl" rotWithShape="0">
              <a:prstClr val="black">
                <a:alpha val="40000"/>
              </a:prstClr>
            </a:outerShdw>
          </a:effectLst>
        </p:spPr>
        <p:txBody>
          <a:bodyPr wrap="square" rtlCol="0" anchor="ctr">
            <a:noAutofit/>
          </a:bodyPr>
          <a:lstStyle/>
          <a:p>
            <a:pPr algn="ctr"/>
            <a:endParaRPr lang="zh-CN" altLang="en-US" sz="1600" b="1" dirty="0">
              <a:latin typeface="Times New Roman" panose="02020603050405020304" pitchFamily="18" charset="0"/>
              <a:ea typeface="楷体" panose="02010609060101010101" pitchFamily="49" charset="-122"/>
              <a:cs typeface="+mn-ea"/>
              <a:sym typeface="Times New Roman" panose="02020603050405020304" pitchFamily="18" charset="0"/>
            </a:endParaRPr>
          </a:p>
        </p:txBody>
      </p:sp>
      <p:pic>
        <p:nvPicPr>
          <p:cNvPr id="45" name="图片 44">
            <a:extLst>
              <a:ext uri="{FF2B5EF4-FFF2-40B4-BE49-F238E27FC236}">
                <a16:creationId xmlns:a16="http://schemas.microsoft.com/office/drawing/2014/main" xmlns="" id="{FE53C021-51A4-4078-9D50-75A0D8CCD3EA}"/>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0537899" y="5786272"/>
            <a:ext cx="951131" cy="634087"/>
          </a:xfrm>
          <a:prstGeom prst="rect">
            <a:avLst/>
          </a:prstGeom>
        </p:spPr>
      </p:pic>
      <p:sp>
        <p:nvSpPr>
          <p:cNvPr id="18" name="文本框 17">
            <a:extLst>
              <a:ext uri="{FF2B5EF4-FFF2-40B4-BE49-F238E27FC236}">
                <a16:creationId xmlns:a16="http://schemas.microsoft.com/office/drawing/2014/main" xmlns="" id="{8AD0321D-8A83-47DB-8ACD-DE67B1B3D9BE}"/>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9</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60011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2CE2D84-FA25-481C-9E6D-18FAC73423D2}"/>
              </a:ext>
            </a:extLst>
          </p:cNvPr>
          <p:cNvSpPr txBox="1">
            <a:spLocks/>
          </p:cNvSpPr>
          <p:nvPr/>
        </p:nvSpPr>
        <p:spPr>
          <a:xfrm>
            <a:off x="1680915" y="637394"/>
            <a:ext cx="10513168" cy="416899"/>
          </a:xfrm>
          <a:prstGeom prst="rect">
            <a:avLst/>
          </a:prstGeom>
        </p:spPr>
        <p:txBody>
          <a:bodyPr lIns="90857" tIns="45439" rIns="90857" bIns="45439"/>
          <a:lstStyle/>
          <a:p>
            <a:pPr lvl="0">
              <a:spcBef>
                <a:spcPct val="0"/>
              </a:spcBef>
            </a:pPr>
            <a:r>
              <a:rPr lang="en-US" altLang="zh-CN"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1.3 </a:t>
            </a:r>
            <a:r>
              <a:rPr lang="zh-CN" altLang="en-US" sz="2500" b="1" dirty="0">
                <a:solidFill>
                  <a:schemeClr val="accent5">
                    <a:lumMod val="20000"/>
                    <a:lumOff val="80000"/>
                  </a:schemeClr>
                </a:solidFill>
                <a:latin typeface="Times New Roman" panose="02020603050405020304" pitchFamily="18" charset="0"/>
                <a:ea typeface="楷体" panose="02010609060101010101" pitchFamily="49" charset="-122"/>
                <a:cs typeface="+mn-ea"/>
                <a:sym typeface="Times New Roman" panose="02020603050405020304" pitchFamily="18" charset="0"/>
              </a:rPr>
              <a:t>违规增持股份一定期限内不享有表决权</a:t>
            </a:r>
          </a:p>
        </p:txBody>
      </p:sp>
      <p:sp>
        <p:nvSpPr>
          <p:cNvPr id="38" name="矩形 37">
            <a:extLst>
              <a:ext uri="{FF2B5EF4-FFF2-40B4-BE49-F238E27FC236}">
                <a16:creationId xmlns:a16="http://schemas.microsoft.com/office/drawing/2014/main" xmlns="" id="{0D1D523C-8426-4404-952A-4E4A1443B9AA}"/>
              </a:ext>
            </a:extLst>
          </p:cNvPr>
          <p:cNvSpPr/>
          <p:nvPr/>
        </p:nvSpPr>
        <p:spPr>
          <a:xfrm>
            <a:off x="938500" y="1768846"/>
            <a:ext cx="11687631" cy="369332"/>
          </a:xfrm>
          <a:prstGeom prst="rect">
            <a:avLst/>
          </a:prstGeom>
        </p:spPr>
        <p:txBody>
          <a:bodyPr wrap="square">
            <a:spAutoFit/>
          </a:bodyPr>
          <a:lstStyle/>
          <a:p>
            <a:pPr marL="171450" indent="-171450" algn="just">
              <a:spcBef>
                <a:spcPts val="600"/>
              </a:spcBef>
              <a:spcAft>
                <a:spcPts val="600"/>
              </a:spcAft>
              <a:buClr>
                <a:srgbClr val="B69B80"/>
              </a:buClr>
              <a:buFont typeface="Wingdings" panose="05000000000000000000" pitchFamily="2" charset="2"/>
              <a:buChar char="u"/>
              <a:defRPr/>
            </a:pP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明确了投资者超比例违规增持股份的法律后果，即在买入后的</a:t>
            </a:r>
            <a:r>
              <a:rPr lang="en-US" altLang="zh-CN" sz="1800" b="1" u="sng" dirty="0">
                <a:latin typeface="Times New Roman" panose="02020603050405020304" pitchFamily="18" charset="0"/>
                <a:ea typeface="楷体" panose="02010609060101010101" pitchFamily="49" charset="-122"/>
                <a:cs typeface="+mn-ea"/>
                <a:sym typeface="Times New Roman" panose="02020603050405020304" pitchFamily="18" charset="0"/>
              </a:rPr>
              <a:t>36</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个月内</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，对</a:t>
            </a:r>
            <a:r>
              <a:rPr lang="zh-CN" altLang="en-US" sz="1800" b="1" u="sng" dirty="0">
                <a:latin typeface="Times New Roman" panose="02020603050405020304" pitchFamily="18" charset="0"/>
                <a:ea typeface="楷体" panose="02010609060101010101" pitchFamily="49" charset="-122"/>
                <a:cs typeface="+mn-ea"/>
                <a:sym typeface="Times New Roman" panose="02020603050405020304" pitchFamily="18" charset="0"/>
              </a:rPr>
              <a:t>超比例买入的股份</a:t>
            </a:r>
            <a:r>
              <a:rPr lang="zh-CN" altLang="en-US" sz="1800" dirty="0">
                <a:latin typeface="Times New Roman" panose="02020603050405020304" pitchFamily="18" charset="0"/>
                <a:ea typeface="楷体" panose="02010609060101010101" pitchFamily="49" charset="-122"/>
                <a:cs typeface="+mn-ea"/>
                <a:sym typeface="Times New Roman" panose="02020603050405020304" pitchFamily="18" charset="0"/>
              </a:rPr>
              <a:t>不得行使表决权。</a:t>
            </a:r>
          </a:p>
        </p:txBody>
      </p:sp>
      <p:sp>
        <p:nvSpPr>
          <p:cNvPr id="39" name="Text10">
            <a:extLst>
              <a:ext uri="{FF2B5EF4-FFF2-40B4-BE49-F238E27FC236}">
                <a16:creationId xmlns:a16="http://schemas.microsoft.com/office/drawing/2014/main" xmlns="" id="{EA025324-63AC-4FBC-89AD-095391C13E10}"/>
              </a:ext>
            </a:extLst>
          </p:cNvPr>
          <p:cNvSpPr>
            <a:spLocks noChangeArrowheads="1"/>
          </p:cNvSpPr>
          <p:nvPr/>
        </p:nvSpPr>
        <p:spPr bwMode="auto">
          <a:xfrm>
            <a:off x="1905640" y="1365326"/>
            <a:ext cx="7980313" cy="36292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330200">
              <a:defRPr sz="1700" b="1">
                <a:solidFill>
                  <a:schemeClr val="tx1"/>
                </a:solidFill>
                <a:latin typeface="Arial" panose="020B0604020202020204" pitchFamily="34" charset="0"/>
              </a:defRPr>
            </a:lvl1pPr>
            <a:lvl2pPr marL="120650" indent="-119063" defTabSz="330200">
              <a:buChar char="•"/>
              <a:defRPr sz="1700">
                <a:solidFill>
                  <a:schemeClr val="tx1"/>
                </a:solidFill>
                <a:latin typeface="Arial" panose="020B0604020202020204" pitchFamily="34" charset="0"/>
              </a:defRPr>
            </a:lvl2pPr>
            <a:lvl3pPr marL="269875" indent="-147638" defTabSz="330200">
              <a:buChar char="–"/>
              <a:defRPr sz="1700">
                <a:solidFill>
                  <a:schemeClr val="tx1"/>
                </a:solidFill>
                <a:latin typeface="Arial" panose="020B0604020202020204" pitchFamily="34" charset="0"/>
              </a:defRPr>
            </a:lvl3pPr>
            <a:lvl4pPr marL="385763" indent="-114300" defTabSz="330200">
              <a:buChar char="-"/>
              <a:defRPr sz="1700">
                <a:solidFill>
                  <a:schemeClr val="tx1"/>
                </a:solidFill>
                <a:latin typeface="Arial" panose="020B0604020202020204" pitchFamily="34" charset="0"/>
              </a:defRPr>
            </a:lvl4pPr>
            <a:lvl5pPr marL="587375" indent="4763" defTabSz="330200">
              <a:spcBef>
                <a:spcPct val="20000"/>
              </a:spcBef>
              <a:buChar char="»"/>
              <a:defRPr sz="1700">
                <a:solidFill>
                  <a:schemeClr val="tx1"/>
                </a:solidFill>
                <a:latin typeface="Arial" panose="020B0604020202020204" pitchFamily="34" charset="0"/>
              </a:defRPr>
            </a:lvl5pPr>
            <a:lvl6pPr marL="1044575" indent="4763" defTabSz="330200" fontAlgn="base">
              <a:spcBef>
                <a:spcPct val="20000"/>
              </a:spcBef>
              <a:spcAft>
                <a:spcPct val="0"/>
              </a:spcAft>
              <a:buChar char="»"/>
              <a:defRPr sz="1700">
                <a:solidFill>
                  <a:schemeClr val="tx1"/>
                </a:solidFill>
                <a:latin typeface="Arial" panose="020B0604020202020204" pitchFamily="34" charset="0"/>
              </a:defRPr>
            </a:lvl6pPr>
            <a:lvl7pPr marL="1501775" indent="4763" defTabSz="330200" fontAlgn="base">
              <a:spcBef>
                <a:spcPct val="20000"/>
              </a:spcBef>
              <a:spcAft>
                <a:spcPct val="0"/>
              </a:spcAft>
              <a:buChar char="»"/>
              <a:defRPr sz="1700">
                <a:solidFill>
                  <a:schemeClr val="tx1"/>
                </a:solidFill>
                <a:latin typeface="Arial" panose="020B0604020202020204" pitchFamily="34" charset="0"/>
              </a:defRPr>
            </a:lvl7pPr>
            <a:lvl8pPr marL="1958975" indent="4763" defTabSz="330200" fontAlgn="base">
              <a:spcBef>
                <a:spcPct val="20000"/>
              </a:spcBef>
              <a:spcAft>
                <a:spcPct val="0"/>
              </a:spcAft>
              <a:buChar char="»"/>
              <a:defRPr sz="1700">
                <a:solidFill>
                  <a:schemeClr val="tx1"/>
                </a:solidFill>
                <a:latin typeface="Arial" panose="020B0604020202020204" pitchFamily="34" charset="0"/>
              </a:defRPr>
            </a:lvl8pPr>
            <a:lvl9pPr marL="2416175" indent="4763" defTabSz="330200" fontAlgn="base">
              <a:spcBef>
                <a:spcPct val="20000"/>
              </a:spcBef>
              <a:spcAft>
                <a:spcPct val="0"/>
              </a:spcAft>
              <a:buChar char="»"/>
              <a:defRPr sz="1700">
                <a:solidFill>
                  <a:schemeClr val="tx1"/>
                </a:solidFill>
                <a:latin typeface="Arial" panose="020B0604020202020204" pitchFamily="34" charset="0"/>
              </a:defRPr>
            </a:lvl9pPr>
          </a:lstStyle>
          <a:p>
            <a:pPr marL="1587" lvl="1" indent="0">
              <a:lnSpc>
                <a:spcPct val="150000"/>
              </a:lnSpc>
              <a:buNone/>
            </a:pPr>
            <a:r>
              <a:rPr lang="zh-CN" altLang="en-US" sz="1800" b="1" dirty="0">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rPr>
              <a:t>修订要点</a:t>
            </a:r>
          </a:p>
        </p:txBody>
      </p:sp>
      <p:sp>
        <p:nvSpPr>
          <p:cNvPr id="41" name="矩形 40">
            <a:extLst>
              <a:ext uri="{FF2B5EF4-FFF2-40B4-BE49-F238E27FC236}">
                <a16:creationId xmlns:a16="http://schemas.microsoft.com/office/drawing/2014/main" xmlns="" id="{460E3962-B14D-4E8C-B92F-380FFED87454}"/>
              </a:ext>
            </a:extLst>
          </p:cNvPr>
          <p:cNvSpPr/>
          <p:nvPr/>
        </p:nvSpPr>
        <p:spPr>
          <a:xfrm>
            <a:off x="978622" y="1719295"/>
            <a:ext cx="11472445" cy="45112"/>
          </a:xfrm>
          <a:prstGeom prst="rect">
            <a:avLst/>
          </a:prstGeom>
          <a:solidFill>
            <a:srgbClr val="D0B99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42" name="AutoShape 22">
            <a:extLst>
              <a:ext uri="{FF2B5EF4-FFF2-40B4-BE49-F238E27FC236}">
                <a16:creationId xmlns:a16="http://schemas.microsoft.com/office/drawing/2014/main" xmlns="" id="{E5F3F07D-4316-42E5-9F8B-389499ADE9D0}"/>
              </a:ext>
            </a:extLst>
          </p:cNvPr>
          <p:cNvSpPr>
            <a:spLocks noChangeArrowheads="1"/>
          </p:cNvSpPr>
          <p:nvPr/>
        </p:nvSpPr>
        <p:spPr bwMode="auto">
          <a:xfrm>
            <a:off x="1131327" y="1403617"/>
            <a:ext cx="276886" cy="293189"/>
          </a:xfrm>
          <a:prstGeom prst="parallelogram">
            <a:avLst>
              <a:gd name="adj" fmla="val 60000"/>
            </a:avLst>
          </a:prstGeom>
          <a:solidFill>
            <a:srgbClr val="B08A5E"/>
          </a:solidFill>
          <a:ln>
            <a:noFill/>
          </a:ln>
        </p:spPr>
        <p:txBody>
          <a:bodyPr wrap="none" anchor="ctr"/>
          <a:lstStyle/>
          <a:p>
            <a:pPr eaLnBrk="0" hangingPunct="0"/>
            <a:endParaRPr kumimoji="1" lang="zh-CN" altLang="zh-CN" sz="16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2" name="AutoShape 21">
            <a:extLst>
              <a:ext uri="{FF2B5EF4-FFF2-40B4-BE49-F238E27FC236}">
                <a16:creationId xmlns:a16="http://schemas.microsoft.com/office/drawing/2014/main" xmlns="" id="{8557459B-F234-4296-940A-A8C4C168260A}"/>
              </a:ext>
            </a:extLst>
          </p:cNvPr>
          <p:cNvSpPr>
            <a:spLocks noChangeArrowheads="1"/>
          </p:cNvSpPr>
          <p:nvPr/>
        </p:nvSpPr>
        <p:spPr bwMode="auto">
          <a:xfrm>
            <a:off x="986493" y="1403617"/>
            <a:ext cx="276886" cy="293189"/>
          </a:xfrm>
          <a:prstGeom prst="parallelogram">
            <a:avLst>
              <a:gd name="adj" fmla="val 60000"/>
            </a:avLst>
          </a:prstGeom>
          <a:solidFill>
            <a:srgbClr val="C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kumimoji="1" lang="zh-CN" altLang="zh-CN" sz="16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83" name="AutoShape 23">
            <a:extLst>
              <a:ext uri="{FF2B5EF4-FFF2-40B4-BE49-F238E27FC236}">
                <a16:creationId xmlns:a16="http://schemas.microsoft.com/office/drawing/2014/main" xmlns="" id="{C6BB064D-3158-46E7-B0DE-AF6B411347CE}"/>
              </a:ext>
            </a:extLst>
          </p:cNvPr>
          <p:cNvSpPr>
            <a:spLocks noChangeArrowheads="1"/>
          </p:cNvSpPr>
          <p:nvPr/>
        </p:nvSpPr>
        <p:spPr bwMode="auto">
          <a:xfrm>
            <a:off x="1276159" y="1403617"/>
            <a:ext cx="276886" cy="293189"/>
          </a:xfrm>
          <a:prstGeom prst="parallelogram">
            <a:avLst>
              <a:gd name="adj" fmla="val 60000"/>
            </a:avLst>
          </a:prstGeom>
          <a:solidFill>
            <a:srgbClr val="D9D9D9"/>
          </a:solidFill>
          <a:ln w="9525">
            <a:noFill/>
            <a:miter lim="800000"/>
            <a:headEnd/>
            <a:tailEnd/>
          </a:ln>
        </p:spPr>
        <p:txBody>
          <a:bodyPr wrap="none" anchor="ctr"/>
          <a:lstStyle/>
          <a:p>
            <a:pPr eaLnBrk="0" hangingPunct="0"/>
            <a:endParaRPr kumimoji="1" lang="zh-CN" altLang="zh-CN" sz="1600" b="1">
              <a:solidFill>
                <a:srgbClr val="000000"/>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4" name="文本框 23">
            <a:extLst>
              <a:ext uri="{FF2B5EF4-FFF2-40B4-BE49-F238E27FC236}">
                <a16:creationId xmlns:a16="http://schemas.microsoft.com/office/drawing/2014/main" xmlns="" id="{ABA47591-E71F-45DA-81AA-8D8CD35015DE}"/>
              </a:ext>
            </a:extLst>
          </p:cNvPr>
          <p:cNvSpPr txBox="1"/>
          <p:nvPr/>
        </p:nvSpPr>
        <p:spPr>
          <a:xfrm>
            <a:off x="1131327" y="4724018"/>
            <a:ext cx="11206772" cy="2314114"/>
          </a:xfrm>
          <a:prstGeom prst="rect">
            <a:avLst/>
          </a:prstGeom>
          <a:noFill/>
          <a:ln w="9525">
            <a:solidFill>
              <a:schemeClr val="tx2"/>
            </a:solidFill>
            <a:prstDash val="lgDash"/>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228600" indent="-228600">
              <a:lnSpc>
                <a:spcPct val="114000"/>
              </a:lnSpc>
              <a:buAutoNum type="arabicPeriod"/>
            </a:pPr>
            <a:endPar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7" name="文本框 26">
            <a:extLst>
              <a:ext uri="{FF2B5EF4-FFF2-40B4-BE49-F238E27FC236}">
                <a16:creationId xmlns:a16="http://schemas.microsoft.com/office/drawing/2014/main" xmlns="" id="{EE884751-430D-4997-9D64-E4983E2AB818}"/>
              </a:ext>
            </a:extLst>
          </p:cNvPr>
          <p:cNvSpPr txBox="1"/>
          <p:nvPr/>
        </p:nvSpPr>
        <p:spPr>
          <a:xfrm>
            <a:off x="8124131" y="4957806"/>
            <a:ext cx="1117624" cy="308537"/>
          </a:xfrm>
          <a:prstGeom prst="roundRect">
            <a:avLst/>
          </a:prstGeom>
          <a:solidFill>
            <a:srgbClr val="F2F2F2"/>
          </a:solidFill>
          <a:ln>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a:lnSpc>
                <a:spcPct val="114000"/>
              </a:lnSpc>
            </a:pP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监管处理</a:t>
            </a:r>
          </a:p>
        </p:txBody>
      </p:sp>
      <p:sp>
        <p:nvSpPr>
          <p:cNvPr id="28" name="Rectangle 1029">
            <a:extLst>
              <a:ext uri="{FF2B5EF4-FFF2-40B4-BE49-F238E27FC236}">
                <a16:creationId xmlns:a16="http://schemas.microsoft.com/office/drawing/2014/main" xmlns="" id="{4CF37CD1-6675-45B3-895D-CC93666E9AA9}"/>
              </a:ext>
            </a:extLst>
          </p:cNvPr>
          <p:cNvSpPr>
            <a:spLocks noChangeArrowheads="1"/>
          </p:cNvSpPr>
          <p:nvPr/>
        </p:nvSpPr>
        <p:spPr bwMode="auto">
          <a:xfrm>
            <a:off x="5497339" y="4632547"/>
            <a:ext cx="2507695" cy="238875"/>
          </a:xfrm>
          <a:prstGeom prst="roundRect">
            <a:avLst/>
          </a:prstGeom>
          <a:solidFill>
            <a:schemeClr val="tx2"/>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buClr>
                <a:srgbClr val="003366"/>
              </a:buClr>
              <a:buSzPct val="80000"/>
              <a:defRPr/>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修订后违规增持实操案例</a:t>
            </a:r>
          </a:p>
        </p:txBody>
      </p:sp>
      <p:sp>
        <p:nvSpPr>
          <p:cNvPr id="31" name="文本框 30">
            <a:extLst>
              <a:ext uri="{FF2B5EF4-FFF2-40B4-BE49-F238E27FC236}">
                <a16:creationId xmlns:a16="http://schemas.microsoft.com/office/drawing/2014/main" xmlns="" id="{68A3814F-7890-433F-B71C-17DEE7F51DEC}"/>
              </a:ext>
            </a:extLst>
          </p:cNvPr>
          <p:cNvSpPr txBox="1"/>
          <p:nvPr/>
        </p:nvSpPr>
        <p:spPr>
          <a:xfrm>
            <a:off x="2003449" y="4957806"/>
            <a:ext cx="1117624" cy="308537"/>
          </a:xfrm>
          <a:prstGeom prst="roundRect">
            <a:avLst/>
          </a:prstGeom>
          <a:solidFill>
            <a:srgbClr val="F2F2F2"/>
          </a:solidFill>
          <a:ln>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a:lnSpc>
                <a:spcPct val="114000"/>
              </a:lnSpc>
            </a:pP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事件描述</a:t>
            </a:r>
          </a:p>
        </p:txBody>
      </p:sp>
      <p:sp>
        <p:nvSpPr>
          <p:cNvPr id="25" name="文本框 24">
            <a:extLst>
              <a:ext uri="{FF2B5EF4-FFF2-40B4-BE49-F238E27FC236}">
                <a16:creationId xmlns:a16="http://schemas.microsoft.com/office/drawing/2014/main" xmlns="" id="{338D4732-B3F0-4888-A506-43D37CA20F33}"/>
              </a:ext>
            </a:extLst>
          </p:cNvPr>
          <p:cNvSpPr txBox="1"/>
          <p:nvPr/>
        </p:nvSpPr>
        <p:spPr>
          <a:xfrm>
            <a:off x="1131327" y="2207871"/>
            <a:ext cx="11206772" cy="2314114"/>
          </a:xfrm>
          <a:prstGeom prst="rect">
            <a:avLst/>
          </a:prstGeom>
          <a:noFill/>
          <a:ln w="9525">
            <a:solidFill>
              <a:schemeClr val="tx2"/>
            </a:solidFill>
            <a:prstDash val="lgDash"/>
          </a:ln>
        </p:spPr>
        <p:style>
          <a:lnRef idx="2">
            <a:schemeClr val="dk1"/>
          </a:lnRef>
          <a:fillRef idx="1">
            <a:schemeClr val="lt1"/>
          </a:fillRef>
          <a:effectRef idx="0">
            <a:schemeClr val="dk1"/>
          </a:effectRef>
          <a:fontRef idx="minor">
            <a:schemeClr val="dk1"/>
          </a:fontRef>
        </p:style>
        <p:txBody>
          <a:bodyPr wrap="square" rtlCol="0" anchor="t" anchorCtr="0">
            <a:noAutofit/>
          </a:bodyPr>
          <a:lstStyle/>
          <a:p>
            <a:pPr marL="228600" indent="-228600">
              <a:lnSpc>
                <a:spcPct val="114000"/>
              </a:lnSpc>
              <a:buAutoNum type="arabicPeriod"/>
            </a:pPr>
            <a:endParaRPr lang="zh-CN" altLang="en-US" sz="1600"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endParaRPr>
          </a:p>
        </p:txBody>
      </p:sp>
      <p:sp>
        <p:nvSpPr>
          <p:cNvPr id="26" name="文本框 25">
            <a:extLst>
              <a:ext uri="{FF2B5EF4-FFF2-40B4-BE49-F238E27FC236}">
                <a16:creationId xmlns:a16="http://schemas.microsoft.com/office/drawing/2014/main" xmlns="" id="{01BF5947-B483-41C2-9396-77A570894FAD}"/>
              </a:ext>
            </a:extLst>
          </p:cNvPr>
          <p:cNvSpPr txBox="1"/>
          <p:nvPr/>
        </p:nvSpPr>
        <p:spPr>
          <a:xfrm>
            <a:off x="5387827" y="2412479"/>
            <a:ext cx="1117624" cy="308537"/>
          </a:xfrm>
          <a:prstGeom prst="roundRect">
            <a:avLst/>
          </a:prstGeom>
          <a:solidFill>
            <a:srgbClr val="F2F2F2"/>
          </a:solidFill>
          <a:ln>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a:lnSpc>
                <a:spcPct val="114000"/>
              </a:lnSpc>
            </a:pP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监管处理</a:t>
            </a:r>
          </a:p>
        </p:txBody>
      </p:sp>
      <p:sp>
        <p:nvSpPr>
          <p:cNvPr id="32" name="Rectangle 1029">
            <a:extLst>
              <a:ext uri="{FF2B5EF4-FFF2-40B4-BE49-F238E27FC236}">
                <a16:creationId xmlns:a16="http://schemas.microsoft.com/office/drawing/2014/main" xmlns="" id="{1E7FDFF8-0743-4485-9367-E24EFAB4588E}"/>
              </a:ext>
            </a:extLst>
          </p:cNvPr>
          <p:cNvSpPr>
            <a:spLocks noChangeArrowheads="1"/>
          </p:cNvSpPr>
          <p:nvPr/>
        </p:nvSpPr>
        <p:spPr bwMode="auto">
          <a:xfrm>
            <a:off x="5497339" y="2116400"/>
            <a:ext cx="2507695" cy="238875"/>
          </a:xfrm>
          <a:prstGeom prst="roundRect">
            <a:avLst/>
          </a:prstGeom>
          <a:solidFill>
            <a:schemeClr val="tx2"/>
          </a:solidFill>
          <a:ln w="9525" algn="ctr">
            <a:noFill/>
            <a:miter lim="800000"/>
            <a:headEnd/>
            <a:tailEnd/>
          </a:ln>
          <a:effectLst>
            <a:outerShdw blurRad="50800" dist="38100" dir="2700000" algn="tl" rotWithShape="0">
              <a:prstClr val="black">
                <a:alpha val="40000"/>
              </a:prstClr>
            </a:outerShdw>
          </a:effectLst>
        </p:spPr>
        <p:txBody>
          <a:bodyPr lIns="75239" tIns="64859" rIns="51855" bIns="64859" anchor="ctr"/>
          <a:lstStyle/>
          <a:p>
            <a:pPr marL="128930" indent="-128930" algn="ctr" defTabSz="659117" eaLnBrk="0" fontAlgn="base" hangingPunct="0">
              <a:buClr>
                <a:srgbClr val="003366"/>
              </a:buClr>
              <a:buSzPct val="80000"/>
              <a:defRPr/>
            </a:pPr>
            <a:r>
              <a:rPr lang="zh-CN" altLang="en-US" sz="1600" b="1" dirty="0">
                <a:solidFill>
                  <a:schemeClr val="bg1"/>
                </a:solidFill>
                <a:latin typeface="Times New Roman" panose="02020603050405020304" pitchFamily="18" charset="0"/>
                <a:ea typeface="楷体" panose="02010609060101010101" pitchFamily="49" charset="-122"/>
                <a:cs typeface="+mn-ea"/>
                <a:sym typeface="Times New Roman" panose="02020603050405020304" pitchFamily="18" charset="0"/>
              </a:rPr>
              <a:t>修订前违规增持实操案例</a:t>
            </a:r>
          </a:p>
        </p:txBody>
      </p:sp>
      <p:graphicFrame>
        <p:nvGraphicFramePr>
          <p:cNvPr id="33" name="表格 7">
            <a:extLst>
              <a:ext uri="{FF2B5EF4-FFF2-40B4-BE49-F238E27FC236}">
                <a16:creationId xmlns:a16="http://schemas.microsoft.com/office/drawing/2014/main" xmlns="" id="{84610D86-FFEE-4B67-A311-E32B1A09008D}"/>
              </a:ext>
            </a:extLst>
          </p:cNvPr>
          <p:cNvGraphicFramePr>
            <a:graphicFrameLocks noGrp="1"/>
          </p:cNvGraphicFramePr>
          <p:nvPr>
            <p:extLst>
              <p:ext uri="{D42A27DB-BD31-4B8C-83A1-F6EECF244321}">
                <p14:modId xmlns:p14="http://schemas.microsoft.com/office/powerpoint/2010/main" xmlns="" val="297800491"/>
              </p:ext>
            </p:extLst>
          </p:nvPr>
        </p:nvGraphicFramePr>
        <p:xfrm>
          <a:off x="1536898" y="2700511"/>
          <a:ext cx="10657185" cy="1823733"/>
        </p:xfrm>
        <a:graphic>
          <a:graphicData uri="http://schemas.openxmlformats.org/drawingml/2006/table">
            <a:tbl>
              <a:tblPr firstRow="1" bandRow="1">
                <a:tableStyleId>{D27102A9-8310-4765-A935-A1911B00CA55}</a:tableStyleId>
              </a:tblPr>
              <a:tblGrid>
                <a:gridCol w="2499955">
                  <a:extLst>
                    <a:ext uri="{9D8B030D-6E8A-4147-A177-3AD203B41FA5}">
                      <a16:colId xmlns:a16="http://schemas.microsoft.com/office/drawing/2014/main" xmlns="" val="3244213942"/>
                    </a:ext>
                  </a:extLst>
                </a:gridCol>
                <a:gridCol w="188124">
                  <a:extLst>
                    <a:ext uri="{9D8B030D-6E8A-4147-A177-3AD203B41FA5}">
                      <a16:colId xmlns:a16="http://schemas.microsoft.com/office/drawing/2014/main" xmlns="" val="3370678085"/>
                    </a:ext>
                  </a:extLst>
                </a:gridCol>
                <a:gridCol w="3485739">
                  <a:extLst>
                    <a:ext uri="{9D8B030D-6E8A-4147-A177-3AD203B41FA5}">
                      <a16:colId xmlns:a16="http://schemas.microsoft.com/office/drawing/2014/main" xmlns="" val="2985525787"/>
                    </a:ext>
                  </a:extLst>
                </a:gridCol>
                <a:gridCol w="218054">
                  <a:extLst>
                    <a:ext uri="{9D8B030D-6E8A-4147-A177-3AD203B41FA5}">
                      <a16:colId xmlns:a16="http://schemas.microsoft.com/office/drawing/2014/main" xmlns="" val="1303762424"/>
                    </a:ext>
                  </a:extLst>
                </a:gridCol>
                <a:gridCol w="4265313">
                  <a:extLst>
                    <a:ext uri="{9D8B030D-6E8A-4147-A177-3AD203B41FA5}">
                      <a16:colId xmlns:a16="http://schemas.microsoft.com/office/drawing/2014/main" xmlns="" val="2797425966"/>
                    </a:ext>
                  </a:extLst>
                </a:gridCol>
              </a:tblGrid>
              <a:tr h="398628">
                <a:tc>
                  <a:txBody>
                    <a:bodyPr/>
                    <a:lstStyle/>
                    <a:p>
                      <a:pPr algn="l">
                        <a:spcAft>
                          <a:spcPts val="0"/>
                        </a:spcAft>
                      </a:pPr>
                      <a:r>
                        <a:rPr lang="zh-CN" altLang="en-US"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                          甲公司</a:t>
                      </a:r>
                      <a:endParaRPr lang="en-US" altLang="zh-CN"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l">
                        <a:spcAft>
                          <a:spcPts val="0"/>
                        </a:spcAft>
                      </a:pPr>
                      <a:r>
                        <a:rPr lang="en-US"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2013</a:t>
                      </a:r>
                      <a:r>
                        <a:rPr lang="zh-CN" alt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zh-CN"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王</a:t>
                      </a:r>
                      <a:r>
                        <a:rPr lang="zh-CN" altLang="en-US"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某通过控制的</a:t>
                      </a:r>
                      <a:r>
                        <a:rPr lang="en-US" altLang="zh-CN"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15</a:t>
                      </a:r>
                      <a:r>
                        <a:rPr lang="zh-CN" altLang="en-US"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个账户违规</a:t>
                      </a:r>
                      <a:r>
                        <a:rPr lang="zh-CN" altLang="en-US" sz="1100" b="0" u="none" strike="noStrike"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增持，</a:t>
                      </a:r>
                      <a:r>
                        <a:rPr lang="en-US" altLang="zh-CN" sz="1100" b="0" u="none" strike="noStrike"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2015</a:t>
                      </a:r>
                      <a:r>
                        <a:rPr lang="zh-CN" altLang="en-US" sz="1100" b="0" u="none" strike="noStrike"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altLang="zh-CN" sz="1100" b="0" u="none" strike="noStrike"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altLang="en-US" sz="1100" b="0" u="none" strike="noStrike"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rPr>
                        <a:t>月补充披露权益变动报告书。</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zh-CN" sz="1100" b="0"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2015</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11</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a:t>
                      </a:r>
                      <a:r>
                        <a:rPr lang="zh-CN" altLang="en-US"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，证监会</a:t>
                      </a:r>
                      <a:r>
                        <a:rPr lang="zh-CN"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责令</a:t>
                      </a:r>
                      <a:r>
                        <a:rPr lang="zh-CN" altLang="en-US"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其</a:t>
                      </a:r>
                      <a:r>
                        <a:rPr lang="zh-CN"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改正违法行为、给予警告并处以</a:t>
                      </a:r>
                      <a:r>
                        <a:rPr lang="en-US" sz="1100" b="0" u="sng"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50</a:t>
                      </a:r>
                      <a:r>
                        <a:rPr lang="zh-CN" sz="1100" b="0" u="sng"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万元</a:t>
                      </a:r>
                      <a:r>
                        <a:rPr lang="zh-CN"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罚款</a:t>
                      </a:r>
                      <a:r>
                        <a:rPr lang="zh-CN" altLang="en-US"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100" b="0"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zh-CN" sz="1100" b="0"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2016</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zh-CN"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法院</a:t>
                      </a:r>
                      <a:r>
                        <a:rPr lang="zh-CN" altLang="en-US"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判令，王某违法行为受到了证券监督管理部门的处罚，</a:t>
                      </a:r>
                      <a:r>
                        <a:rPr lang="zh-CN"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不予支持大股东兴盛实业关于不得享有表决权、交易无效，强制抛售并获利赔偿给上市公司等诉求</a:t>
                      </a:r>
                      <a:r>
                        <a:rPr lang="zh-CN" altLang="en-US" sz="1100" b="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100" b="0"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46512103"/>
                  </a:ext>
                </a:extLst>
              </a:tr>
              <a:tr h="512521">
                <a:tc>
                  <a:txBody>
                    <a:bodyPr/>
                    <a:lstStyle/>
                    <a:p>
                      <a:pPr algn="ctr">
                        <a:spcAft>
                          <a:spcPts val="0"/>
                        </a:spcAft>
                      </a:pP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乙公司</a:t>
                      </a:r>
                      <a:endParaRPr lang="zh-CN" sz="1100" u="sng"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l">
                        <a:spcAft>
                          <a:spcPts val="0"/>
                        </a:spcAft>
                      </a:pPr>
                      <a:r>
                        <a:rPr 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2015</a:t>
                      </a:r>
                      <a:r>
                        <a:rPr lang="zh-CN" alt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二股东违规增持</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上市公司至</a:t>
                      </a:r>
                      <a:r>
                        <a:rPr lang="en-US" alt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10%</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20000"/>
                      </a:schemeClr>
                    </a:solidFill>
                  </a:tcPr>
                </a:tc>
                <a:tc>
                  <a:txBody>
                    <a:bodyPr/>
                    <a:lstStyle/>
                    <a:p>
                      <a:pPr algn="ctr">
                        <a:spcAft>
                          <a:spcPts val="0"/>
                        </a:spcAft>
                      </a:pP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20000"/>
                      </a:schemeClr>
                    </a:solidFill>
                  </a:tcPr>
                </a:tc>
                <a:tc>
                  <a:txBody>
                    <a:bodyPr/>
                    <a:lstStyle/>
                    <a:p>
                      <a:pPr algn="l">
                        <a:spcAft>
                          <a:spcPts val="0"/>
                        </a:spcAft>
                      </a:pP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2015</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10</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，交易所</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做出纪律处分，</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对</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二股东</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予以通报批评，并记入上市公司诚信档案</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20000"/>
                      </a:schemeClr>
                    </a:solidFill>
                  </a:tcPr>
                </a:tc>
                <a:tc>
                  <a:txBody>
                    <a:bodyPr/>
                    <a:lstStyle/>
                    <a:p>
                      <a:pPr algn="ctr">
                        <a:spcAft>
                          <a:spcPts val="0"/>
                        </a:spcAft>
                      </a:pP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20000"/>
                      </a:schemeClr>
                    </a:solidFill>
                  </a:tcPr>
                </a:tc>
                <a:tc>
                  <a:txBody>
                    <a:bodyPr/>
                    <a:lstStyle/>
                    <a:p>
                      <a:pPr algn="l">
                        <a:spcAft>
                          <a:spcPts val="0"/>
                        </a:spcAft>
                      </a:pP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2015</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9</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，法院仅能在裁定书生效前冻结</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二股东</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股票权利，</a:t>
                      </a:r>
                      <a:r>
                        <a:rPr 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11</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月经法院调解双方和解，</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二股东</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承诺在公司重大事项上投赞成票。其他上市公司大股东赔偿诉求被驳回</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alpha val="20000"/>
                      </a:schemeClr>
                    </a:solidFill>
                  </a:tcPr>
                </a:tc>
                <a:extLst>
                  <a:ext uri="{0D108BD9-81ED-4DB2-BD59-A6C34878D82A}">
                    <a16:rowId xmlns:a16="http://schemas.microsoft.com/office/drawing/2014/main" xmlns="" val="3231158681"/>
                  </a:ext>
                </a:extLst>
              </a:tr>
              <a:tr h="640652">
                <a:tc>
                  <a:txBody>
                    <a:bodyPr/>
                    <a:lstStyle/>
                    <a:p>
                      <a:pPr algn="ctr">
                        <a:spcAft>
                          <a:spcPts val="0"/>
                        </a:spcAft>
                      </a:pP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丙公司</a:t>
                      </a:r>
                      <a:endParaRPr lang="zh-CN" sz="1100" u="sng"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l">
                        <a:spcAft>
                          <a:spcPts val="0"/>
                        </a:spcAft>
                      </a:pPr>
                      <a:r>
                        <a:rPr 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2015</a:t>
                      </a:r>
                      <a:r>
                        <a:rPr lang="zh-CN" alt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r>
                        <a:rPr lang="en-US" alt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集团</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通过各途径违规增持上市公司至</a:t>
                      </a:r>
                      <a:r>
                        <a:rPr lang="en-US" alt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31%</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2016</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1</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，交易所出具关注函</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100" u="sng"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endParaRPr>
                    </a:p>
                    <a:p>
                      <a:pPr algn="l">
                        <a:spcAft>
                          <a:spcPts val="0"/>
                        </a:spcAft>
                      </a:pP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2016</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7</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，深交所公布监管函，认定</a:t>
                      </a:r>
                      <a:r>
                        <a:rPr lang="en-US" alt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集团关注函回复不完整，违反相关披露规定，希望其吸收教训</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spcAft>
                          <a:spcPts val="0"/>
                        </a:spcAft>
                      </a:pP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上市公司</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在股东大会和临时股东大会上多次宣告</a:t>
                      </a:r>
                      <a:r>
                        <a:rPr lang="en-US" alt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集团表决无效，</a:t>
                      </a: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2018</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年</a:t>
                      </a:r>
                      <a:r>
                        <a:rPr lang="en-US"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2</a:t>
                      </a:r>
                      <a:r>
                        <a:rPr lang="zh-CN" sz="1100" b="1"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月</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法院判决不得剥夺</a:t>
                      </a:r>
                      <a:r>
                        <a:rPr lang="en-US" alt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a:t>
                      </a:r>
                      <a:r>
                        <a:rPr lang="zh-CN"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集团表决权行使的权利</a:t>
                      </a:r>
                      <a:r>
                        <a:rPr lang="zh-CN" altLang="en-US" sz="1100" u="none" strike="noStrike" kern="100" cap="all" dirty="0">
                          <a:effectLst/>
                          <a:latin typeface="Times New Roman" panose="02020603050405020304" pitchFamily="18" charset="0"/>
                          <a:ea typeface="楷体" panose="02010609060101010101" pitchFamily="49" charset="-122"/>
                          <a:cs typeface="+mn-ea"/>
                          <a:sym typeface="Times New Roman" panose="02020603050405020304" pitchFamily="18" charset="0"/>
                        </a:rPr>
                        <a:t>。</a:t>
                      </a:r>
                      <a:endParaRPr lang="zh-CN" sz="1100" b="1" u="sng" kern="100" cap="all" dirty="0">
                        <a:solidFill>
                          <a:schemeClr val="tx1"/>
                        </a:solidFill>
                        <a:effectLst/>
                        <a:latin typeface="Times New Roman" panose="02020603050405020304" pitchFamily="18" charset="0"/>
                        <a:ea typeface="楷体" panose="02010609060101010101" pitchFamily="49" charset="-122"/>
                        <a:cs typeface="+mn-ea"/>
                        <a:sym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938318840"/>
                  </a:ext>
                </a:extLst>
              </a:tr>
            </a:tbl>
          </a:graphicData>
        </a:graphic>
      </p:graphicFrame>
      <p:sp>
        <p:nvSpPr>
          <p:cNvPr id="34" name="文本框 33">
            <a:extLst>
              <a:ext uri="{FF2B5EF4-FFF2-40B4-BE49-F238E27FC236}">
                <a16:creationId xmlns:a16="http://schemas.microsoft.com/office/drawing/2014/main" xmlns="" id="{E778DE58-B733-4278-B4A4-F7CAF838AFC4}"/>
              </a:ext>
            </a:extLst>
          </p:cNvPr>
          <p:cNvSpPr txBox="1"/>
          <p:nvPr/>
        </p:nvSpPr>
        <p:spPr>
          <a:xfrm>
            <a:off x="9420275" y="2412479"/>
            <a:ext cx="1117624" cy="308537"/>
          </a:xfrm>
          <a:prstGeom prst="roundRect">
            <a:avLst/>
          </a:prstGeom>
          <a:solidFill>
            <a:srgbClr val="F2F2F2"/>
          </a:solidFill>
          <a:ln>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a:lnSpc>
                <a:spcPct val="114000"/>
              </a:lnSpc>
            </a:pP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法院处理</a:t>
            </a:r>
          </a:p>
        </p:txBody>
      </p:sp>
      <p:sp>
        <p:nvSpPr>
          <p:cNvPr id="40" name="文本框 39">
            <a:extLst>
              <a:ext uri="{FF2B5EF4-FFF2-40B4-BE49-F238E27FC236}">
                <a16:creationId xmlns:a16="http://schemas.microsoft.com/office/drawing/2014/main" xmlns="" id="{0877E679-02CF-492E-A4FF-5E1DD3986AE3}"/>
              </a:ext>
            </a:extLst>
          </p:cNvPr>
          <p:cNvSpPr txBox="1"/>
          <p:nvPr/>
        </p:nvSpPr>
        <p:spPr>
          <a:xfrm>
            <a:off x="2003449" y="2412479"/>
            <a:ext cx="1117624" cy="308537"/>
          </a:xfrm>
          <a:prstGeom prst="roundRect">
            <a:avLst/>
          </a:prstGeom>
          <a:solidFill>
            <a:srgbClr val="F2F2F2"/>
          </a:solidFill>
          <a:ln>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a:lnSpc>
                <a:spcPct val="114000"/>
              </a:lnSpc>
            </a:pPr>
            <a:r>
              <a:rPr lang="zh-CN" altLang="en-US" sz="1600" b="1" dirty="0">
                <a:solidFill>
                  <a:schemeClr val="tx1"/>
                </a:solidFill>
                <a:latin typeface="Times New Roman" panose="02020603050405020304" pitchFamily="18" charset="0"/>
                <a:ea typeface="楷体" panose="02010609060101010101" pitchFamily="49" charset="-122"/>
                <a:cs typeface="+mn-ea"/>
                <a:sym typeface="Times New Roman" panose="02020603050405020304" pitchFamily="18" charset="0"/>
              </a:rPr>
              <a:t>事件描述</a:t>
            </a:r>
          </a:p>
        </p:txBody>
      </p:sp>
      <p:sp>
        <p:nvSpPr>
          <p:cNvPr id="4" name="文本框 3">
            <a:extLst>
              <a:ext uri="{FF2B5EF4-FFF2-40B4-BE49-F238E27FC236}">
                <a16:creationId xmlns:a16="http://schemas.microsoft.com/office/drawing/2014/main" xmlns="" id="{857B5710-9B72-4E12-A6E7-2979E6D19549}"/>
              </a:ext>
            </a:extLst>
          </p:cNvPr>
          <p:cNvSpPr txBox="1"/>
          <p:nvPr/>
        </p:nvSpPr>
        <p:spPr>
          <a:xfrm>
            <a:off x="1408213" y="5396295"/>
            <a:ext cx="3168352" cy="1277273"/>
          </a:xfrm>
          <a:prstGeom prst="rect">
            <a:avLst/>
          </a:prstGeom>
          <a:noFill/>
        </p:spPr>
        <p:txBody>
          <a:bodyPr wrap="square" rtlCol="0">
            <a:spAutoFit/>
          </a:bodyPr>
          <a:lstStyle/>
          <a:p>
            <a:pPr algn="ct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丁公司</a:t>
            </a:r>
            <a:endParaRPr lang="en-US" altLang="zh-CN" sz="1100" dirty="0">
              <a:latin typeface="Times New Roman" panose="02020603050405020304" pitchFamily="18" charset="0"/>
              <a:ea typeface="楷体" panose="02010609060101010101" pitchFamily="49" charset="-122"/>
              <a:cs typeface="Times New Roman" panose="02020603050405020304" pitchFamily="18" charset="0"/>
            </a:endParaRPr>
          </a:p>
          <a:p>
            <a:pPr marL="171450" indent="-171450">
              <a:buFont typeface="楷体" panose="02010609060101010101" pitchFamily="49" charset="-122"/>
              <a:buChar char="-"/>
            </a:pP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上市公司因连续</a:t>
            </a: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10</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个交易日收盘价格低于面值，面临</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退市风险。</a:t>
            </a:r>
            <a:endParaRPr lang="en-US" altLang="zh-CN" sz="1100" b="1" dirty="0">
              <a:latin typeface="Times New Roman" panose="02020603050405020304" pitchFamily="18" charset="0"/>
              <a:ea typeface="楷体" panose="02010609060101010101" pitchFamily="49" charset="-122"/>
              <a:cs typeface="Times New Roman" panose="02020603050405020304" pitchFamily="18" charset="0"/>
            </a:endParaRPr>
          </a:p>
          <a:p>
            <a:pPr marL="171450" indent="-171450">
              <a:buFont typeface="楷体" panose="02010609060101010101" pitchFamily="49" charset="-122"/>
              <a:buChar char="-"/>
            </a:pP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2020</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年</a:t>
            </a: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3</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月</a:t>
            </a: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30</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日，公司股东</a:t>
            </a: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A</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、股东</a:t>
            </a: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B</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、股东</a:t>
            </a: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C</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拟将合计</a:t>
            </a: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22.69%</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表决权委托</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给某基金管理有限责任公司，受托方将成为公司控股股东，</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实际控制人变更</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a:t>
            </a:r>
          </a:p>
        </p:txBody>
      </p:sp>
      <p:sp>
        <p:nvSpPr>
          <p:cNvPr id="46" name="文本框 45">
            <a:extLst>
              <a:ext uri="{FF2B5EF4-FFF2-40B4-BE49-F238E27FC236}">
                <a16:creationId xmlns:a16="http://schemas.microsoft.com/office/drawing/2014/main" xmlns="" id="{1B63CA3F-286C-4815-92AB-BAEB0EFC6052}"/>
              </a:ext>
            </a:extLst>
          </p:cNvPr>
          <p:cNvSpPr txBox="1"/>
          <p:nvPr/>
        </p:nvSpPr>
        <p:spPr>
          <a:xfrm>
            <a:off x="5160405" y="5307895"/>
            <a:ext cx="7033677" cy="1615827"/>
          </a:xfrm>
          <a:prstGeom prst="rect">
            <a:avLst/>
          </a:prstGeom>
          <a:noFill/>
        </p:spPr>
        <p:txBody>
          <a:bodyPr wrap="square" rtlCol="0">
            <a:spAutoFit/>
          </a:bodyPr>
          <a:lstStyle/>
          <a:p>
            <a:pPr marL="171450" indent="-171450">
              <a:buFont typeface="Times" panose="02020603050405020304" pitchFamily="18" charset="0"/>
              <a:buChar char="-"/>
            </a:pP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2020</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年</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3</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月</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31</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日</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，披露上交所对表决权委托事项</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问询函</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，要求公司披露本次表决权委托目的，是否存在商业对价，受托方及其一致行动人是否符合收购资格，并请财务顾问发表核查意见。</a:t>
            </a:r>
            <a:endParaRPr lang="en-US" altLang="zh-CN" sz="1100" dirty="0">
              <a:latin typeface="Times New Roman" panose="02020603050405020304" pitchFamily="18" charset="0"/>
              <a:ea typeface="楷体" panose="02010609060101010101" pitchFamily="49" charset="-122"/>
              <a:cs typeface="Times New Roman" panose="02020603050405020304" pitchFamily="18" charset="0"/>
            </a:endParaRPr>
          </a:p>
          <a:p>
            <a:pPr marL="171450" indent="-171450">
              <a:buFont typeface="Times" panose="02020603050405020304" pitchFamily="18" charset="0"/>
              <a:buChar char="-"/>
            </a:pP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2020</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年</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4</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月</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2</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日</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，上交所</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再次问询</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，认为公司</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未能按时披露详权</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，并要求公司就表决权委托事项是否仅处于维护股价保壳目的进行解释。</a:t>
            </a:r>
            <a:endParaRPr lang="en-US" altLang="zh-CN" sz="1100" dirty="0">
              <a:latin typeface="Times New Roman" panose="02020603050405020304" pitchFamily="18" charset="0"/>
              <a:ea typeface="楷体" panose="02010609060101010101" pitchFamily="49" charset="-122"/>
              <a:cs typeface="Times New Roman" panose="02020603050405020304" pitchFamily="18" charset="0"/>
            </a:endParaRPr>
          </a:p>
          <a:p>
            <a:pPr marL="171450" indent="-171450">
              <a:buFont typeface="Times" panose="02020603050405020304" pitchFamily="18" charset="0"/>
              <a:buChar char="-"/>
            </a:pP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2020</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年</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4</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月</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3</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日</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，收到</a:t>
            </a: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北京监管局行政监管措施事先告知书的公告</a:t>
            </a:r>
            <a:r>
              <a:rPr lang="en-US" altLang="zh-CN" sz="1100" dirty="0">
                <a:latin typeface="Times New Roman" panose="02020603050405020304" pitchFamily="18" charset="0"/>
                <a:ea typeface="楷体" panose="02010609060101010101" pitchFamily="49" charset="-122"/>
                <a:cs typeface="Times New Roman" panose="02020603050405020304" pitchFamily="18" charset="0"/>
              </a:rPr>
              <a:t>》</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，拟责令受购方暂停收购，在改正前不得对实际支配的股份行使表决权。上交所再次问询。</a:t>
            </a:r>
            <a:endParaRPr lang="en-US" altLang="zh-CN" sz="1100" dirty="0">
              <a:latin typeface="Times New Roman" panose="02020603050405020304" pitchFamily="18" charset="0"/>
              <a:ea typeface="楷体" panose="02010609060101010101" pitchFamily="49" charset="-122"/>
              <a:cs typeface="Times New Roman" panose="02020603050405020304" pitchFamily="18" charset="0"/>
            </a:endParaRPr>
          </a:p>
          <a:p>
            <a:pPr marL="171450" indent="-171450">
              <a:buFont typeface="Times" panose="02020603050405020304" pitchFamily="18" charset="0"/>
              <a:buChar char="-"/>
            </a:pP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2020</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年</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4</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月</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6</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日</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，上交所出具</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监管工作函</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，对公司多次延期回复问询函事项及尚未披露详权事项提出要求。因前期回购承诺未履行，对公司及相关责任人予以公开谴责。</a:t>
            </a:r>
            <a:endParaRPr lang="en-US" altLang="zh-CN" sz="1100" dirty="0">
              <a:latin typeface="Times New Roman" panose="02020603050405020304" pitchFamily="18" charset="0"/>
              <a:ea typeface="楷体" panose="02010609060101010101" pitchFamily="49" charset="-122"/>
              <a:cs typeface="Times New Roman" panose="02020603050405020304" pitchFamily="18" charset="0"/>
            </a:endParaRPr>
          </a:p>
          <a:p>
            <a:pPr marL="171450" indent="-171450">
              <a:buFont typeface="Times" panose="02020603050405020304" pitchFamily="18" charset="0"/>
              <a:buChar char="-"/>
            </a:pP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2020</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年</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4</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月</a:t>
            </a:r>
            <a:r>
              <a:rPr lang="en-US" altLang="zh-CN" sz="1100" b="1" dirty="0">
                <a:latin typeface="Times New Roman" panose="02020603050405020304" pitchFamily="18" charset="0"/>
                <a:ea typeface="楷体" panose="02010609060101010101" pitchFamily="49" charset="-122"/>
                <a:cs typeface="Times New Roman" panose="02020603050405020304" pitchFamily="18" charset="0"/>
              </a:rPr>
              <a:t>14</a:t>
            </a:r>
            <a:r>
              <a:rPr lang="zh-CN" altLang="en-US" sz="1100" b="1" dirty="0">
                <a:latin typeface="Times New Roman" panose="02020603050405020304" pitchFamily="18" charset="0"/>
                <a:ea typeface="楷体" panose="02010609060101010101" pitchFamily="49" charset="-122"/>
                <a:cs typeface="Times New Roman" panose="02020603050405020304" pitchFamily="18" charset="0"/>
              </a:rPr>
              <a:t>日，</a:t>
            </a:r>
            <a:r>
              <a:rPr lang="zh-CN" altLang="en-US" sz="1100" dirty="0">
                <a:latin typeface="Times New Roman" panose="02020603050405020304" pitchFamily="18" charset="0"/>
                <a:ea typeface="楷体" panose="02010609060101010101" pitchFamily="49" charset="-122"/>
                <a:cs typeface="Times New Roman" panose="02020603050405020304" pitchFamily="18" charset="0"/>
              </a:rPr>
              <a:t>上交所出具关于终止上市工作函。</a:t>
            </a:r>
          </a:p>
        </p:txBody>
      </p:sp>
      <p:sp>
        <p:nvSpPr>
          <p:cNvPr id="21" name="文本框 20">
            <a:extLst>
              <a:ext uri="{FF2B5EF4-FFF2-40B4-BE49-F238E27FC236}">
                <a16:creationId xmlns:a16="http://schemas.microsoft.com/office/drawing/2014/main" xmlns="" id="{DAAF8820-30A6-4F32-941C-947F8E3F7C2A}"/>
              </a:ext>
            </a:extLst>
          </p:cNvPr>
          <p:cNvSpPr txBox="1"/>
          <p:nvPr/>
        </p:nvSpPr>
        <p:spPr>
          <a:xfrm>
            <a:off x="12482513" y="6947536"/>
            <a:ext cx="431650" cy="276999"/>
          </a:xfrm>
          <a:prstGeom prst="rect">
            <a:avLst/>
          </a:prstGeom>
          <a:noFill/>
        </p:spPr>
        <p:txBody>
          <a:bodyPr wrap="square" rtlCol="0">
            <a:spAutoFit/>
          </a:bodyPr>
          <a:lstStyle/>
          <a:p>
            <a:r>
              <a:rPr lang="en-US" altLang="zh-CN" sz="1200" dirty="0">
                <a:latin typeface="Times New Roman" panose="02020603050405020304" pitchFamily="18" charset="0"/>
                <a:cs typeface="Times New Roman" panose="02020603050405020304" pitchFamily="18" charset="0"/>
              </a:rPr>
              <a:t>10</a:t>
            </a:r>
            <a:endParaRPr lang="zh-CN" alt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303171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ISLIDE.ICON" val="#22938;#99974;#93994;#393630;#370910;#375828;#393946;#40786;#66851;#66686;"/>
</p:tagLst>
</file>

<file path=ppt/tags/tag11.xml><?xml version="1.0" encoding="utf-8"?>
<p:tagLst xmlns:a="http://schemas.openxmlformats.org/drawingml/2006/main" xmlns:r="http://schemas.openxmlformats.org/officeDocument/2006/relationships" xmlns:p="http://schemas.openxmlformats.org/presentationml/2006/main">
  <p:tag name="ISLIDE.ICON" val="#22938;#99974;"/>
</p:tagLst>
</file>

<file path=ppt/tags/tag12.xml><?xml version="1.0" encoding="utf-8"?>
<p:tagLst xmlns:a="http://schemas.openxmlformats.org/drawingml/2006/main" xmlns:r="http://schemas.openxmlformats.org/officeDocument/2006/relationships" xmlns:p="http://schemas.openxmlformats.org/presentationml/2006/main">
  <p:tag name="ISLIDE.ICON" val="#22938;"/>
</p:tagLst>
</file>

<file path=ppt/tags/tag13.xml><?xml version="1.0" encoding="utf-8"?>
<p:tagLst xmlns:a="http://schemas.openxmlformats.org/drawingml/2006/main" xmlns:r="http://schemas.openxmlformats.org/officeDocument/2006/relationships" xmlns:p="http://schemas.openxmlformats.org/presentationml/2006/main">
  <p:tag name="ISLIDE.ICON" val="#105080;"/>
</p:tagLst>
</file>

<file path=ppt/tags/tag14.xml><?xml version="1.0" encoding="utf-8"?>
<p:tagLst xmlns:a="http://schemas.openxmlformats.org/drawingml/2006/main" xmlns:r="http://schemas.openxmlformats.org/officeDocument/2006/relationships" xmlns:p="http://schemas.openxmlformats.org/presentationml/2006/main">
  <p:tag name="ISLIDE.ICON" val="#173238;"/>
</p:tagLst>
</file>

<file path=ppt/tags/tag2.xml><?xml version="1.0" encoding="utf-8"?>
<p:tagLst xmlns:a="http://schemas.openxmlformats.org/drawingml/2006/main" xmlns:r="http://schemas.openxmlformats.org/officeDocument/2006/relationships" xmlns:p="http://schemas.openxmlformats.org/presentationml/2006/main">
  <p:tag name="POCKET_APPLY_TIME" val="2020年3月26日"/>
  <p:tag name="POCKET_APPLY_TYPE" val="Slide"/>
  <p:tag name="APPLYTYPE" val="Other"/>
  <p:tag name="APPLYORDER" val="3"/>
</p:tagLst>
</file>

<file path=ppt/tags/tag3.xml><?xml version="1.0" encoding="utf-8"?>
<p:tagLst xmlns:a="http://schemas.openxmlformats.org/drawingml/2006/main" xmlns:r="http://schemas.openxmlformats.org/officeDocument/2006/relationships" xmlns:p="http://schemas.openxmlformats.org/presentationml/2006/main">
  <p:tag name="POCKET_APPLY_TIME" val="2020年3月26日"/>
  <p:tag name="POCKET_APPLY_TYPE" val="Slide"/>
  <p:tag name="APPLYTYPE" val="SubTitle"/>
  <p:tag name="APPLYORDER" val="2"/>
</p:tagLst>
</file>

<file path=ppt/tags/tag4.xml><?xml version="1.0" encoding="utf-8"?>
<p:tagLst xmlns:a="http://schemas.openxmlformats.org/drawingml/2006/main" xmlns:r="http://schemas.openxmlformats.org/officeDocument/2006/relationships" xmlns:p="http://schemas.openxmlformats.org/presentationml/2006/main">
  <p:tag name="POCKET_APPLY_TIME" val="2020年3月26日"/>
  <p:tag name="POCKET_APPLY_TYPE" val="Slide"/>
  <p:tag name="APPLYTYPE" val="Other"/>
  <p:tag name="APPLYORDER" val="4"/>
</p:tagLst>
</file>

<file path=ppt/tags/tag5.xml><?xml version="1.0" encoding="utf-8"?>
<p:tagLst xmlns:a="http://schemas.openxmlformats.org/drawingml/2006/main" xmlns:r="http://schemas.openxmlformats.org/officeDocument/2006/relationships" xmlns:p="http://schemas.openxmlformats.org/presentationml/2006/main">
  <p:tag name="ISLIDE.ICON" val="#371443;"/>
</p:tagLst>
</file>

<file path=ppt/tags/tag6.xml><?xml version="1.0" encoding="utf-8"?>
<p:tagLst xmlns:a="http://schemas.openxmlformats.org/drawingml/2006/main" xmlns:r="http://schemas.openxmlformats.org/officeDocument/2006/relationships" xmlns:p="http://schemas.openxmlformats.org/presentationml/2006/main">
  <p:tag name="ISLIDE.ICON" val="#22938;#99974;#393630;#108144;"/>
</p:tagLst>
</file>

<file path=ppt/tags/tag7.xml><?xml version="1.0" encoding="utf-8"?>
<p:tagLst xmlns:a="http://schemas.openxmlformats.org/drawingml/2006/main" xmlns:r="http://schemas.openxmlformats.org/officeDocument/2006/relationships" xmlns:p="http://schemas.openxmlformats.org/presentationml/2006/main">
  <p:tag name="ISLIDE.ICON" val="#22938;#99974;#93994;#393630;"/>
</p:tagLst>
</file>

<file path=ppt/tags/tag8.xml><?xml version="1.0" encoding="utf-8"?>
<p:tagLst xmlns:a="http://schemas.openxmlformats.org/drawingml/2006/main" xmlns:r="http://schemas.openxmlformats.org/officeDocument/2006/relationships" xmlns:p="http://schemas.openxmlformats.org/presentationml/2006/main">
  <p:tag name="ISLIDE.ICON" val="#22938;#99974;"/>
</p:tagLst>
</file>

<file path=ppt/tags/tag9.xml><?xml version="1.0" encoding="utf-8"?>
<p:tagLst xmlns:a="http://schemas.openxmlformats.org/drawingml/2006/main" xmlns:r="http://schemas.openxmlformats.org/officeDocument/2006/relationships" xmlns:p="http://schemas.openxmlformats.org/presentationml/2006/main">
  <p:tag name="ISLIDE.ICON" val="#22938;#99974;"/>
</p:tagLst>
</file>

<file path=ppt/theme/theme1.xml><?xml version="1.0" encoding="utf-8"?>
<a:theme xmlns:a="http://schemas.openxmlformats.org/drawingml/2006/main" name="2_华泰演示模板2">
  <a:themeElements>
    <a:clrScheme name="自定义 1">
      <a:dk1>
        <a:sysClr val="windowText" lastClr="000000"/>
      </a:dk1>
      <a:lt1>
        <a:sysClr val="window" lastClr="FFFFFF"/>
      </a:lt1>
      <a:dk2>
        <a:srgbClr val="8C0000"/>
      </a:dk2>
      <a:lt2>
        <a:srgbClr val="D9D9D9"/>
      </a:lt2>
      <a:accent1>
        <a:srgbClr val="FF0000"/>
      </a:accent1>
      <a:accent2>
        <a:srgbClr val="D90000"/>
      </a:accent2>
      <a:accent3>
        <a:srgbClr val="B30000"/>
      </a:accent3>
      <a:accent4>
        <a:srgbClr val="7F7F7F"/>
      </a:accent4>
      <a:accent5>
        <a:srgbClr val="FFC000"/>
      </a:accent5>
      <a:accent6>
        <a:srgbClr val="B3841C"/>
      </a:accent6>
      <a:hlink>
        <a:srgbClr val="953734"/>
      </a:hlink>
      <a:folHlink>
        <a:srgbClr val="8863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2624</TotalTime>
  <Words>12450</Words>
  <Application>Microsoft Office PowerPoint</Application>
  <PresentationFormat>自定义</PresentationFormat>
  <Paragraphs>645</Paragraphs>
  <Slides>43</Slides>
  <Notes>27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43</vt:i4>
      </vt:variant>
    </vt:vector>
  </HeadingPairs>
  <TitlesOfParts>
    <vt:vector size="45" baseType="lpstr">
      <vt:lpstr>2_华泰演示模板2</vt:lpstr>
      <vt:lpstr>think-cell 幻灯片</vt:lpstr>
      <vt:lpstr>幻灯片 0</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力瑛 叶</dc:creator>
  <cp:lastModifiedBy>PC</cp:lastModifiedBy>
  <cp:revision>3404</cp:revision>
  <cp:lastPrinted>2018-12-10T07:18:16Z</cp:lastPrinted>
  <dcterms:created xsi:type="dcterms:W3CDTF">2012-12-09T08:34:36Z</dcterms:created>
  <dcterms:modified xsi:type="dcterms:W3CDTF">2020-05-09T02:13:09Z</dcterms:modified>
</cp:coreProperties>
</file>